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63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uard\Google%20&#1044;&#1080;&#1089;&#1082;\University\msc\papers\pps18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9.114632545931757E-2"/>
          <c:w val="0.88664129483814524"/>
          <c:h val="0.76887502800472263"/>
        </c:manualLayout>
      </c:layout>
      <c:scatterChart>
        <c:scatterStyle val="lineMarker"/>
        <c:varyColors val="0"/>
        <c:ser>
          <c:idx val="0"/>
          <c:order val="0"/>
          <c:tx>
            <c:v>Уровень "водности"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Sheet1!$A$1:$A$17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Sheet1!$B$1:$B$17</c:f>
              <c:numCache>
                <c:formatCode>General</c:formatCode>
                <c:ptCount val="17"/>
                <c:pt idx="0">
                  <c:v>24.365482233502501</c:v>
                </c:pt>
                <c:pt idx="1">
                  <c:v>20.0568990042674</c:v>
                </c:pt>
                <c:pt idx="2">
                  <c:v>14.6766169154228</c:v>
                </c:pt>
                <c:pt idx="3">
                  <c:v>22.485207100591701</c:v>
                </c:pt>
                <c:pt idx="4">
                  <c:v>19.7485207100591</c:v>
                </c:pt>
                <c:pt idx="5">
                  <c:v>24.305949008498501</c:v>
                </c:pt>
                <c:pt idx="6">
                  <c:v>20.476460578559202</c:v>
                </c:pt>
                <c:pt idx="7">
                  <c:v>19.353984643897199</c:v>
                </c:pt>
                <c:pt idx="8">
                  <c:v>20.7650273224043</c:v>
                </c:pt>
                <c:pt idx="9">
                  <c:v>15.0812064965197</c:v>
                </c:pt>
                <c:pt idx="10">
                  <c:v>18.954974986103299</c:v>
                </c:pt>
                <c:pt idx="11">
                  <c:v>19.1635786130227</c:v>
                </c:pt>
                <c:pt idx="12">
                  <c:v>20.7528957528957</c:v>
                </c:pt>
                <c:pt idx="13">
                  <c:v>23.007623007623</c:v>
                </c:pt>
                <c:pt idx="14">
                  <c:v>18.984280532043499</c:v>
                </c:pt>
                <c:pt idx="15">
                  <c:v>17.599277978339298</c:v>
                </c:pt>
                <c:pt idx="16">
                  <c:v>21.070234113712299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B0-4827-975F-32C964B410D4}"/>
            </c:ext>
          </c:extLst>
        </c:ser>
        <c:ser>
          <c:idx val="1"/>
          <c:order val="1"/>
          <c:tx>
            <c:v>Отклонение от закона Ципфа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Sheet1!$A$1:$A$17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Sheet1!$C$1:$C$17</c:f>
              <c:numCache>
                <c:formatCode>General</c:formatCode>
                <c:ptCount val="17"/>
                <c:pt idx="0">
                  <c:v>2.3869048043157401</c:v>
                </c:pt>
                <c:pt idx="1">
                  <c:v>5.9040471825316398</c:v>
                </c:pt>
                <c:pt idx="2">
                  <c:v>6.8405488439402999</c:v>
                </c:pt>
                <c:pt idx="3">
                  <c:v>5.9417213564634901</c:v>
                </c:pt>
                <c:pt idx="4">
                  <c:v>6.1675989359047101</c:v>
                </c:pt>
                <c:pt idx="5">
                  <c:v>6.1830006832064601</c:v>
                </c:pt>
                <c:pt idx="6">
                  <c:v>7.1811289071709696</c:v>
                </c:pt>
                <c:pt idx="7">
                  <c:v>7.9387680374448504</c:v>
                </c:pt>
                <c:pt idx="8">
                  <c:v>5.0853020218528098</c:v>
                </c:pt>
                <c:pt idx="9">
                  <c:v>7.4242544559245598</c:v>
                </c:pt>
                <c:pt idx="10">
                  <c:v>8.6412532078826807</c:v>
                </c:pt>
                <c:pt idx="11">
                  <c:v>8.7568462233514506</c:v>
                </c:pt>
                <c:pt idx="12">
                  <c:v>5.18443196685819</c:v>
                </c:pt>
                <c:pt idx="13">
                  <c:v>5.9835373617342098</c:v>
                </c:pt>
                <c:pt idx="14">
                  <c:v>7.8852132684118601</c:v>
                </c:pt>
                <c:pt idx="15">
                  <c:v>5.8609747486758197</c:v>
                </c:pt>
                <c:pt idx="16">
                  <c:v>8.0964317833760404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B0-4827-975F-32C964B41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4165135"/>
        <c:axId val="1103358047"/>
      </c:scatterChart>
      <c:valAx>
        <c:axId val="1054165135"/>
        <c:scaling>
          <c:orientation val="minMax"/>
          <c:max val="1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cs typeface="+mn-cs"/>
                  </a:defRPr>
                </a:pPr>
                <a:r>
                  <a:rPr lang="ru-RU" dirty="0"/>
                  <a:t>Номер</a:t>
                </a:r>
                <a:r>
                  <a:rPr lang="ru-RU" baseline="0" dirty="0"/>
                  <a:t> статьи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endParaRPr lang="ru-RU"/>
          </a:p>
        </c:txPr>
        <c:crossAx val="1103358047"/>
        <c:crosses val="autoZero"/>
        <c:crossBetween val="midCat"/>
        <c:majorUnit val="1"/>
      </c:valAx>
      <c:valAx>
        <c:axId val="1103358047"/>
        <c:scaling>
          <c:orientation val="minMax"/>
          <c:max val="2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cs typeface="+mn-cs"/>
                  </a:defRPr>
                </a:pPr>
                <a:r>
                  <a:rPr lang="ru-RU" dirty="0"/>
                  <a:t>Значение</a:t>
                </a:r>
                <a:r>
                  <a:rPr lang="ru-RU" baseline="0" dirty="0"/>
                  <a:t> показателя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pPr>
            <a:endParaRPr lang="ru-RU"/>
          </a:p>
        </c:txPr>
        <c:crossAx val="1054165135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5"/>
          <c:y val="4.1666666666666666E-3"/>
          <c:w val="0.9"/>
          <c:h val="8.1842191601049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latin typeface="Microsoft YaHei UI Light" panose="020B0502040204020203" pitchFamily="34" charset="-122"/>
          <a:ea typeface="Microsoft YaHei UI Light" panose="020B0502040204020203" pitchFamily="34" charset="-122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1A31-372F-4432-8331-076F161EBDEB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9FE00-EBB1-4F25-895F-36864596A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6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6A385-2E5B-475B-B386-07F43BC5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949DD-A515-42C5-A91D-AD57EFE20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F4F46-42BC-4791-A1EE-8CE8C2EF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390A-A5D2-4140-8F21-08567DF53EAB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AB06-DE74-45CC-98F2-298DA69D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25CA0-5F87-443E-940A-B60889E5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6B407-2856-4DE6-ADE8-BDE1A036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ED5B1E-EFF5-4CE7-BD01-BA1BC7E7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F435A-BD67-4989-B90F-AAD9D09B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CFE-F92C-4B2A-A483-FE84CB0E1669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3D350-8BCC-40F4-8C24-E1AA25D3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EB566-007E-4E61-B962-67E7245E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E88DE6-F3A7-43FE-B9B4-044B746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984A9E-C9DB-4EFC-8FD5-4E3C9894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534FB2-86AE-4129-8881-C4FCA1C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F15E-5DFE-4BC3-8986-F1BF5ED54566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C0232-3ABC-4A9E-B8E3-87F670BE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AD997-0914-453C-A8F4-00FB3DDE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37F7A-3340-4C7D-8B8C-5AEDA931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FCBAA-7FCE-43CE-9E1B-7CBC18FE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7145B-ED47-4039-B38F-2BCFA7B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C6D1-1EDC-4D10-98E2-89D9AAF4A5E6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FB879-FA7A-4482-A697-51A90DC5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2E89D-1A07-4112-A514-F123CE89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C0340-4EA8-47DB-9083-F8BC1B82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D4D92-290B-4253-94D7-37B48A71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25BD7-214B-4A1E-B7B4-56364751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944F-FEB6-4D1A-81C2-3C3224084020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F15FC-1221-4888-9239-7F003807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11F56-46BA-4E84-862E-D572BC1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B909C-0C33-4B38-B203-B6400F0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DEFD3-3EDA-4D94-80C8-AA435219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FB1AC-38EF-46DF-A0FA-C76E973B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C0424-4FC5-4DF2-B3C0-4BFF46E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3EE1-7D3F-482B-8AEE-CB17E5ADB268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7CA3BD-AF9E-4081-B612-36D7090D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5D01D3-ED3D-40DE-AD06-026F241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1EA-DA55-4893-9E9E-4CD2978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9494-C95A-4CB5-8752-15F953E8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0736A8-381A-4FAA-9712-FF7670CE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68920A-C762-4924-947F-60B363B9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116A84-E203-4627-A0F5-2C6A5964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457A92-EC4C-4E8B-A686-B010CF07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3658-56E0-40E1-A24D-D4C44915BD3D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D5A76F-3768-4C38-8895-AE9B3C1B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8C500-FB63-4D2C-9C55-6AB44286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FA7E-3F41-4DA3-9E80-1BD637FA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9F5A22-55AE-4F35-93AC-DE3E6B8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4C21-3F3E-4697-9719-4BC17160D3DF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4FDDB-C0BB-4881-A61F-54FE9919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0DA96D-0912-4E08-AD48-AF48CF5D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D9B945-E810-4CE3-82AB-0251878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6F3-F950-4D0A-99B6-FF5DCB9E4419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20D0B8-ECED-47EB-AF68-1131C9C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3668F4-614A-4864-9E51-2D00EFAE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06832-4BE7-4C70-854B-E03DB8D9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00F95-0B95-474C-AAA5-AF913BBC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F07515-343F-4BCD-92B3-42C87B9C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98916-04AB-493A-BBC7-69EBCE4F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F839-28FA-4FEC-BF4F-954DFA7E089C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FF831E-4223-44A3-B622-4144ACD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26EB0-E7F7-4E22-B86C-8A44E84E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D2B5C-D333-4EB8-A5CD-C9FF08A1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1F299B-1B25-47CA-BB6D-C95BB6ABB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F4DDF2-D500-4885-B109-C98BFDB1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59E349-2AC1-4C2A-9D8D-AF1DE7EB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57F-7EFF-44BA-9C56-A8B6F4201204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1A175C-399F-49AC-8D2C-47410512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350B4-656E-47AC-B7E3-1CEB677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B0E36-4B65-45B8-8378-EBAAB18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6CF61F-FFD7-4B4B-A321-A664460A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8E803D-215E-4356-8413-0F5CD181E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D330-8BC0-4F34-9977-4E7F57069C50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AC94F-4CB1-4461-8F32-3DB1EC282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5CB3C-38EB-4000-B417-D354CAAEC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838E-7E1C-4C54-BBEE-FAA942B47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45" y="1122363"/>
            <a:ext cx="11535507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Автоматизация проверки текста на соответствие научному стилю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65D110-94A9-4413-AAA2-7FDEE5192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246" y="5078047"/>
            <a:ext cx="11535508" cy="1655762"/>
          </a:xfrm>
        </p:spPr>
        <p:txBody>
          <a:bodyPr>
            <a:noAutofit/>
          </a:bodyPr>
          <a:lstStyle/>
          <a:p>
            <a:pPr algn="l"/>
            <a:r>
              <a:rPr lang="ru-RU" sz="2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Андросов Владимир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студент 4 курса бакалавриата </a:t>
            </a:r>
            <a:r>
              <a:rPr lang="ru-RU" sz="2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СПбГЭТУ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vuandrosov@gmail.com</a:t>
            </a:r>
          </a:p>
          <a:p>
            <a:pPr algn="l"/>
            <a:r>
              <a:rPr lang="ru-RU" sz="2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Блеес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Эдуард, студент 1 курса магистратуры,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edw252@gmail.com</a:t>
            </a:r>
          </a:p>
          <a:p>
            <a:pPr algn="l"/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Марк </a:t>
            </a:r>
            <a:r>
              <a:rPr lang="ru-RU" sz="2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Заславский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ассистент каф. МОЭВМ,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mark.zaslavskiy@gmail.com</a:t>
            </a:r>
            <a:endParaRPr lang="ru-RU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8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Особенности реализации. Алгоритм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3A7FC-4C97-4F57-B49F-662598FE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3. Анализ текста как набора слов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Морфологический анализ слов</a:t>
            </a: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4. Математические расчеты и построение графиков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5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3A7FC-4C97-4F57-B49F-662598FE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Python</a:t>
            </a:r>
            <a:r>
              <a:rPr lang="ru-RU" sz="3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3.5</a:t>
            </a:r>
            <a:endParaRPr lang="en-US" sz="32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Модули:</a:t>
            </a:r>
          </a:p>
          <a:p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mistune –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работа с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.md</a:t>
            </a:r>
          </a:p>
          <a:p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Bs4 – </a:t>
            </a:r>
            <a:r>
              <a:rPr lang="ru-RU" sz="3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парсинг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Html</a:t>
            </a:r>
          </a:p>
          <a:p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Pymorphy2 –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морфологический анализатор</a:t>
            </a:r>
          </a:p>
          <a:p>
            <a:r>
              <a:rPr lang="en-US" sz="3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Scipy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matplotlib –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математические </a:t>
            </a:r>
            <a:r>
              <a:rPr lang="ru-RU" sz="3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рассчеты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35F3E-7315-4F77-8512-F9C5669C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Результаты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48FBF-5299-4B2B-B496-CF5B147F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 работы исполняемого сценария проводилось на статьях, написанных студентами 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СПбГЭТУ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«ЛЭТИ» в рамках факультатива по подготовке научных статей. Выборка состояла из 17 статей.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«Водность» текста: 14.676 – 24.3655. Среднее значение 20.0499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Отклонение от закона Ципфа: 2.3869 – 8.7569. Среднее значение 6.5566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DCA6A-CF5D-458C-B0AD-7C6AF986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7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31172-5AF1-45AA-86B6-300B4719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Планы по развитию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6E66E-5C34-49E3-9A79-27E99485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Увеличение количества критериев проверки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 на большой выборке научных статей для определения более точных критериев оценки качества статьи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85C901-C701-4376-9EE2-ADA02B0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1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0BFF9-0D73-4E8C-8594-0BDAD515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BE20F2-B89C-4252-BA08-D615583E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C386370-6219-4A6C-99B5-81DFCF57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4851399"/>
            <a:ext cx="11661913" cy="1325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Андросов Владимир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студент 4 курса бакалавриата 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СПбГЭТУ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vuandrosov@gmail.com</a:t>
            </a:r>
          </a:p>
          <a:p>
            <a:pPr marL="0" indent="0">
              <a:buNone/>
            </a:pP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Блеес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Эдуард, студент 1 курса магистратуры, 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edw252@gmail.com</a:t>
            </a:r>
          </a:p>
          <a:p>
            <a:pPr marL="0" indent="0">
              <a:buNone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Марк 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Заславский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ассистент каф. МОЭВМ, 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mark.zaslavskiy@gmail.com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05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CF3F5C0-3512-45E7-87CC-CAAED4C2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64910"/>
            <a:ext cx="11353800" cy="672817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EC454B-AC04-43F2-A0C8-7036EDF4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C9A3-C32C-4E04-BEBB-C5A1346A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Показатель отклонения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35925-3A27-4010-A6E1-59A93E73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D262BCF3-5FD3-4D82-80D4-79AA425F55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43535" y="2302088"/>
            <a:ext cx="7704930" cy="22538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88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2581-A14C-4B2A-B300-8FDD7671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Рекомендации по интерпретации результатов проверки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011D9-FE0B-42DC-9478-A4E0D82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Уровни «водности» текста: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 20% - естественное содержание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От 20% до 30% - превышенное содержание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От 30% - высокое содержание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Уровни значений показателя отклонения от закона Ципфа: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Больше 12 – низкая естественность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7-12 – 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средний уровень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2-7 – хороший уровень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Меньше 2 – очень хороший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1C76DA-7345-441D-9B49-DEA1ADE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D01368-8CE3-44E4-8A25-C0827F3A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98244E2-EE3E-43C5-99EA-B1C96534E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509429"/>
              </p:ext>
            </p:extLst>
          </p:nvPr>
        </p:nvGraphicFramePr>
        <p:xfrm>
          <a:off x="185530" y="136524"/>
          <a:ext cx="11820940" cy="6449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72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9489C-4783-45C0-8F3B-8E7D208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BD222-D7A3-46DA-9C4E-367797EF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Соответствие статьи научному стилю является одним из основных критериев принятия статьи к публикации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Процесс публикации статьи долгий, в связи с необходимостью внесения изменений после получения результата рецензирования статьи от третьих лиц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79083-7191-4939-A106-A5D0862F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AC340-F726-46F7-8562-06DEBEC9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6B5BB-7BA0-4EBD-8DCC-EA9F1000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Статьи должны соответствовать научному стилю</a:t>
            </a:r>
          </a:p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Статьи требуются бакалаврам, магистрам аспирантам, число которых растет</a:t>
            </a:r>
          </a:p>
          <a:p>
            <a:endParaRPr lang="ru-RU" sz="3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B9F9E-0C08-4C9D-93A5-308046CB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4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97FBB-375A-4614-8CF4-C96F681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37A90-23FB-4103-9A94-1DBAB94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Цель работы – исследовать возможность автоматизации процесса проверки статьи на соответствие научному стилю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Задача – предложить решение, позволяющее проверить научную статью по нескольким критериям, основываясь на проведенном исследовании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4B1F78-D620-42BA-9673-97AC846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2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97FBB-375A-4614-8CF4-C96F681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Область применения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37A90-23FB-4103-9A94-1DBAB94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Сокращение времени публикации статей за счет автоматизации части процесса проверки статьи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4B1F78-D620-42BA-9673-97AC846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3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82FF-3529-4D8F-9EC7-67BF41C6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2F187-FAA0-4DE4-B189-F527BE94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Часть проверки на соответствие научному стилю - оценка качества текста –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SEO-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анализ текста – развитое в связи с необходимостью продвигать контент в интернете направление.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Конкуренты за решение проблемы: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Сервисы предоставляющие возможность провести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SEO-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анализ текста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Рецензирование статьи силами редакторов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69AA21-2175-4783-B0B9-AA5B1E00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Концепция проекта. Критерии для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8D830-F060-4A1E-ADA9-88D3E834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Содержание «воды» в тексте – процентное соотношение количества стоп-слов в тексте к общему количеству слов. Стоп-слова – слова, не несущие смысловой нагрузки.</a:t>
            </a:r>
          </a:p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Естественность текста согласно закону Ципфа. </a:t>
            </a:r>
          </a:p>
          <a:p>
            <a:pPr marL="0" indent="0">
              <a:buNone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Закон Ципфа – эмпирическая закономерность распределения частоты слова естественного языка или достаточно длинного текста: если все слова упорядочить по убыванию частоты их использования, то частота 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n-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го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слова в таком списке окажется приблизительно обратно пропорциональной 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1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Концепция проекта. Метод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3A7FC-4C97-4F57-B49F-662598FE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Python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-сценарий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Причины: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Первоначальная версия –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Python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сценарий – это быстро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Легкость расширения</a:t>
            </a: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Наличие множества модулей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Особенности реализации. Алгоритм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3A7FC-4C97-4F57-B49F-662598FE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1. Синтаксический разбор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.md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файла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Перевод из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.md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html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для дальнейшего </a:t>
            </a:r>
            <a:r>
              <a:rPr lang="ru-RU" sz="3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парсинга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и выделения текста</a:t>
            </a: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2. Синтаксический разбор текста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Перевод текста в набор слов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5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545</Words>
  <Application>Microsoft Office PowerPoint</Application>
  <PresentationFormat>Широкоэкранный</PresentationFormat>
  <Paragraphs>90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Microsoft JhengHei UI Light</vt:lpstr>
      <vt:lpstr>Microsoft YaHei UI Light</vt:lpstr>
      <vt:lpstr>Arial</vt:lpstr>
      <vt:lpstr>Calibri</vt:lpstr>
      <vt:lpstr>Calibri Light</vt:lpstr>
      <vt:lpstr>Courier New</vt:lpstr>
      <vt:lpstr>Тема Office</vt:lpstr>
      <vt:lpstr>Автоматизация проверки текста на соответствие научному стилю</vt:lpstr>
      <vt:lpstr>Проблема</vt:lpstr>
      <vt:lpstr>Актуальность проблемы</vt:lpstr>
      <vt:lpstr>Цель и задачи работы</vt:lpstr>
      <vt:lpstr>Область применения проекта</vt:lpstr>
      <vt:lpstr>Существующие решения</vt:lpstr>
      <vt:lpstr>Концепция проекта. Критерии для автоматизации</vt:lpstr>
      <vt:lpstr>Концепция проекта. Метод решения</vt:lpstr>
      <vt:lpstr>Особенности реализации. Алгоритм работы.</vt:lpstr>
      <vt:lpstr>Особенности реализации. Алгоритм работы.</vt:lpstr>
      <vt:lpstr>Использованные технологии</vt:lpstr>
      <vt:lpstr>Результаты исследования</vt:lpstr>
      <vt:lpstr>Планы по развитию решения</vt:lpstr>
      <vt:lpstr>Спасибо за внимание</vt:lpstr>
      <vt:lpstr>Презентация PowerPoint</vt:lpstr>
      <vt:lpstr>Показатель отклонения</vt:lpstr>
      <vt:lpstr>Рекомендации по интерпретации результатов проверки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автоматизации импорта и геоконтекстной разметки открытых данных</dc:title>
  <dc:creator>Blees Eduard</dc:creator>
  <cp:lastModifiedBy>Blees Eduard</cp:lastModifiedBy>
  <cp:revision>44</cp:revision>
  <dcterms:created xsi:type="dcterms:W3CDTF">2017-01-25T17:43:01Z</dcterms:created>
  <dcterms:modified xsi:type="dcterms:W3CDTF">2018-03-31T20:40:00Z</dcterms:modified>
</cp:coreProperties>
</file>