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82"/>
  </p:notesMasterIdLst>
  <p:sldIdLst>
    <p:sldId id="256" r:id="rId5"/>
    <p:sldId id="257" r:id="rId6"/>
    <p:sldId id="267" r:id="rId7"/>
    <p:sldId id="271" r:id="rId8"/>
    <p:sldId id="368" r:id="rId9"/>
    <p:sldId id="369" r:id="rId10"/>
    <p:sldId id="370" r:id="rId11"/>
    <p:sldId id="274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91" r:id="rId22"/>
    <p:sldId id="300" r:id="rId23"/>
    <p:sldId id="301" r:id="rId24"/>
    <p:sldId id="302" r:id="rId25"/>
    <p:sldId id="303" r:id="rId26"/>
    <p:sldId id="308" r:id="rId27"/>
    <p:sldId id="309" r:id="rId28"/>
    <p:sldId id="311" r:id="rId29"/>
    <p:sldId id="312" r:id="rId30"/>
    <p:sldId id="313" r:id="rId31"/>
    <p:sldId id="314" r:id="rId32"/>
    <p:sldId id="315" r:id="rId33"/>
    <p:sldId id="316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7" r:id="rId43"/>
    <p:sldId id="329" r:id="rId44"/>
    <p:sldId id="330" r:id="rId45"/>
    <p:sldId id="331" r:id="rId46"/>
    <p:sldId id="332" r:id="rId47"/>
    <p:sldId id="335" r:id="rId48"/>
    <p:sldId id="336" r:id="rId49"/>
    <p:sldId id="337" r:id="rId50"/>
    <p:sldId id="338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8" r:id="rId66"/>
    <p:sldId id="359" r:id="rId67"/>
    <p:sldId id="360" r:id="rId68"/>
    <p:sldId id="361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64" r:id="rId78"/>
    <p:sldId id="365" r:id="rId79"/>
    <p:sldId id="366" r:id="rId80"/>
    <p:sldId id="367" r:id="rId81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9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9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9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9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2" name="Google Shape;139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4" name="Google Shape;1404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9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9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9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9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6" name="Google Shape;141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9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9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9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9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8" name="Google Shape;142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9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9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9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0" name="Google Shape;144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9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9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9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9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2" name="Google Shape;1452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9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9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9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4" name="Google Shape;1464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6" name="Google Shape;147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77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77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528585" y="1278489"/>
            <a:ext cx="4497940" cy="493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base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*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derived d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&amp;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d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endParaRPr lang="en-US" sz="2000" b="1" i="0" u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i="0" u="none" dirty="0" err="1" smtClean="0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 smtClean="0">
                <a:solidFill>
                  <a:srgbClr val="808030"/>
                </a:solidFill>
                <a:sym typeface="Arial"/>
              </a:rPr>
              <a:t>-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&gt;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set_i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10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603000"/>
                </a:solidFill>
                <a:sym typeface="Arial"/>
              </a:rPr>
              <a:t>cout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-&gt;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get_i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"</a:t>
            </a:r>
            <a:r>
              <a:rPr lang="en-US" sz="2000" b="1" i="0" u="none" dirty="0">
                <a:solidFill>
                  <a:srgbClr val="0000E6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"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696969"/>
                </a:solidFill>
                <a:sym typeface="Arial"/>
              </a:rPr>
              <a:t>/*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   </a:t>
            </a:r>
            <a:r>
              <a:rPr lang="en-US" sz="2000" b="1" i="0" u="none" dirty="0" err="1">
                <a:solidFill>
                  <a:srgbClr val="696969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-&gt;</a:t>
            </a:r>
            <a:r>
              <a:rPr lang="en-US" sz="2000" b="1" i="0" u="none" dirty="0" err="1">
                <a:solidFill>
                  <a:srgbClr val="696969"/>
                </a:solidFill>
                <a:sym typeface="Arial"/>
              </a:rPr>
              <a:t>set_j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(88); // error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   </a:t>
            </a:r>
            <a:r>
              <a:rPr lang="en-US" sz="2000" b="1" i="0" u="none" dirty="0" err="1">
                <a:solidFill>
                  <a:srgbClr val="696969"/>
                </a:solidFill>
                <a:sym typeface="Arial"/>
              </a:rPr>
              <a:t>cout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 &lt;&lt; </a:t>
            </a:r>
            <a:r>
              <a:rPr lang="en-US" sz="2000" b="1" i="0" u="none" dirty="0" err="1">
                <a:solidFill>
                  <a:srgbClr val="696969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-&gt;</a:t>
            </a:r>
            <a:r>
              <a:rPr lang="en-US" sz="2000" b="1" i="0" u="none" dirty="0" err="1">
                <a:solidFill>
                  <a:srgbClr val="696969"/>
                </a:solidFill>
                <a:sym typeface="Arial"/>
              </a:rPr>
              <a:t>get_j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(); // error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696969"/>
                </a:solidFill>
                <a:sym typeface="Arial"/>
              </a:rPr>
              <a:t>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((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derived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*)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)-&gt;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set_j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88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603000"/>
                </a:solidFill>
                <a:sym typeface="Arial"/>
              </a:rPr>
              <a:t>cout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((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derived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*)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)-&gt;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get_j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923725"/>
            <a:ext cx="3440112" cy="594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4A43"/>
                </a:solidFill>
                <a:sym typeface="Arial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sym typeface="Arial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sym typeface="Arial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sym typeface="Arial"/>
              </a:rPr>
              <a:t>&gt;</a:t>
            </a:r>
            <a:endParaRPr sz="2000" b="0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using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namespace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666616"/>
                </a:solidFill>
                <a:sym typeface="Arial"/>
              </a:rPr>
              <a:t>std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base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2000" b="1" i="0" u="none" dirty="0">
                <a:solidFill>
                  <a:srgbClr val="E34ADC"/>
                </a:solidFill>
                <a:sym typeface="Arial"/>
              </a:rPr>
              <a:t>: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void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set_i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num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=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num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get_i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sym typeface="Arial"/>
              </a:rPr>
              <a:t>};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derived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: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base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public</a:t>
            </a:r>
            <a:r>
              <a:rPr lang="en-US" sz="2000" b="1" i="0" u="none" dirty="0">
                <a:solidFill>
                  <a:srgbClr val="E34ADC"/>
                </a:solidFill>
                <a:sym typeface="Arial"/>
              </a:rPr>
              <a:t>: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void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set_j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num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j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=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num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get_j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sym typeface="Arial"/>
              </a:rPr>
              <a:t>};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{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base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*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derived d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[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]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d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d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[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0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].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set_i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d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[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].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set_i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)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603000"/>
                </a:solidFill>
                <a:sym typeface="Arial"/>
              </a:rPr>
              <a:t>cout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-&gt;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get_i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"</a:t>
            </a:r>
            <a:r>
              <a:rPr lang="en-US" sz="2000" b="1" i="0" u="none" dirty="0">
                <a:solidFill>
                  <a:srgbClr val="0000E6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"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++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// relative to base, not derived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603000"/>
                </a:solidFill>
                <a:sym typeface="Arial"/>
              </a:rPr>
              <a:t>cout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bp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-&gt;</a:t>
            </a:r>
            <a:r>
              <a:rPr lang="en-US" sz="2000" b="1" i="0" u="none" dirty="0" err="1">
                <a:solidFill>
                  <a:srgbClr val="000000"/>
                </a:solidFill>
                <a:sym typeface="Arial"/>
              </a:rPr>
              <a:t>get_i</a:t>
            </a:r>
            <a:r>
              <a:rPr lang="en-US" sz="2000" b="1" i="0" u="none" dirty="0">
                <a:solidFill>
                  <a:srgbClr val="808030"/>
                </a:solidFill>
                <a:sym typeface="Arial"/>
              </a:rPr>
              <a:t>()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696969"/>
                </a:solidFill>
                <a:sym typeface="Arial"/>
              </a:rPr>
              <a:t>// garbage value displayed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80"/>
                </a:solidFill>
                <a:sym typeface="Arial"/>
              </a:rPr>
              <a:t>}</a:t>
            </a:r>
            <a:endParaRPr sz="2000" b="1" i="0" u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dirty="0" err="1" smtClean="0"/>
              <a:t>Pointeri</a:t>
            </a:r>
            <a:endParaRPr dirty="0"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3500"/>
              <a:buNone/>
            </a:pPr>
            <a:r>
              <a:rPr lang="en-US" sz="2800" b="1" dirty="0" err="1" smtClean="0"/>
              <a:t>Pointeri</a:t>
            </a:r>
            <a:r>
              <a:rPr lang="en-US" sz="2800" b="1" dirty="0" smtClean="0"/>
              <a:t> </a:t>
            </a:r>
            <a:r>
              <a:rPr lang="en-US" sz="2800" b="1" dirty="0" err="1"/>
              <a:t>către</a:t>
            </a:r>
            <a:r>
              <a:rPr lang="en-US" sz="2800" b="1" dirty="0"/>
              <a:t> </a:t>
            </a:r>
            <a:r>
              <a:rPr lang="en-US" sz="2800" b="1" dirty="0" err="1"/>
              <a:t>membri</a:t>
            </a:r>
            <a:r>
              <a:rPr lang="en-US" sz="2800" b="1" dirty="0"/>
              <a:t> </a:t>
            </a:r>
            <a:r>
              <a:rPr lang="en-US" sz="2800" b="1" dirty="0" err="1"/>
              <a:t>în</a:t>
            </a:r>
            <a:r>
              <a:rPr lang="en-US" sz="2800" b="1" dirty="0"/>
              <a:t> </a:t>
            </a:r>
            <a:r>
              <a:rPr lang="en-US" sz="2800" b="1" dirty="0" err="1"/>
              <a:t>clase</a:t>
            </a:r>
            <a:endParaRPr lang="en-US" sz="2800" b="1" i="0" u="none" dirty="0" smtClean="0">
              <a:solidFill>
                <a:schemeClr val="dk1"/>
              </a:solidFill>
              <a:sym typeface="Calibri"/>
            </a:endParaRPr>
          </a:p>
          <a:p>
            <a:pPr marL="0" lvl="0" indent="-377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pointer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membru</a:t>
            </a:r>
            <a:endParaRPr sz="2400" dirty="0"/>
          </a:p>
          <a:p>
            <a:pPr marL="0" lvl="0" indent="-377825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nu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sunt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pointeri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normali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(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un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membru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dintr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-un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obiect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) ci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specifică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un offset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în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clasă</a:t>
            </a:r>
            <a:endParaRPr sz="2400" dirty="0"/>
          </a:p>
          <a:p>
            <a:pPr marL="0" lvl="0" indent="-377825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nu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putem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să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aplicăm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.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şi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-&gt;</a:t>
            </a:r>
            <a:endParaRPr sz="2400" dirty="0"/>
          </a:p>
          <a:p>
            <a:pPr marL="0" lvl="0" indent="-377825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se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folosesc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.*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şi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-&gt;*</a:t>
            </a:r>
            <a:endParaRPr sz="2400" dirty="0"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C++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valoare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adaugă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</a:t>
            </a:r>
            <a:r>
              <a:rPr lang="en-US" sz="3500" b="0" i="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</a:t>
            </a:r>
            <a:r>
              <a:rPr lang="en-US" sz="3500" b="0" i="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C++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limbajul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lucru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înaintea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parametrului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formal</a:t>
            </a:r>
            <a:endParaRPr dirty="0"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idee: s</a:t>
            </a:r>
            <a:r>
              <a:rPr lang="ro-RO" sz="3200" b="1" dirty="0" smtClean="0"/>
              <a:t>ă</a:t>
            </a: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 se elimine comenzile de preprocesor #</a:t>
            </a:r>
            <a:r>
              <a:rPr lang="ro-RO" sz="3100" b="1" i="0" u="none" dirty="0" err="1" smtClean="0">
                <a:solidFill>
                  <a:schemeClr val="dk1"/>
                </a:solidFill>
                <a:sym typeface="Calibri"/>
              </a:rPr>
              <a:t>define</a:t>
            </a:r>
            <a:endParaRPr lang="ro-RO" b="1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se poate aplica la pointeri, argumente de funcții, param de întoarcere din funcții, obiecte, funcții membru</a:t>
            </a:r>
            <a:endParaRPr lang="ro-RO" b="1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1" dirty="0" smtClean="0"/>
              <a:t>trebuie dată </a:t>
            </a: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o valoare pentru elementul constant la declarare, singura excepție:</a:t>
            </a:r>
            <a:endParaRPr lang="ro-RO" b="1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dirty="0" err="1" smtClean="0"/>
              <a:t>Pointeri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620"/>
              </a:spcBef>
              <a:buSzPts val="3100"/>
              <a:buNone/>
            </a:pPr>
            <a:r>
              <a:rPr lang="en-US" sz="2800" b="1" dirty="0"/>
              <a:t>C++: Array-</a:t>
            </a:r>
            <a:r>
              <a:rPr lang="en-US" sz="2800" b="1" dirty="0" err="1"/>
              <a:t>uri</a:t>
            </a:r>
            <a:r>
              <a:rPr lang="en-US" sz="2800" b="1" dirty="0"/>
              <a:t> de </a:t>
            </a:r>
            <a:r>
              <a:rPr lang="en-US" sz="2800" b="1" dirty="0" err="1"/>
              <a:t>obiecte</a:t>
            </a:r>
            <a:endParaRPr lang="en-US" sz="2800" b="1" i="0" u="none" dirty="0" smtClean="0">
              <a:solidFill>
                <a:schemeClr val="dk1"/>
              </a:solidFill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400" b="1" dirty="0"/>
              <a:t>c</a:t>
            </a:r>
            <a:r>
              <a:rPr lang="en-US" sz="2400" b="1" dirty="0" smtClean="0"/>
              <a:t>lass Test{ };</a:t>
            </a:r>
          </a:p>
          <a:p>
            <a:pPr marL="0" lvl="0" indent="0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400" dirty="0" smtClean="0"/>
              <a:t>- 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se 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pot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defini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neinițializate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sau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inițializate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620"/>
              </a:spcBef>
              <a:buSzPts val="3100"/>
              <a:buNone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- </a:t>
            </a: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pentru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definirea listelor de obiecte </a:t>
            </a:r>
            <a:r>
              <a:rPr lang="vi-VN" sz="24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neinițializate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(Test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lista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[3];)</a:t>
            </a:r>
            <a:r>
              <a:rPr lang="vi-V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vi-V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constructor fără </a:t>
            </a:r>
            <a:r>
              <a:rPr lang="vi-V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parametri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;</a:t>
            </a: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Tx/>
              <a:buChar char="-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particular Test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= {11, 22, 33};): </a:t>
            </a:r>
            <a:r>
              <a:rPr lang="en-US" sz="2400" b="1" i="0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constructor </a:t>
            </a:r>
            <a:r>
              <a:rPr lang="en-US" sz="2400" b="1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care </a:t>
            </a:r>
            <a:r>
              <a:rPr lang="en-US" sz="2400" b="1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primește</a:t>
            </a:r>
            <a:r>
              <a:rPr lang="en-US" sz="2400" b="1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un </a:t>
            </a:r>
            <a:r>
              <a:rPr lang="en-US" sz="2400" b="1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parametru</a:t>
            </a:r>
            <a:r>
              <a:rPr lang="en-US" sz="2400" b="1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b="1" i="0" u="none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întreg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;</a:t>
            </a:r>
          </a:p>
          <a:p>
            <a:pPr marL="342900">
              <a:lnSpc>
                <a:spcPct val="90000"/>
              </a:lnSpc>
              <a:spcBef>
                <a:spcPts val="620"/>
              </a:spcBef>
              <a:buSzPts val="3100"/>
              <a:buFontTx/>
              <a:buChar char="-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general Test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= {Test(1), Test(2,3), Test(4,5,6)}) : </a:t>
            </a:r>
            <a:r>
              <a:rPr lang="it-IT" sz="2400" b="1" dirty="0"/>
              <a:t>constructori cu mai mulți parametri</a:t>
            </a:r>
          </a:p>
          <a:p>
            <a:pPr marL="377825" lvl="0" indent="-200025">
              <a:spcBef>
                <a:spcPts val="560"/>
              </a:spcBef>
              <a:buSzPts val="2800"/>
              <a:buNone/>
            </a:pP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dacă în program vrem şi inițializare şi neiniţializare: overload pe constructor (cu şi fără parametri)</a:t>
            </a: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1" y="1914873"/>
            <a:ext cx="894073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</a:t>
            </a:r>
            <a:r>
              <a:rPr lang="en-US" sz="18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</a:t>
            </a:r>
            <a:r>
              <a:rPr lang="en-US" sz="18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temporary created by f():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reference: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654;p88"/>
          <p:cNvSpPr txBox="1">
            <a:spLocks/>
          </p:cNvSpPr>
          <p:nvPr/>
        </p:nvSpPr>
        <p:spPr>
          <a:xfrm>
            <a:off x="503237" y="5860429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77825" indent="-377825">
              <a:spcBef>
                <a:spcPts val="0"/>
              </a:spcBef>
              <a:buSzPts val="3500"/>
            </a:pPr>
            <a:r>
              <a:rPr lang="ro-RO" smtClean="0"/>
              <a:t>e posibil s</a:t>
            </a:r>
            <a:r>
              <a:rPr lang="ro-RO" sz="3600" smtClean="0"/>
              <a:t>ă</a:t>
            </a:r>
            <a:r>
              <a:rPr lang="ro-RO" smtClean="0"/>
              <a:t> se transmită un obiect temporar către o funcție care primește referinț</a:t>
            </a:r>
            <a:r>
              <a:rPr lang="ro-RO" sz="3600" smtClean="0"/>
              <a:t>ă</a:t>
            </a:r>
            <a:r>
              <a:rPr lang="ro-RO" smtClean="0"/>
              <a:t> const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662263" y="1684205"/>
            <a:ext cx="9074150" cy="267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3500"/>
              <a:buNone/>
            </a:pPr>
            <a:r>
              <a:rPr lang="en-US" sz="2800" b="1" dirty="0" err="1" smtClean="0"/>
              <a:t>Pointeri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obiecte</a:t>
            </a:r>
            <a:endParaRPr lang="en-US" sz="2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en-US" sz="2400" b="0" i="0" u="none" dirty="0" smtClean="0">
              <a:solidFill>
                <a:schemeClr val="dk1"/>
              </a:solidFill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 err="1" smtClean="0">
                <a:solidFill>
                  <a:schemeClr val="dk1"/>
                </a:solidFill>
                <a:sym typeface="Calibri"/>
              </a:rPr>
              <a:t>obiectele</a:t>
            </a: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sunt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în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memorie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putem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avea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pointeri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obiecte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&amp;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obiect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;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accesarea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membrilor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unei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clase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: </a:t>
            </a: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 -&gt; </a:t>
            </a:r>
            <a:r>
              <a:rPr lang="en-US" sz="2400" b="0" i="0" u="none" dirty="0" err="1" smtClean="0">
                <a:solidFill>
                  <a:schemeClr val="dk1"/>
                </a:solidFill>
                <a:sym typeface="Calibri"/>
              </a:rPr>
              <a:t>în</a:t>
            </a: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loc de </a:t>
            </a: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.</a:t>
            </a:r>
            <a:endParaRPr sz="2400" b="0" i="0" u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dirty="0" err="1" smtClean="0"/>
              <a:t>Pointeri</a:t>
            </a:r>
            <a:endParaRPr dirty="0"/>
          </a:p>
        </p:txBody>
      </p:sp>
      <p:sp>
        <p:nvSpPr>
          <p:cNvPr id="8" name="Google Shape;217;p32"/>
          <p:cNvSpPr txBox="1"/>
          <p:nvPr/>
        </p:nvSpPr>
        <p:spPr>
          <a:xfrm>
            <a:off x="1414116" y="4761983"/>
            <a:ext cx="3253409" cy="194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" name="Google Shape;218;p32"/>
          <p:cNvSpPr txBox="1"/>
          <p:nvPr/>
        </p:nvSpPr>
        <p:spPr>
          <a:xfrm>
            <a:off x="5122862" y="4608095"/>
            <a:ext cx="44196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lvl="0" indent="-377825">
              <a:buSzPts val="2000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/>
              <a:t>cl </a:t>
            </a:r>
            <a:r>
              <a:rPr lang="en-US" sz="2000" dirty="0" err="1"/>
              <a:t>ob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</a:t>
            </a:r>
            <a:r>
              <a:rPr lang="en-US" sz="2000" dirty="0">
                <a:solidFill>
                  <a:srgbClr val="808030"/>
                </a:solidFill>
              </a:rPr>
              <a:t>),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p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pPr marL="377825" lvl="0" indent="-377825">
              <a:buSzPts val="2000"/>
            </a:pPr>
            <a:r>
              <a:rPr lang="en-US" sz="2000" dirty="0"/>
              <a:t>	p </a:t>
            </a:r>
            <a:r>
              <a:rPr lang="en-US" sz="2000" dirty="0">
                <a:solidFill>
                  <a:srgbClr val="80803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&amp;</a:t>
            </a:r>
            <a:r>
              <a:rPr lang="en-US" sz="2000" dirty="0" err="1"/>
              <a:t>ob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sz="2000" dirty="0"/>
          </a:p>
          <a:p>
            <a:pPr marL="377825" lvl="0" indent="-377825">
              <a:buClr>
                <a:srgbClr val="603000"/>
              </a:buClr>
              <a:buSzPts val="2000"/>
            </a:pP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p</a:t>
            </a:r>
            <a:r>
              <a:rPr lang="en-US" sz="2000" dirty="0">
                <a:solidFill>
                  <a:srgbClr val="808030"/>
                </a:solidFill>
              </a:rPr>
              <a:t>-&gt;</a:t>
            </a:r>
            <a:r>
              <a:rPr lang="en-US" sz="2000" dirty="0" err="1"/>
              <a:t>get_i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smtClean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dirty="0" smtClean="0"/>
              <a:t>q;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ob.i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smtClean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dirty="0"/>
              <a:t>q</a:t>
            </a:r>
            <a:r>
              <a:rPr lang="en-US" sz="2000" b="0" i="0" u="none" dirty="0" smtClean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1" i="0" u="none" dirty="0" smtClean="0">
                <a:solidFill>
                  <a:schemeClr val="dk1"/>
                </a:solidFill>
                <a:sym typeface="Calibri"/>
              </a:rPr>
              <a:t>nu se pot modifica parți ale obiectului în aceste funcții</a:t>
            </a:r>
            <a:endParaRPr lang="ro-RO" b="1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1" i="0" u="none" dirty="0" smtClean="0">
                <a:solidFill>
                  <a:schemeClr val="dk1"/>
                </a:solidFill>
                <a:sym typeface="Calibri"/>
              </a:rPr>
              <a:t>nu se pot apela funcții </a:t>
            </a:r>
            <a:r>
              <a:rPr lang="ro-RO" sz="2800" b="1" i="0" u="none" dirty="0" err="1" smtClean="0">
                <a:solidFill>
                  <a:schemeClr val="dk1"/>
                </a:solidFill>
                <a:sym typeface="Calibri"/>
              </a:rPr>
              <a:t>non-const</a:t>
            </a:r>
            <a:endParaRPr lang="ro-RO" b="1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603499" y="1246877"/>
            <a:ext cx="503872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20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20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20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7060372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1" i="0" u="none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++; // Error --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member function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</a:t>
            </a:r>
            <a:r>
              <a:rPr lang="en-US" sz="18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-ness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18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576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332109" y="1055208"/>
            <a:ext cx="7219398" cy="6186269"/>
            <a:chOff x="2332109" y="1054667"/>
            <a:chExt cx="7219398" cy="6187498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332109" y="1054667"/>
              <a:ext cx="7219398" cy="618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800" b="1" i="0" u="none" dirty="0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800" b="0" i="0" u="none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800" b="0" i="0" u="none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</a:t>
              </a:r>
              <a:r>
                <a:rPr lang="en-US" sz="1800" b="0" i="0" u="none" dirty="0" err="1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++; // Error -- </a:t>
              </a:r>
              <a:r>
                <a:rPr lang="en-US" sz="1800" b="0" i="0" u="none" dirty="0" err="1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member function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rPr lang="en-US" sz="1800" b="0" i="0" u="none" dirty="0" err="1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800" b="1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zz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zz</a:t>
              </a:r>
              <a:r>
                <a:rPr lang="en-US" sz="1800" b="0" i="0" u="none" dirty="0" err="1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 smtClean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1994183" y="1170130"/>
            <a:ext cx="7209459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6491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6" name="Google Shape;1396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1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124"/>
          <p:cNvSpPr txBox="1"/>
          <p:nvPr/>
        </p:nvSpPr>
        <p:spPr>
          <a:xfrm>
            <a:off x="1371600" y="1143000"/>
            <a:ext cx="7121700" cy="5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iostream.h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j=5){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=j;}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curenta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&lt;&lt;"\n";}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</a:rPr>
              <a:t>problema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mister1() { return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(6);}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mister2(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</a:rPr>
              <a:t>problema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</a:rPr>
              <a:t> &amp;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o)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o.afiseaza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o.schimba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o.afiseaza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</a:rPr>
              <a:t>mister2(mister1());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03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8" name="Google Shape;1408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1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125"/>
          <p:cNvSpPr txBox="1"/>
          <p:nvPr/>
        </p:nvSpPr>
        <p:spPr>
          <a:xfrm>
            <a:off x="1524000" y="381000"/>
            <a:ext cx="8108100" cy="7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#include&lt;iostream.h&gt;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i;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B() { i=1; 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virtual int get_i() { return i; } };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D: virtual public 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j;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D() { j=2; 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int get_i() {return B::get_i()+j; } };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D2: virtual public 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j2;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D2() { j2=3; 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 get_i() {return B::get_i()+j2; } };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MM: public D, public D2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x;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MM() { x=D::get_i()+D2::get_i(); 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int get_i() {return x; } };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B *o= new MM();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cout&lt;&lt;o-&gt;get_i()&lt;&lt;"\n";			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// afiseaza 7</a:t>
            </a:r>
            <a:endParaRPr sz="1800" b="1" i="0" u="none" strike="noStrike" cap="none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MM *p= dynamic_cast&lt;MM*&gt;(o);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(p) cout&lt;&lt;p-&gt;get_i()&lt;&lt;"\n";		</a:t>
            </a: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</a:rPr>
              <a:t>// afiseaza 7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 *p2= dynamic_cast&lt;D*&gt;(o);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(p2) cout&lt;&lt;p2-&gt;get_i()&lt;&lt;"\n";	</a:t>
            </a: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</a:rPr>
              <a:t>// afiseaza 7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0;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02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0" name="Google Shape;1420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26"/>
          <p:cNvSpPr txBox="1"/>
          <p:nvPr/>
        </p:nvSpPr>
        <p:spPr>
          <a:xfrm>
            <a:off x="1611350" y="1264650"/>
            <a:ext cx="7415400" cy="5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&lt;iostream.h&gt;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B() { i=1;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int get_i() { return i;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D: B</a:t>
            </a:r>
            <a:endParaRPr sz="2000" b="1" i="0" u="none" strike="noStrike" cap="none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j;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D() { j=2;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int get_j() {return j;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B *p=new 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cout&lt;&lt;p-&gt;get_i();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(typeid((B*)p).name()=="D*") cout&lt;&lt;((D*)p)-&gt;get_j();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086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1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2" name="Google Shape;1432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1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127"/>
          <p:cNvSpPr txBox="1"/>
          <p:nvPr/>
        </p:nvSpPr>
        <p:spPr>
          <a:xfrm>
            <a:off x="531400" y="927150"/>
            <a:ext cx="89997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Spuneţi de câte ori se apelează fiecare constructor în programul de mai jos şi în ce ordine.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cls1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protected: int x;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public:      cls1(){ x=13; } };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cls2: public cls1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protected: int y;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public:     cls2(){ y=15; } };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cls3: public cls2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protected: int z;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public:      cls3(){ z=17; 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f(cls3 ob){ return ob.x+ob.y+ob.z; } };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cls3 ob;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cout&lt;&lt;ob.f(ob);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 0;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6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nu se pot inițializa</a:t>
            </a:r>
            <a:endParaRPr lang="ro-RO" b="1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1" i="0" u="none" dirty="0" smtClean="0">
              <a:solidFill>
                <a:schemeClr val="dk1"/>
              </a:solidFill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trebuie s</a:t>
            </a:r>
            <a:r>
              <a:rPr lang="vi-VN" b="1" dirty="0" smtClean="0"/>
              <a:t>ă</a:t>
            </a: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 existe un constructor f</a:t>
            </a:r>
            <a:r>
              <a:rPr lang="vi-VN" b="1" dirty="0" smtClean="0"/>
              <a:t>ă</a:t>
            </a:r>
            <a:r>
              <a:rPr lang="ro-RO" sz="3100" b="1" i="0" u="none" dirty="0" err="1" smtClean="0">
                <a:solidFill>
                  <a:schemeClr val="dk1"/>
                </a:solidFill>
                <a:sym typeface="Calibri"/>
              </a:rPr>
              <a:t>r</a:t>
            </a:r>
            <a:r>
              <a:rPr lang="ro-RO" sz="3200" b="1" dirty="0" err="1" smtClean="0"/>
              <a:t>ă</a:t>
            </a: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 parametri</a:t>
            </a:r>
            <a:endParaRPr lang="ro-RO" b="1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689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1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4" name="Google Shape;1444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128"/>
          <p:cNvSpPr txBox="1"/>
          <p:nvPr/>
        </p:nvSpPr>
        <p:spPr>
          <a:xfrm>
            <a:off x="1011375" y="1594200"/>
            <a:ext cx="7559700" cy="55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#include&lt;iostream.h&gt;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B() { i=1;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virtual int get_i() { return i;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D: public B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int j;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D() { j=2;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 get_i() {return B::get_i()+j;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const int i = cin.get();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(i%3) { 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D 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else {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B 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cout&lt;&lt;o.get_i();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992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1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6" name="Google Shape;1456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1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129"/>
          <p:cNvSpPr txBox="1"/>
          <p:nvPr/>
        </p:nvSpPr>
        <p:spPr>
          <a:xfrm>
            <a:off x="1011400" y="1714200"/>
            <a:ext cx="7713900" cy="4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&lt;iostream.h&gt;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 x;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A(int i=0) {x=i;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 get_x() { return x;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int&amp; set_x(int i) { x=i;}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operator=(A a1) { set_x(a1.get_x()); return a1;}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A a(212), 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cout&lt;&lt;(b=a).get_x();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517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1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8" name="Google Shape;1468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130"/>
          <p:cNvSpPr txBox="1"/>
          <p:nvPr/>
        </p:nvSpPr>
        <p:spPr>
          <a:xfrm>
            <a:off x="942825" y="1748500"/>
            <a:ext cx="70797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XII. Spuneţi de câte ori se apelează destructorul clasei cls în programul de mai jos. Justificaţi.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cls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int x;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cls(int i=0) { x=i; 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cls(cls&amp; ob) { x=ob.x; } };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cls&amp; f(cls &amp;c)  { return c; 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cls r;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cls s=r;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f(f(f(s)));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4056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1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0" name="Google Shape;1480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131"/>
          <p:cNvSpPr txBox="1"/>
          <p:nvPr/>
        </p:nvSpPr>
        <p:spPr>
          <a:xfrm>
            <a:off x="609600" y="1371600"/>
            <a:ext cx="8853000" cy="55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#include&lt;iostream.h&gt;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protected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 x;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public: B(int i=28) { x=i; 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virtual B f(B ob) { return x+ob.x+1;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void afisare(){ cout&lt;&lt;x; }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D: public B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public: D(int i=-32):B(i) {}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B f(</a:t>
            </a: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FF00"/>
                </a:highlight>
              </a:rPr>
              <a:t>B ob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 return x+ob.x-1; }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B *p1=new D, *p2=new B, *p3=new B(p1-&gt;f(*p2));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p3-&gt;afisare();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412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0">
              <a:buSzPts val="1400"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)==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 dirty="0" smtClean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1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77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endParaRPr dirty="0"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0" u="none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Pointerul</a:t>
            </a:r>
            <a:r>
              <a:rPr lang="en-US" sz="2800" b="1" i="0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800" b="1" i="1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b="1" i="1" u="none" dirty="0" smtClean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orice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funcție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membru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are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pointerul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1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definit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ca argument implicit) care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arată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obiectul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asociat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cu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funcția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respectivă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0" i="0" u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(pointer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obiecte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clasei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0" i="0" u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funcțiile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prieten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nu au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pointerul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this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0" i="0" u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funcțiile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statice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nu au </a:t>
            </a:r>
            <a:r>
              <a:rPr lang="en-US" sz="2400" b="0" i="0" u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pointerul</a:t>
            </a:r>
            <a:r>
              <a:rPr lang="en-US" sz="2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this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0" i="0" u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775379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800" b="1" i="0" u="none" dirty="0" err="1" smtClean="0">
                <a:solidFill>
                  <a:schemeClr val="dk1"/>
                </a:solidFill>
                <a:sym typeface="Calibri"/>
              </a:rPr>
              <a:t>Pointeri</a:t>
            </a:r>
            <a:r>
              <a:rPr lang="en-US" sz="2800" b="1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800" b="1" i="0" u="none" dirty="0" err="1" smtClean="0">
                <a:solidFill>
                  <a:schemeClr val="dk1"/>
                </a:solidFill>
                <a:sym typeface="Calibri"/>
              </a:rPr>
              <a:t>catre</a:t>
            </a:r>
            <a:r>
              <a:rPr lang="en-US" sz="2800" b="1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800" b="1" i="0" u="none" dirty="0" err="1" smtClean="0">
                <a:solidFill>
                  <a:schemeClr val="dk1"/>
                </a:solidFill>
                <a:sym typeface="Calibri"/>
              </a:rPr>
              <a:t>clasele</a:t>
            </a:r>
            <a:r>
              <a:rPr lang="en-US" sz="2800" b="1" i="0" u="none" dirty="0" smtClean="0">
                <a:solidFill>
                  <a:schemeClr val="dk1"/>
                </a:solidFill>
                <a:sym typeface="Calibri"/>
              </a:rPr>
              <a:t> derivate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en-US" sz="2400" b="1" i="0" u="none" dirty="0" smtClean="0">
              <a:solidFill>
                <a:schemeClr val="dk1"/>
              </a:solidFill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 err="1" smtClean="0">
                <a:solidFill>
                  <a:schemeClr val="dk1"/>
                </a:solidFill>
                <a:sym typeface="Calibri"/>
              </a:rPr>
              <a:t>clasa</a:t>
            </a: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de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bază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B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şi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clasa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derivată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D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un pointer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B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poate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fi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folosit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şi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cu D</a:t>
            </a:r>
            <a:r>
              <a:rPr lang="en-US" sz="2400" b="0" i="0" u="none" dirty="0" smtClean="0">
                <a:solidFill>
                  <a:schemeClr val="dk1"/>
                </a:solidFill>
                <a:sym typeface="Calibri"/>
              </a:rPr>
              <a:t>;</a:t>
            </a: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</a:pPr>
            <a:r>
              <a:rPr lang="vi-VN" sz="2400" dirty="0"/>
              <a:t>aritmetica pe pointeri: nu funcționează dacă incrementăm un pointer către bază şi suntem în clasa derivată</a:t>
            </a: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</a:pPr>
            <a:r>
              <a:rPr lang="vi-VN" sz="2400" dirty="0"/>
              <a:t>se folosesc pentru polimorfism la execuție (funcții virtuale</a:t>
            </a:r>
            <a:r>
              <a:rPr lang="vi-VN" sz="2400" dirty="0" smtClean="0"/>
              <a:t>)</a:t>
            </a:r>
            <a:endParaRPr sz="2400" b="0" i="0" u="none" dirty="0">
              <a:solidFill>
                <a:schemeClr val="dk1"/>
              </a:solidFill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B 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*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p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,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o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(</a:t>
            </a:r>
            <a:r>
              <a:rPr lang="en-US" sz="2400" b="0" i="0" u="none" dirty="0">
                <a:solidFill>
                  <a:srgbClr val="008C00"/>
                </a:solidFill>
                <a:sym typeface="Calibri"/>
              </a:rPr>
              <a:t>1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)</a:t>
            </a:r>
            <a:r>
              <a:rPr lang="en-US" sz="2400" b="0" i="0" u="none" dirty="0">
                <a:solidFill>
                  <a:srgbClr val="800080"/>
                </a:solidFill>
                <a:sym typeface="Calibri"/>
              </a:rPr>
              <a:t>;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D 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oo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(</a:t>
            </a:r>
            <a:r>
              <a:rPr lang="en-US" sz="2400" b="0" i="0" u="none" dirty="0">
                <a:solidFill>
                  <a:srgbClr val="008C00"/>
                </a:solidFill>
                <a:sym typeface="Calibri"/>
              </a:rPr>
              <a:t>2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)</a:t>
            </a:r>
            <a:r>
              <a:rPr lang="en-US" sz="2400" b="0" i="0" u="none" dirty="0">
                <a:solidFill>
                  <a:srgbClr val="800080"/>
                </a:solidFill>
                <a:sym typeface="Calibri"/>
              </a:rPr>
              <a:t>;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p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=&amp;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o</a:t>
            </a:r>
            <a:r>
              <a:rPr lang="en-US" sz="2400" b="0" i="0" u="none" dirty="0">
                <a:solidFill>
                  <a:srgbClr val="800080"/>
                </a:solidFill>
                <a:sym typeface="Calibri"/>
              </a:rPr>
              <a:t>;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endParaRPr sz="24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p</a:t>
            </a:r>
            <a:r>
              <a:rPr lang="en-US" sz="2400" b="0" i="0" u="none" dirty="0">
                <a:solidFill>
                  <a:srgbClr val="808030"/>
                </a:solidFill>
                <a:sym typeface="Calibri"/>
              </a:rPr>
              <a:t>=&amp;</a:t>
            </a:r>
            <a:r>
              <a:rPr lang="en-US" sz="2400" b="0" i="0" u="none" dirty="0" err="1">
                <a:solidFill>
                  <a:schemeClr val="dk1"/>
                </a:solidFill>
                <a:sym typeface="Calibri"/>
              </a:rPr>
              <a:t>oo</a:t>
            </a:r>
            <a:r>
              <a:rPr lang="en-US" sz="2400" b="0" i="0" u="none" dirty="0">
                <a:solidFill>
                  <a:srgbClr val="800080"/>
                </a:solidFill>
                <a:sym typeface="Calibri"/>
              </a:rPr>
              <a:t>;</a:t>
            </a:r>
            <a:r>
              <a:rPr lang="en-US" sz="2400" b="0" i="0" u="none" dirty="0">
                <a:solidFill>
                  <a:schemeClr val="dk1"/>
                </a:solidFill>
                <a:sym typeface="Calibri"/>
              </a:rPr>
              <a:t> </a:t>
            </a:r>
            <a:endParaRPr sz="2400" dirty="0"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13E02B-993E-4036-A429-FB1D6BFD2731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5258</Words>
  <Application>Microsoft Office PowerPoint</Application>
  <PresentationFormat>Custom</PresentationFormat>
  <Paragraphs>1093</Paragraphs>
  <Slides>77</Slides>
  <Notes>77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PowerPoint Presentation</vt:lpstr>
      <vt:lpstr>PowerPoint Presentation</vt:lpstr>
      <vt:lpstr>Pointeri</vt:lpstr>
      <vt:lpstr>Pointeri</vt:lpstr>
      <vt:lpstr>alocare de obiecte</vt:lpstr>
      <vt:lpstr>obiecte create dinamic cu constructori parametrizaţi</vt:lpstr>
      <vt:lpstr>PowerPoint Presentation</vt:lpstr>
      <vt:lpstr>Pointeri</vt:lpstr>
      <vt:lpstr>Pointeri</vt:lpstr>
      <vt:lpstr>PowerPoint Presentation</vt:lpstr>
      <vt:lpstr>PowerPoint Presentation</vt:lpstr>
      <vt:lpstr>Pointeri</vt:lpstr>
      <vt:lpstr>PowerPoint Presentation</vt:lpstr>
      <vt:lpstr>PowerPoint Presentation</vt:lpstr>
      <vt:lpstr>parametri referință</vt:lpstr>
      <vt:lpstr>PowerPoint Presentation</vt:lpstr>
      <vt:lpstr>referințe către obiecte</vt:lpstr>
      <vt:lpstr>referințe către clase derivate</vt:lpstr>
      <vt:lpstr>const şi volatile</vt:lpstr>
      <vt:lpstr>PowerPoint Presentation</vt:lpstr>
      <vt:lpstr>PowerPoint Presentation</vt:lpstr>
      <vt:lpstr>PowerPoint Presentation</vt:lpstr>
      <vt:lpstr>diferenţe cu C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Ob. temporare sunt const</vt:lpstr>
      <vt:lpstr>Const în clase</vt:lpstr>
      <vt:lpstr>PowerPoint Presentation</vt:lpstr>
      <vt:lpstr>PowerPoint Presentation</vt:lpstr>
      <vt:lpstr>rezolvarea problemei inițiale</vt:lpstr>
      <vt:lpstr>obiecte const şi funcții membru const</vt:lpstr>
      <vt:lpstr>functii membru const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obiecte statice</vt:lpstr>
      <vt:lpstr>PowerPoint Presentation</vt:lpstr>
      <vt:lpstr>destructori statici</vt:lpstr>
      <vt:lpstr>PowerPoint Presentation</vt:lpstr>
      <vt:lpstr>PowerPoint Presentation</vt:lpstr>
      <vt:lpstr>static pentru nume (la linkare)</vt:lpstr>
      <vt:lpstr>PowerPoint Presentation</vt:lpstr>
      <vt:lpstr>variabile de instanță statice</vt:lpstr>
      <vt:lpstr>PowerPoint Presentation</vt:lpstr>
      <vt:lpstr>PowerPoint Presentation</vt:lpstr>
      <vt:lpstr>funcții membru statice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42</cp:revision>
  <dcterms:modified xsi:type="dcterms:W3CDTF">2023-05-18T19:47:05Z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