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1"/>
  </p:notesMasterIdLst>
  <p:sldIdLst>
    <p:sldId id="687" r:id="rId6"/>
    <p:sldId id="257" r:id="rId7"/>
    <p:sldId id="709" r:id="rId8"/>
    <p:sldId id="710" r:id="rId9"/>
    <p:sldId id="711" r:id="rId10"/>
    <p:sldId id="712" r:id="rId11"/>
    <p:sldId id="713" r:id="rId12"/>
    <p:sldId id="714" r:id="rId13"/>
    <p:sldId id="716" r:id="rId14"/>
    <p:sldId id="717" r:id="rId15"/>
    <p:sldId id="739" r:id="rId16"/>
    <p:sldId id="746" r:id="rId17"/>
    <p:sldId id="740" r:id="rId18"/>
    <p:sldId id="745" r:id="rId19"/>
    <p:sldId id="741" r:id="rId20"/>
    <p:sldId id="742" r:id="rId21"/>
    <p:sldId id="744" r:id="rId22"/>
    <p:sldId id="718" r:id="rId23"/>
    <p:sldId id="719" r:id="rId24"/>
    <p:sldId id="735" r:id="rId25"/>
    <p:sldId id="721" r:id="rId26"/>
    <p:sldId id="736" r:id="rId27"/>
    <p:sldId id="722" r:id="rId28"/>
    <p:sldId id="723" r:id="rId29"/>
    <p:sldId id="724" r:id="rId30"/>
    <p:sldId id="725" r:id="rId31"/>
    <p:sldId id="726" r:id="rId32"/>
    <p:sldId id="727" r:id="rId33"/>
    <p:sldId id="728" r:id="rId34"/>
    <p:sldId id="737" r:id="rId35"/>
    <p:sldId id="738" r:id="rId36"/>
    <p:sldId id="729" r:id="rId37"/>
    <p:sldId id="730" r:id="rId38"/>
    <p:sldId id="731" r:id="rId39"/>
    <p:sldId id="73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55528-A932-4AC6-A611-0946E982AF6E}" v="5" dt="2023-03-20T17:27:09.079"/>
    <p1510:client id="{F5B955CE-BAE0-4E59-AE34-0E01819A73F2}" v="5" dt="2023-03-19T19:04:0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88355528-A932-4AC6-A611-0946E982AF6E}"/>
    <pc:docChg chg="modSld">
      <pc:chgData name="ANCA MADALINA DOBROVAT" userId="S::anca.dobrovat@unibuc.ro::418a3c67-18b7-4c53-a114-ddac729b7caa" providerId="AD" clId="Web-{88355528-A932-4AC6-A611-0946E982AF6E}" dt="2023-03-20T17:27:08.611" v="1" actId="20577"/>
      <pc:docMkLst>
        <pc:docMk/>
      </pc:docMkLst>
      <pc:sldChg chg="modSp">
        <pc:chgData name="ANCA MADALINA DOBROVAT" userId="S::anca.dobrovat@unibuc.ro::418a3c67-18b7-4c53-a114-ddac729b7caa" providerId="AD" clId="Web-{88355528-A932-4AC6-A611-0946E982AF6E}" dt="2023-03-20T17:27:08.611" v="1" actId="20577"/>
        <pc:sldMkLst>
          <pc:docMk/>
          <pc:sldMk cId="0" sldId="732"/>
        </pc:sldMkLst>
        <pc:spChg chg="mod">
          <ac:chgData name="ANCA MADALINA DOBROVAT" userId="S::anca.dobrovat@unibuc.ro::418a3c67-18b7-4c53-a114-ddac729b7caa" providerId="AD" clId="Web-{88355528-A932-4AC6-A611-0946E982AF6E}" dt="2023-03-20T17:27:08.611" v="1" actId="20577"/>
          <ac:spMkLst>
            <pc:docMk/>
            <pc:sldMk cId="0" sldId="732"/>
            <ac:spMk id="531" creationId="{00000000-0000-0000-0000-000000000000}"/>
          </ac:spMkLst>
        </pc:spChg>
      </pc:sldChg>
    </pc:docChg>
  </pc:docChgLst>
  <pc:docChgLst>
    <pc:chgData clId="Web-{88355528-A932-4AC6-A611-0946E982AF6E}"/>
    <pc:docChg chg="modSld">
      <pc:chgData name="" userId="" providerId="" clId="Web-{88355528-A932-4AC6-A611-0946E982AF6E}" dt="2023-03-20T17:26:55.563" v="1" actId="20577"/>
      <pc:docMkLst>
        <pc:docMk/>
      </pc:docMkLst>
      <pc:sldChg chg="modSp">
        <pc:chgData name="" userId="" providerId="" clId="Web-{88355528-A932-4AC6-A611-0946E982AF6E}" dt="2023-03-20T17:26:55.563" v="1" actId="20577"/>
        <pc:sldMkLst>
          <pc:docMk/>
          <pc:sldMk cId="0" sldId="687"/>
        </pc:sldMkLst>
        <pc:spChg chg="mod">
          <ac:chgData name="" userId="" providerId="" clId="Web-{88355528-A932-4AC6-A611-0946E982AF6E}" dt="2023-03-20T17:26:55.563" v="1" actId="20577"/>
          <ac:spMkLst>
            <pc:docMk/>
            <pc:sldMk cId="0" sldId="687"/>
            <ac:spMk id="13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F5B955CE-BAE0-4E59-AE34-0E01819A73F2}"/>
    <pc:docChg chg="modSld">
      <pc:chgData name="ANCA MADALINA DOBROVAT" userId="S::anca.dobrovat@unibuc.ro::418a3c67-18b7-4c53-a114-ddac729b7caa" providerId="AD" clId="Web-{F5B955CE-BAE0-4E59-AE34-0E01819A73F2}" dt="2023-03-19T19:04:01.648" v="3" actId="20577"/>
      <pc:docMkLst>
        <pc:docMk/>
      </pc:docMkLst>
      <pc:sldChg chg="modSp">
        <pc:chgData name="ANCA MADALINA DOBROVAT" userId="S::anca.dobrovat@unibuc.ro::418a3c67-18b7-4c53-a114-ddac729b7caa" providerId="AD" clId="Web-{F5B955CE-BAE0-4E59-AE34-0E01819A73F2}" dt="2023-03-19T19:03:47.757" v="1" actId="20577"/>
        <pc:sldMkLst>
          <pc:docMk/>
          <pc:sldMk cId="0" sldId="687"/>
        </pc:sldMkLst>
        <pc:spChg chg="mod">
          <ac:chgData name="ANCA MADALINA DOBROVAT" userId="S::anca.dobrovat@unibuc.ro::418a3c67-18b7-4c53-a114-ddac729b7caa" providerId="AD" clId="Web-{F5B955CE-BAE0-4E59-AE34-0E01819A73F2}" dt="2023-03-19T19:03:47.757" v="1" actId="20577"/>
          <ac:spMkLst>
            <pc:docMk/>
            <pc:sldMk cId="0" sldId="687"/>
            <ac:spMk id="13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5B955CE-BAE0-4E59-AE34-0E01819A73F2}" dt="2023-03-19T19:04:01.648" v="3" actId="20577"/>
        <pc:sldMkLst>
          <pc:docMk/>
          <pc:sldMk cId="0" sldId="732"/>
        </pc:sldMkLst>
        <pc:spChg chg="mod">
          <ac:chgData name="ANCA MADALINA DOBROVAT" userId="S::anca.dobrovat@unibuc.ro::418a3c67-18b7-4c53-a114-ddac729b7caa" providerId="AD" clId="Web-{F5B955CE-BAE0-4E59-AE34-0E01819A73F2}" dt="2023-03-19T19:04:01.648" v="3" actId="20577"/>
          <ac:spMkLst>
            <pc:docMk/>
            <pc:sldMk cId="0" sldId="732"/>
            <ac:spMk id="5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 anchor="t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An </a:t>
              </a: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 2022 – 20</a:t>
              </a:r>
              <a:r>
                <a:rPr lang="en-US" sz="2000" b="1" dirty="0">
                  <a:latin typeface="+mn-lt"/>
                  <a:cs typeface="Arial"/>
                </a:rPr>
                <a:t>23</a:t>
              </a:r>
              <a:endParaRPr sz="2000" dirty="0">
                <a:latin typeface="+mn-lt"/>
                <a:cs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 II</a:t>
              </a:r>
              <a:endParaRPr sz="2000" dirty="0">
                <a:latin typeface="+mn-lt"/>
                <a:cs typeface="Arial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/>
                </a:rPr>
                <a:t> şi </a:t>
              </a:r>
              <a:r>
                <a:rPr lang="en-US" altLang="ro-RO" sz="2000" b="1" dirty="0">
                  <a:latin typeface="+mn-lt"/>
                  <a:cs typeface="Arial"/>
                </a:rPr>
                <a:t>15</a:t>
              </a:r>
              <a:endParaRPr sz="2000" b="1" dirty="0">
                <a:latin typeface="+mn-lt"/>
                <a:cs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Curs 6</a:t>
              </a:r>
              <a:endParaRPr sz="2000" dirty="0">
                <a:latin typeface="+mn-lt"/>
                <a:cs typeface="Arial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6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9120" y="1137720"/>
            <a:ext cx="8760960" cy="5402008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 b="1"/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18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private </a:t>
              </a:r>
              <a:r>
                <a:rPr lang="en-US" sz="1800" b="1" i="1">
                  <a:solidFill>
                    <a:srgbClr val="800000"/>
                  </a:solidFill>
                </a:rPr>
                <a:t>sau</a:t>
              </a:r>
              <a:r>
                <a:rPr lang="en-US" sz="1800" b="1">
                  <a:solidFill>
                    <a:srgbClr val="800000"/>
                  </a:solidFill>
                </a:rPr>
                <a:t> protected</a:t>
              </a:r>
              <a:r>
                <a:rPr lang="en-US" sz="1800">
                  <a:solidFill>
                    <a:srgbClr val="800000"/>
                  </a:solidFill>
                </a:rPr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706989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669767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523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6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“public”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51417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858982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6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49120" y="1068592"/>
            <a:ext cx="8380800" cy="5416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1800" b="1" i="1" kern="0" dirty="0"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0193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6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private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09990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226401" y="4604164"/>
            <a:ext cx="457056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marL="414726" indent="-322565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1800"/>
              <a:t>moştenire derivata1 din baza (private) atunci zonele protected devin private in derivata1 si neaccesibile in derivata2.</a:t>
            </a:r>
          </a:p>
        </p:txBody>
      </p:sp>
    </p:spTree>
    <p:extLst>
      <p:ext uri="{BB962C8B-B14F-4D97-AF65-F5344CB8AC3E}">
        <p14:creationId xmlns:p14="http://schemas.microsoft.com/office/powerpoint/2010/main" val="36171068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6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908961" y="1700819"/>
            <a:ext cx="4017600" cy="26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</a:rPr>
              <a:t>int</a:t>
            </a:r>
            <a:r>
              <a:rPr lang="en-US" sz="1800"/>
              <a:t> </a:t>
            </a:r>
            <a:r>
              <a:rPr lang="en-US" sz="1800">
                <a:solidFill>
                  <a:srgbClr val="400000"/>
                </a:solidFill>
              </a:rPr>
              <a:t>main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/>
              <a:t> </a:t>
            </a:r>
            <a:r>
              <a:rPr lang="en-US" sz="1800">
                <a:solidFill>
                  <a:srgbClr val="800080"/>
                </a:solidFill>
              </a:rPr>
              <a:t>{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Goldfish bob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eat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</a:t>
            </a:r>
            <a:r>
              <a:rPr lang="en-US" sz="1800">
                <a:solidFill>
                  <a:srgbClr val="008C00"/>
                </a:solidFill>
              </a:rPr>
              <a:t>1</a:t>
            </a:r>
            <a:r>
              <a:rPr lang="en-US" sz="1800">
                <a:solidFill>
                  <a:srgbClr val="808030"/>
                </a:solidFill>
              </a:rPr>
              <a:t>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696969"/>
                </a:solidFill>
              </a:rPr>
              <a:t>//! bob.speak();// Error: private member funcţion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</a:rPr>
              <a:t>}</a:t>
            </a:r>
            <a:endParaRPr lang="en-US" sz="1800"/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563040" y="2201992"/>
            <a:ext cx="5529600" cy="4690515"/>
            <a:chOff x="620713" y="2427288"/>
            <a:chExt cx="6096000" cy="5170424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517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char</a:t>
              </a:r>
              <a:r>
                <a:rPr lang="en-US" sz="1800"/>
                <a:t> eat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00E6"/>
                  </a:solidFill>
                </a:rPr>
                <a:t>'a'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speak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</a:rPr>
                <a:t>2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3.0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4.0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Goldfish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Private inheritance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eat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Name publicizes member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sleep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Both overloaded members exposed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230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</p:txBody>
      </p:sp>
    </p:spTree>
    <p:extLst>
      <p:ext uri="{BB962C8B-B14F-4D97-AF65-F5344CB8AC3E}">
        <p14:creationId xmlns:p14="http://schemas.microsoft.com/office/powerpoint/2010/main" val="12985194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6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49120" y="1275975"/>
            <a:ext cx="8760960" cy="4421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“protected”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secțiuni 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2560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6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“protected”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514179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509064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fie asigurat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şi la comp</a:t>
            </a:r>
            <a:r>
              <a:rPr lang="en-GB" sz="2000" dirty="0" err="1">
                <a:solidFill>
                  <a:srgbClr val="000000"/>
                </a:solidFill>
              </a:rPr>
              <a:t>unere</a:t>
            </a:r>
            <a:r>
              <a:rPr lang="ro-RO" sz="2000" dirty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garanteze apelul TUTUROR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>
                <a:solidFill>
                  <a:srgbClr val="000000"/>
                </a:solidFill>
              </a:rPr>
              <a:t>Problem</a:t>
            </a:r>
            <a:r>
              <a:rPr lang="vi-VN" sz="2000" b="1" dirty="0">
                <a:solidFill>
                  <a:srgbClr val="000000"/>
                </a:solidFill>
              </a:rPr>
              <a:t>ă</a:t>
            </a:r>
            <a:r>
              <a:rPr lang="ro-RO" sz="2000" dirty="0">
                <a:solidFill>
                  <a:srgbClr val="000000"/>
                </a:solidFill>
              </a:rPr>
              <a:t>: - cazul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 care nu au constructori impliciți sau schimbarea valorii unui argument default în constructor.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- </a:t>
            </a:r>
            <a:r>
              <a:rPr lang="en-US" sz="2000" dirty="0" err="1">
                <a:solidFill>
                  <a:srgbClr val="000000"/>
                </a:solidFill>
              </a:rPr>
              <a:t>Initializarea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constantelor</a:t>
            </a:r>
            <a:r>
              <a:rPr lang="en-US" sz="2000" dirty="0">
                <a:solidFill>
                  <a:srgbClr val="000000"/>
                </a:solidFill>
              </a:rPr>
              <a:t>?</a:t>
            </a: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De ce?</a:t>
            </a:r>
            <a:r>
              <a:rPr lang="ro-RO" sz="2000" dirty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acceseze datele </a:t>
            </a:r>
            <a:r>
              <a:rPr lang="ro-RO" sz="2000" b="1" dirty="0">
                <a:solidFill>
                  <a:srgbClr val="000000"/>
                </a:solidFill>
              </a:rPr>
              <a:t>private</a:t>
            </a:r>
            <a:r>
              <a:rPr lang="ro-RO" sz="2000" dirty="0">
                <a:solidFill>
                  <a:srgbClr val="000000"/>
                </a:solidFill>
              </a:rPr>
              <a:t> ale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Rezolvare</a:t>
            </a:r>
            <a:r>
              <a:rPr lang="ro-RO" sz="2000" dirty="0">
                <a:solidFill>
                  <a:srgbClr val="000000"/>
                </a:solidFill>
              </a:rPr>
              <a:t>: - o sintax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special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: </a:t>
            </a:r>
            <a:r>
              <a:rPr lang="ro-RO" sz="2000" b="1" i="1" dirty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/>
              <a:t>Exempl</a:t>
            </a:r>
            <a:r>
              <a:rPr lang="en-GB" sz="1800" b="1" dirty="0"/>
              <a:t>u</a:t>
            </a:r>
            <a:r>
              <a:rPr lang="ro-RO" sz="1800" b="1" dirty="0"/>
              <a:t>: lista de inițializare pentru constructori</a:t>
            </a:r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>
                <a:latin typeface="+mj-lt"/>
              </a:rPr>
              <a:t>î</a:t>
            </a:r>
            <a:r>
              <a:rPr lang="ro-RO" sz="2400" dirty="0">
                <a:solidFill>
                  <a:schemeClr val="dk1"/>
                </a:solidFill>
                <a:latin typeface="+mj-lt"/>
              </a:rPr>
              <a:t>n C++.</a:t>
            </a: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endParaRPr lang="ro-RO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>
                <a:solidFill>
                  <a:schemeClr val="dk1"/>
                </a:solidFill>
                <a:latin typeface="+mj-lt"/>
              </a:rPr>
              <a:t> Controlul accesului la clasa de bază.</a:t>
            </a: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>
                <a:solidFill>
                  <a:schemeClr val="dk1"/>
                </a:solidFill>
                <a:latin typeface="+mj-lt"/>
              </a:rPr>
              <a:t> Constructori, destructori şi moştenire.</a:t>
            </a: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      - </a:t>
            </a:r>
            <a:r>
              <a:rPr lang="en-US" sz="2400" dirty="0" err="1">
                <a:solidFill>
                  <a:schemeClr val="dk1"/>
                </a:solidFill>
                <a:latin typeface="+mj-lt"/>
              </a:rPr>
              <a:t>Lista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+mj-lt"/>
              </a:rPr>
              <a:t>initializare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+mj-lt"/>
              </a:rPr>
              <a:t>constructorilor</a:t>
            </a:r>
            <a:endParaRPr lang="ro-RO" sz="2400" dirty="0">
              <a:solidFill>
                <a:schemeClr val="dk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000" b="1" i="1" dirty="0"/>
              <a:t>Obs: în acest curs, exemplele vor fi luate, în principal, din cartea lui B. </a:t>
            </a:r>
            <a:r>
              <a:rPr lang="ro-RO" sz="2000" b="1" i="1" dirty="0" err="1"/>
              <a:t>Eckel</a:t>
            </a:r>
            <a:r>
              <a:rPr lang="ro-RO" sz="2000" b="1" i="1" dirty="0"/>
              <a:t> - </a:t>
            </a:r>
            <a:r>
              <a:rPr lang="ro-RO" sz="2000" b="1" i="1" dirty="0" err="1"/>
              <a:t>Thinking</a:t>
            </a:r>
            <a:r>
              <a:rPr lang="ro-RO" sz="2000" b="1" i="1" dirty="0"/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/>
              <a:t>Exempl</a:t>
            </a:r>
            <a:r>
              <a:rPr lang="en-GB" sz="1800" b="1" dirty="0"/>
              <a:t>u 2</a:t>
            </a:r>
            <a:r>
              <a:rPr lang="ro-RO" sz="1800" b="1" dirty="0"/>
              <a:t>: lista de inițializare pentru constructori</a:t>
            </a:r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46"/>
            <a:chOff x="457200" y="1524020"/>
            <a:chExt cx="8534400" cy="522534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>
                <a:latin typeface="+mn-lt"/>
              </a:rPr>
              <a:t>Chestiune special</a:t>
            </a:r>
            <a:r>
              <a:rPr lang="vi-VN" sz="2400" b="1" i="1" dirty="0">
                <a:latin typeface="+mn-lt"/>
              </a:rPr>
              <a:t>ă</a:t>
            </a:r>
            <a:r>
              <a:rPr lang="ro-RO" sz="2400" b="1" i="1" dirty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şi care are un constructor parametrizat.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/>
              <a:t>Exempl</a:t>
            </a:r>
            <a:r>
              <a:rPr lang="en-GB" sz="1800" b="1" i="1" dirty="0"/>
              <a:t>u</a:t>
            </a:r>
            <a:r>
              <a:rPr lang="ro-RO" sz="1800" b="1" i="1" dirty="0"/>
              <a:t>: comp</a:t>
            </a:r>
            <a:r>
              <a:rPr lang="en-GB" sz="1800" b="1" i="1" dirty="0" err="1"/>
              <a:t>unere</a:t>
            </a:r>
            <a:r>
              <a:rPr lang="ro-RO" sz="1800" b="1" i="1" dirty="0"/>
              <a:t> şi moștenire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Pentru crearea unui obiect al unei clase derivate, </a:t>
            </a:r>
            <a:r>
              <a:rPr lang="ro-RO" sz="2000" b="1" dirty="0"/>
              <a:t>se creează iniţial un obiect al clasei de bază prin apelul constructorului acesteia</a:t>
            </a:r>
            <a:r>
              <a:rPr lang="ro-RO" sz="2000" dirty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Declaraţia obiectului derivat trebuie să conţină valorile de iniţializare, </a:t>
            </a:r>
            <a:r>
              <a:rPr lang="ro-RO" sz="2000" b="1" dirty="0"/>
              <a:t>atât pentru elementele specifice, cât şi pentru obiectul clasei de bază</a:t>
            </a:r>
            <a:r>
              <a:rPr lang="ro-RO" sz="20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În situaţia în care clas</a:t>
            </a:r>
            <a:r>
              <a:rPr lang="en-GB" sz="2000" dirty="0"/>
              <a:t>a</a:t>
            </a:r>
            <a:r>
              <a:rPr lang="ro-RO" sz="2000" dirty="0"/>
              <a:t> de bază a</a:t>
            </a:r>
            <a:r>
              <a:rPr lang="en-GB" sz="2000" dirty="0"/>
              <a:t>re</a:t>
            </a:r>
            <a:r>
              <a:rPr lang="ro-RO" sz="2000" dirty="0"/>
              <a:t> definit </a:t>
            </a:r>
            <a:r>
              <a:rPr lang="en-GB" sz="2000" dirty="0"/>
              <a:t>un </a:t>
            </a:r>
            <a:r>
              <a:rPr lang="ro-RO" sz="2000" b="1" dirty="0"/>
              <a:t>constructor implicit</a:t>
            </a:r>
            <a:r>
              <a:rPr lang="ro-RO" sz="2000" dirty="0"/>
              <a:t> sau </a:t>
            </a:r>
            <a:r>
              <a:rPr lang="ro-RO" sz="2000" b="1" dirty="0"/>
              <a:t>constructor cu parametri impliciţi</a:t>
            </a:r>
            <a:r>
              <a:rPr lang="ro-RO" sz="2000" dirty="0"/>
              <a:t>, nu se impune specificarea parametrilor care se transferă către obiectul clasei de bază.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/>
              <a:t>Dacă ambele clase, atât clasa derivată cât şi clasa de bază, nu au defini</a:t>
            </a:r>
            <a:r>
              <a:rPr lang="en-GB" sz="2000" dirty="0"/>
              <a:t>t un </a:t>
            </a:r>
            <a:r>
              <a:rPr lang="ro-RO" sz="2000" dirty="0"/>
              <a:t>constructor de copiere, se apelează constructorul implicit creat de compilator.</a:t>
            </a:r>
            <a:r>
              <a:rPr lang="en-GB" sz="2000" dirty="0"/>
              <a:t> </a:t>
            </a:r>
            <a:r>
              <a:rPr lang="ro-RO" sz="2000" dirty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2) </a:t>
            </a:r>
            <a:r>
              <a:rPr lang="ro-RO" sz="2000" dirty="0">
                <a:solidFill>
                  <a:schemeClr val="dk1"/>
                </a:solidFill>
              </a:rPr>
              <a:t>Dacă </a:t>
            </a:r>
            <a:r>
              <a:rPr lang="ro-RO" sz="2000" dirty="0"/>
              <a:t>clasa de bază are constructorul de copiere definit, dar clasa derivată nu,</a:t>
            </a:r>
            <a:r>
              <a:rPr lang="en-GB" sz="2000" dirty="0"/>
              <a:t> </a:t>
            </a:r>
            <a:r>
              <a:rPr lang="ro-RO" sz="2000" dirty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3) </a:t>
            </a:r>
            <a:r>
              <a:rPr lang="ro-RO" sz="2000" dirty="0">
                <a:solidFill>
                  <a:schemeClr val="dk1"/>
                </a:solidFill>
              </a:rPr>
              <a:t>Dacă </a:t>
            </a:r>
            <a:r>
              <a:rPr lang="ro-RO" sz="2000" dirty="0"/>
              <a:t>se defineşte constructor de copiere pentru clasa derivată, acestuia </a:t>
            </a:r>
            <a:r>
              <a:rPr lang="ro-RO" sz="2000" dirty="0">
                <a:solidFill>
                  <a:srgbClr val="FF0000"/>
                </a:solidFill>
              </a:rPr>
              <a:t>îi revine în totalitate sarcina transferării</a:t>
            </a:r>
            <a:r>
              <a:rPr lang="ro-RO" sz="2000" dirty="0"/>
              <a:t>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dirty="0" err="1"/>
              <a:t>Constructorii</a:t>
            </a:r>
            <a:r>
              <a:rPr lang="en-US" sz="1800" b="1" dirty="0"/>
              <a:t> </a:t>
            </a:r>
            <a:r>
              <a:rPr lang="en-US" sz="1800" b="1" dirty="0" err="1"/>
              <a:t>clasei</a:t>
            </a:r>
            <a:r>
              <a:rPr lang="en-US" sz="1800" b="1" dirty="0"/>
              <a:t>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 dirty="0" err="1">
                <a:solidFill>
                  <a:srgbClr val="000000"/>
                </a:solidFill>
              </a:rPr>
              <a:t>Constructorul</a:t>
            </a:r>
            <a:r>
              <a:rPr lang="en-US" sz="1800" b="1" i="1" dirty="0">
                <a:solidFill>
                  <a:srgbClr val="000000"/>
                </a:solidFill>
              </a:rPr>
              <a:t> de </a:t>
            </a:r>
            <a:r>
              <a:rPr lang="en-US" sz="1800" b="1" i="1" dirty="0" err="1">
                <a:solidFill>
                  <a:srgbClr val="000000"/>
                </a:solidFill>
              </a:rPr>
              <a:t>copiere</a:t>
            </a: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     </a:t>
            </a:r>
            <a:r>
              <a:rPr lang="en-US" sz="1800" dirty="0" err="1"/>
              <a:t>int</a:t>
            </a:r>
            <a:r>
              <a:rPr lang="en-US" sz="1800" dirty="0"/>
              <a:t>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Forma(const Forma&amp; ob)     {        h = </a:t>
            </a:r>
            <a:r>
              <a:rPr lang="en-US" sz="1800" dirty="0" err="1"/>
              <a:t>ob.h</a:t>
            </a:r>
            <a:r>
              <a:rPr lang="en-US" sz="1800" dirty="0"/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Cerc</a:t>
            </a:r>
            <a:r>
              <a:rPr lang="en-US" sz="1800" dirty="0"/>
              <a:t>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float </a:t>
            </a:r>
            <a:r>
              <a:rPr lang="en-US" sz="1800" dirty="0" err="1"/>
              <a:t>raza</a:t>
            </a:r>
            <a:r>
              <a:rPr lang="en-US" sz="18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Cerc</a:t>
            </a:r>
            <a:r>
              <a:rPr lang="en-US" sz="1800" b="1" dirty="0">
                <a:solidFill>
                  <a:srgbClr val="FF0000"/>
                </a:solidFill>
              </a:rPr>
              <a:t>(const </a:t>
            </a:r>
            <a:r>
              <a:rPr lang="en-US" sz="1800" b="1" dirty="0" err="1">
                <a:solidFill>
                  <a:srgbClr val="FF0000"/>
                </a:solidFill>
              </a:rPr>
              <a:t>Cerc&amp;ob</a:t>
            </a:r>
            <a:r>
              <a:rPr lang="en-US" sz="1800" b="1" dirty="0">
                <a:solidFill>
                  <a:srgbClr val="FF0000"/>
                </a:solidFill>
              </a:rPr>
              <a:t>):Forma(ob)     {         </a:t>
            </a:r>
            <a:r>
              <a:rPr lang="en-US" sz="1800" b="1" dirty="0" err="1">
                <a:solidFill>
                  <a:srgbClr val="FF0000"/>
                </a:solidFill>
              </a:rPr>
              <a:t>raza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ob.raza</a:t>
            </a:r>
            <a:r>
              <a:rPr lang="en-US" sz="1800" b="1" dirty="0">
                <a:solidFill>
                  <a:srgbClr val="FF0000"/>
                </a:solidFill>
              </a:rPr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 la fiecare nivel </a:t>
            </a:r>
            <a:r>
              <a:rPr lang="ro-RO" sz="2000" b="1" dirty="0"/>
              <a:t>se apelează:</a:t>
            </a:r>
          </a:p>
          <a:p>
            <a:pPr lvl="1">
              <a:defRPr/>
            </a:pPr>
            <a:r>
              <a:rPr lang="ro-RO" sz="2000" b="1" dirty="0"/>
              <a:t> întâi constructorul de la moștenire</a:t>
            </a:r>
            <a:r>
              <a:rPr lang="ro-RO" sz="2000" dirty="0"/>
              <a:t>, </a:t>
            </a:r>
          </a:p>
          <a:p>
            <a:pPr lvl="1">
              <a:defRPr/>
            </a:pPr>
            <a:r>
              <a:rPr lang="ro-RO" sz="2000" dirty="0"/>
              <a:t> apoi </a:t>
            </a:r>
            <a:r>
              <a:rPr lang="ro-RO" sz="2000" b="1" dirty="0"/>
              <a:t>constructorii din obiectele membru</a:t>
            </a:r>
            <a:r>
              <a:rPr lang="ro-RO" sz="2000" dirty="0"/>
              <a:t> în clasa respectivă (care sunt apelați</a:t>
            </a:r>
            <a:r>
              <a:rPr lang="en-GB" sz="2000" dirty="0"/>
              <a:t> </a:t>
            </a:r>
            <a:r>
              <a:rPr lang="ro-RO" sz="2000" dirty="0"/>
              <a:t>în ordinea definirii) </a:t>
            </a:r>
          </a:p>
          <a:p>
            <a:pPr lvl="1">
              <a:defRPr/>
            </a:pPr>
            <a:r>
              <a:rPr lang="ro-RO" sz="2000" dirty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destructorii sunt executați</a:t>
            </a:r>
            <a:r>
              <a:rPr lang="en-GB" sz="2000" dirty="0"/>
              <a:t> </a:t>
            </a:r>
            <a:r>
              <a:rPr lang="ro-RO" sz="2000" dirty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  <a:latin typeface="+mn-lt"/>
              </a:rPr>
              <a:t>Moștenirea în C++</a:t>
            </a:r>
            <a:endParaRPr lang="ro-RO" sz="2000" b="1" dirty="0">
              <a:solidFill>
                <a:srgbClr val="000000"/>
              </a:solidFill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important în </a:t>
            </a:r>
            <a:r>
              <a:rPr lang="ro-RO" sz="24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“compunere” - noua clas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“este compus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“moștenire” - se creează un nou tip al unei clase deja existente.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6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217761" y="1700819"/>
            <a:ext cx="4570560" cy="53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Base1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Member1 m1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Member2 m2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</a:rPr>
              <a:t>m2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Base1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     {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Derived2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Member3 m3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Member4 m4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>
                <a:cs typeface="Times New Roman" pitchFamily="18" charset="0"/>
              </a:rPr>
              <a:t> m3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m4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     { 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 b="1">
                <a:cs typeface="Times New Roman" pitchFamily="18" charset="0"/>
              </a:rPr>
              <a:t>  Derived2 d2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;}</a:t>
            </a:r>
            <a:endParaRPr lang="en-US" sz="1600" b="1"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85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6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/>
              <a:t>Moştenirea</a:t>
            </a:r>
            <a:r>
              <a:rPr lang="en-US" sz="1800" b="1" dirty="0"/>
              <a:t> 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4646233" y="1545962"/>
            <a:ext cx="4364357" cy="4509873"/>
          </a:xfrm>
          <a:prstGeom prst="rect">
            <a:avLst/>
          </a:prstGeom>
          <a:noFill/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: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destructor</a:t>
            </a:r>
            <a:endParaRPr sz="1800" kern="0">
              <a:solidFill>
                <a:srgbClr val="0000FF"/>
              </a:solidFill>
              <a:highlight>
                <a:srgbClr val="FFFFFF"/>
              </a:highlight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83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Compatibilitatea este valabilă numai pentru clase </a:t>
            </a:r>
            <a:r>
              <a:rPr lang="ro-RO" sz="2000" b="1" dirty="0"/>
              <a:t>derivate cu acces public</a:t>
            </a:r>
            <a:r>
              <a:rPr lang="ro-RO" sz="2000" dirty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Compatibilitatea se manifestă sub forma unor </a:t>
            </a:r>
            <a:r>
              <a:rPr lang="ro-RO" sz="2000" b="1" dirty="0"/>
              <a:t>conversii implicite de tip</a:t>
            </a:r>
            <a:r>
              <a:rPr lang="ro-RO" sz="2000" dirty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 anchor="t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7</a:t>
            </a:r>
            <a:r>
              <a:rPr lang="ro-R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>
                <a:solidFill>
                  <a:schemeClr val="dk1"/>
                </a:solidFill>
              </a:rPr>
              <a:t>	 	 	</a:t>
            </a:r>
          </a:p>
          <a:p>
            <a:pPr marL="549361" indent="-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/>
            </a:pPr>
            <a:r>
              <a:rPr lang="ro-RO" sz="1800" dirty="0">
                <a:solidFill>
                  <a:schemeClr val="dk1"/>
                </a:solidFill>
              </a:rPr>
              <a:t>Proiectarea descendenta a claselor. </a:t>
            </a:r>
            <a:endParaRPr lang="en-US" sz="1800" dirty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      - </a:t>
            </a:r>
            <a:r>
              <a:rPr lang="ro-RO" sz="1800" dirty="0">
                <a:solidFill>
                  <a:schemeClr val="dk1"/>
                </a:solidFill>
              </a:rPr>
              <a:t>Redefinirea membrilor unei clase de bază într-o clasă derivată.</a:t>
            </a:r>
            <a:endParaRPr lang="en-US" sz="1800" dirty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      - </a:t>
            </a:r>
            <a:r>
              <a:rPr lang="en-US" sz="1800" dirty="0" err="1">
                <a:solidFill>
                  <a:schemeClr val="dk1"/>
                </a:solidFill>
              </a:rPr>
              <a:t>Mostenirea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functiile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statice</a:t>
            </a:r>
            <a:endParaRPr lang="ro-RO" sz="1800" dirty="0">
              <a:solidFill>
                <a:schemeClr val="dk1"/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- </a:t>
            </a:r>
            <a:r>
              <a:rPr lang="ro-RO" sz="1800" dirty="0">
                <a:solidFill>
                  <a:schemeClr val="dk1"/>
                </a:solidFill>
              </a:rPr>
              <a:t>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18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2.  </a:t>
            </a:r>
            <a:r>
              <a:rPr lang="ro-RO" sz="1800" dirty="0">
                <a:solidFill>
                  <a:schemeClr val="dk1"/>
                </a:solidFill>
              </a:rPr>
              <a:t>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/>
              <a:t>ierarhie de clase</a:t>
            </a:r>
            <a:r>
              <a:rPr lang="ro-RO" sz="20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>
                <a:solidFill>
                  <a:srgbClr val="FF0000"/>
                </a:solidFill>
              </a:rPr>
              <a:t>class</a:t>
            </a:r>
            <a:r>
              <a:rPr lang="ro-RO" sz="2000" b="1" dirty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>
                <a:solidFill>
                  <a:srgbClr val="FF0000"/>
                </a:solidFill>
              </a:rPr>
              <a:t>class</a:t>
            </a:r>
            <a:r>
              <a:rPr lang="ro-RO" sz="2000" b="1" dirty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/>
              <a:t>Exemplu: moștenire</a:t>
            </a: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5399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 err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/>
              <a:t>public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 err="1"/>
              <a:t>protected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/>
              <a:t>private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Dacă modificatorul de acces la moștenire este </a:t>
            </a:r>
            <a:r>
              <a:rPr lang="ro-RO" sz="2000" b="1" dirty="0"/>
              <a:t>public</a:t>
            </a:r>
            <a:r>
              <a:rPr lang="ro-RO" sz="2000" dirty="0"/>
              <a:t>, membrii din clasa de bază </a:t>
            </a:r>
            <a:r>
              <a:rPr lang="ro-RO" sz="2000" dirty="0" err="1"/>
              <a:t>işi</a:t>
            </a:r>
            <a:r>
              <a:rPr lang="ro-RO" sz="2000" dirty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</a:t>
            </a:r>
            <a:r>
              <a:rPr lang="ro-RO" sz="2000" dirty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>
                <a:solidFill>
                  <a:srgbClr val="000000"/>
                </a:solidFill>
              </a:rPr>
              <a:t>private</a:t>
            </a:r>
            <a:r>
              <a:rPr lang="ro-RO" sz="2000" dirty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</a:t>
            </a:r>
            <a:r>
              <a:rPr lang="ro-RO" sz="2000" dirty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>
                <a:solidFill>
                  <a:srgbClr val="000000"/>
                </a:solidFill>
              </a:rPr>
              <a:t>protected</a:t>
            </a:r>
            <a:r>
              <a:rPr lang="ro-RO" sz="2000" dirty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devin “</a:t>
            </a:r>
            <a:r>
              <a:rPr lang="ro-RO" sz="2000" dirty="0" err="1">
                <a:solidFill>
                  <a:srgbClr val="000000"/>
                </a:solidFill>
              </a:rPr>
              <a:t>protected</a:t>
            </a:r>
            <a:r>
              <a:rPr lang="ro-RO" sz="2000" dirty="0">
                <a:solidFill>
                  <a:srgbClr val="000000"/>
                </a:solidFill>
              </a:rPr>
              <a:t>” în clasa derivat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, restul nu se modific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te a new document." ma:contentTypeScope="" ma:versionID="6cc1197ae79b148c040d7f763cb5785f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b713771ebe3f1c70c9bec39c2fbbc519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A6A154-CD17-497A-B75B-29995416AB7C}"/>
</file>

<file path=customXml/itemProps2.xml><?xml version="1.0" encoding="utf-8"?>
<ds:datastoreItem xmlns:ds="http://schemas.openxmlformats.org/officeDocument/2006/customXml" ds:itemID="{6870E27C-A6A8-4B4A-BE16-2D0B5AF8993D}">
  <ds:schemaRefs>
    <ds:schemaRef ds:uri="http://purl.org/dc/terms/"/>
    <ds:schemaRef ds:uri="2bd40c2f-03e0-439e-a85b-4cba827329f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3604</Words>
  <Application>Microsoft Office PowerPoint</Application>
  <PresentationFormat>On-screen Show (4:3)</PresentationFormat>
  <Paragraphs>723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392</cp:revision>
  <dcterms:created xsi:type="dcterms:W3CDTF">1601-01-01T00:00:00Z</dcterms:created>
  <dcterms:modified xsi:type="dcterms:W3CDTF">2023-03-20T17:27:13Z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