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00"/>
  </p:notesMasterIdLst>
  <p:sldIdLst>
    <p:sldId id="256" r:id="rId5"/>
    <p:sldId id="257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1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gr2NsBc2MUTcje2qmSnjnaTAh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-1148" y="16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18" Type="http://customschemas.google.com/relationships/presentationmetadata" Target="meta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9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2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1793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V2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22.4.2020</a:t>
            </a: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4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4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4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4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4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4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4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5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5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5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5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6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6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6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6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6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6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6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7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2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7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7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8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8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8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8" name="Google Shape;618;p8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6" name="Google Shape;626;p8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5" name="Google Shape;635;p8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8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8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9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9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3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9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9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9" name="Google Shape;699;p9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9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9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4" name="Google Shape;724;p9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9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8" name="Google Shape;738;p9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10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10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3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10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Google Shape;768;p10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10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10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3" name="Google Shape;793;p10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10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7" name="Google Shape;807;p10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10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11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0" name="Google Shape;830;p11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11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6" name="Google Shape;846;p11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4" name="Google Shape;854;p11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11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11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11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11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p119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Google Shape;900;p120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12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6" name="Google Shape;916;p12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2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2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95</a:t>
            </a:fld>
            <a:endParaRPr/>
          </a:p>
        </p:txBody>
      </p:sp>
      <p:sp>
        <p:nvSpPr>
          <p:cNvPr id="953" name="Google Shape;953;p1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95</a:t>
            </a:fld>
            <a:endParaRPr/>
          </a:p>
        </p:txBody>
      </p:sp>
      <p:sp>
        <p:nvSpPr>
          <p:cNvPr id="954" name="Google Shape;954;p12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8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9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 rot="5400000">
            <a:off x="5752980" y="2638755"/>
            <a:ext cx="7109944" cy="2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 rot="5400000">
            <a:off x="667165" y="221856"/>
            <a:ext cx="7109944" cy="73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6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6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" name="Google Shape;55;p136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13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3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8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2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228600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 Dobrovăț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2022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0" y="731837"/>
            <a:ext cx="7326312" cy="679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 dirty="0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exp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this-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241" name="Google Shape;241;p3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35"/>
          <p:cNvGraphicFramePr>
            <a:graphicFrameLocks noSelect="1"/>
          </p:cNvGraphicFramePr>
          <p:nvPr/>
        </p:nvGraphicFramePr>
        <p:xfrm>
          <a:off x="3897312" y="4999037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6" imgW="0" imgH="0" progId="Word.Document.12">
                  <p:embed/>
                </p:oleObj>
              </mc:Choice>
              <mc:Fallback>
                <p:oleObj r:id="rId6" imgW="0" imgH="0" progId="Word.Document.12">
                  <p:embed/>
                  <p:pic>
                    <p:nvPicPr>
                      <p:cNvPr id="0" name="1" hidden="1"/>
                      <p:cNvPicPr preferRelativeResize="0">
                        <a:picLocks noSel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2" y="4999037"/>
                        <a:ext cx="6096000" cy="1590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Google Shape;244;p35"/>
          <p:cNvSpPr txBox="1"/>
          <p:nvPr/>
        </p:nvSpPr>
        <p:spPr>
          <a:xfrm>
            <a:off x="4506912" y="808037"/>
            <a:ext cx="5038725" cy="255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pwr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get_pwr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de bază B şi clasa derivată D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pointer către B poate fi folosit şi cu D;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oo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500" b="0" i="0" u="none">
                <a:solidFill>
                  <a:srgbClr val="008C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500" b="0" i="0" u="none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=&amp;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3500" b="0" i="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4049712" y="731837"/>
            <a:ext cx="5791200" cy="656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base pointer points to derived object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derived object using base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The following won't work. You can't access elements of a derived class using a base class pointer.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(88);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 dirty="0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(); // error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)-&gt;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get_j</a:t>
            </a:r>
            <a:r>
              <a:rPr lang="en-US" sz="2000" b="0" i="0" u="none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457200" y="1500187"/>
            <a:ext cx="3440112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6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16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clase derivate</a:t>
            </a:r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body" idx="1"/>
          </p:nvPr>
        </p:nvSpPr>
        <p:spPr>
          <a:xfrm>
            <a:off x="503237" y="18383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ce merge şi pentru clase derivate?</a:t>
            </a:r>
            <a:endParaRPr/>
          </a:p>
          <a:p>
            <a:pPr marL="817562" lvl="1" indent="-314324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en-US" sz="31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că acea clasă derivată funcționează ca şi clasa de bază plus alte detalii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aritmetica pe pointeri: nu funcționează dacă incrementăm un pointer către bază şi suntem în clasa derivată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pentru polimorfism la execuție (funcții virtuale)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04800" y="1036637"/>
            <a:ext cx="5040312" cy="625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program contains an error.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derived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1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get_j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4964112" y="1503362"/>
            <a:ext cx="4800600" cy="441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base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derived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relative to base, not derived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garbage value displayed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membri în clase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503237" y="1990725"/>
            <a:ext cx="9074150" cy="316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către membru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sunt pointeri normali (către un membru dintr-un obiect) ci specifică un offset în clasă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putem să aplicăm . şi -&gt;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folosesc .* şi -&gt;*</a:t>
            </a:r>
            <a:endParaRPr/>
          </a:p>
        </p:txBody>
      </p:sp>
      <p:sp>
        <p:nvSpPr>
          <p:cNvPr id="283" name="Google Shape;283;p4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0" y="827916"/>
            <a:ext cx="5711825" cy="54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pointer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create objects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		 //</a:t>
            </a:r>
            <a:r>
              <a:rPr lang="en-US" sz="1400" b="0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4840356" y="741776"/>
            <a:ext cx="5695121" cy="5918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 dirty="0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data member 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member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		       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p1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ob1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access objects through a </a:t>
            </a:r>
            <a:r>
              <a:rPr lang="en-US" sz="1400" b="0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		//pointer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p2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get offset of </a:t>
            </a:r>
            <a:r>
              <a:rPr lang="en-US" sz="14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double_val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are values: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data;</a:t>
            </a:r>
          </a:p>
          <a:p>
            <a:pPr lvl="0">
              <a:buSzPts val="1400"/>
            </a:pPr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dirty="0" err="1" smtClean="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Here they are doubled: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-&gt;*</a:t>
            </a:r>
            <a:r>
              <a:rPr lang="en-US" sz="1400" b="0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)()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body" idx="1"/>
          </p:nvPr>
        </p:nvSpPr>
        <p:spPr>
          <a:xfrm>
            <a:off x="620712" y="4694237"/>
            <a:ext cx="8567737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la membri nu sunt folosiți decât rar în cazuri speciale</a:t>
            </a:r>
            <a:endParaRPr lang="ro-RO" dirty="0"/>
          </a:p>
        </p:txBody>
      </p:sp>
      <p:sp>
        <p:nvSpPr>
          <p:cNvPr id="298" name="Google Shape;298;p42"/>
          <p:cNvSpPr txBox="1"/>
          <p:nvPr/>
        </p:nvSpPr>
        <p:spPr>
          <a:xfrm>
            <a:off x="392112" y="1036637"/>
            <a:ext cx="6553200" cy="287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o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address of a specific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20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2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offset of generic val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0" name="Google Shape;30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 referință</a:t>
            </a:r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apel prin valoare se adaugă şi apel prin referință la C++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nevoie să folosim pointeri pentru a simula apel prin referință, limbajul ne dă acest lucru</a:t>
            </a:r>
            <a:endParaRPr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sintaxa: în funcție &amp; înaintea parametrului formal</a:t>
            </a:r>
            <a:endParaRPr/>
          </a:p>
        </p:txBody>
      </p:sp>
      <p:sp>
        <p:nvSpPr>
          <p:cNvPr id="307" name="Google Shape;307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104775" y="1112837"/>
            <a:ext cx="5545137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Manually: call-by-reference using a pointer.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-*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953000" y="1520825"/>
            <a:ext cx="5040312" cy="57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Use a reference parameter.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6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now a reference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negated is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neg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longer need the &amp; operator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6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 is now a reference, don't need *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urier New"/>
              <a:buNone/>
            </a:pPr>
            <a:r>
              <a:rPr lang="en-US" sz="16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457200" y="1933575"/>
            <a:ext cx="9232900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Pointeri şi referințe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22" name="Google Shape;322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2520950" y="1046162"/>
            <a:ext cx="57197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&amp;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 and b: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 and d: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* operator needed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j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obiecte</a:t>
            </a:r>
            <a:endParaRPr lang="ro-RO" dirty="0"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500"/>
            </a:pPr>
            <a:r>
              <a:rPr lang="ro-RO" dirty="0" smtClean="0"/>
              <a:t>dacă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transmitem obiecte prin apel </a:t>
            </a:r>
            <a:r>
              <a:rPr lang="ro-RO" dirty="0" smtClean="0"/>
              <a:t>prin referință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funcții nu se mai creează noi obiecte temporare, se lucrează direct pe obiectul transmis ca parametru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copy-constructorul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destructorul nu mai sunt apelate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şi la întoarcerea din funcție a unei referințe</a:t>
            </a:r>
            <a:endParaRPr lang="ro-RO" dirty="0"/>
          </a:p>
        </p:txBody>
      </p:sp>
      <p:sp>
        <p:nvSpPr>
          <p:cNvPr id="331" name="Google Shape;331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7462837" y="4632325"/>
            <a:ext cx="1997075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Constructing 1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Destructing 1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1001712" y="1009650"/>
            <a:ext cx="6400800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no temporary created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Constructing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cl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referințe către clase derivate</a:t>
            </a:r>
            <a:endParaRPr lang="ro-RO" dirty="0"/>
          </a:p>
        </p:txBody>
      </p:sp>
      <p:sp>
        <p:nvSpPr>
          <p:cNvPr id="373" name="Google Shape;373;p51"/>
          <p:cNvSpPr txBox="1">
            <a:spLocks noGrp="1"/>
          </p:cNvSpPr>
          <p:nvPr>
            <p:ph type="body" idx="1"/>
          </p:nvPr>
        </p:nvSpPr>
        <p:spPr>
          <a:xfrm>
            <a:off x="503237" y="1916112"/>
            <a:ext cx="9074150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avea referințe definite către clasa </a:t>
            </a:r>
            <a:r>
              <a:rPr lang="ro-RO" dirty="0" smtClean="0"/>
              <a:t>de bază şi apelată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funcția cu un obiect din </a:t>
            </a:r>
            <a:r>
              <a:rPr lang="ro-RO" dirty="0" smtClean="0"/>
              <a:t>clasa derivată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pointeri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75" name="Google Shape;37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de obiecte</a:t>
            </a:r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body" idx="1"/>
          </p:nvPr>
        </p:nvSpPr>
        <p:spPr>
          <a:xfrm>
            <a:off x="671512" y="1798637"/>
            <a:ext cx="8569325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creare,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întoarce un pointer către obiect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dirty="0" smtClean="0"/>
              <a:t>după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constructorul obiectului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obiectul este șters din memorie (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dirty="0" smtClean="0"/>
              <a:t>se execută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destructorul</a:t>
            </a:r>
            <a:endParaRPr lang="ro-RO" dirty="0"/>
          </a:p>
        </p:txBody>
      </p:sp>
      <p:sp>
        <p:nvSpPr>
          <p:cNvPr id="416" name="Google Shape;416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17" name="Google Shape;4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dinamic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parametrizaţi</a:t>
            </a:r>
            <a:endParaRPr dirty="0"/>
          </a:p>
        </p:txBody>
      </p:sp>
      <p:sp>
        <p:nvSpPr>
          <p:cNvPr id="423" name="Google Shape;423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7"/>
          <p:cNvSpPr txBox="1"/>
          <p:nvPr/>
        </p:nvSpPr>
        <p:spPr>
          <a:xfrm>
            <a:off x="1916112" y="2301875"/>
            <a:ext cx="7162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balance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this version uses an initializer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new balance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12387.87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Ralph Wilson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catch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 xa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cout </a:t>
            </a:r>
            <a:r>
              <a:rPr lang="en-US" sz="18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8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urier New"/>
              <a:buNone/>
            </a:pPr>
            <a:r>
              <a:rPr lang="en-US" sz="18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>
            <a:spLocks noGrp="1"/>
          </p:cNvSpPr>
          <p:nvPr>
            <p:ph type="body" idx="1"/>
          </p:nvPr>
        </p:nvSpPr>
        <p:spPr>
          <a:xfrm>
            <a:off x="315912" y="1265237"/>
            <a:ext cx="952500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array-uri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obiecte alocate dinamic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inițializa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s</a:t>
            </a:r>
            <a:r>
              <a:rPr lang="vi-VN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 un constructor f</a:t>
            </a:r>
            <a:r>
              <a:rPr lang="vi-VN" dirty="0" smtClean="0"/>
              <a:t>ă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200" dirty="0" err="1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parametri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apelat pentru fiecare element din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lang="ro-RO" dirty="0"/>
          </a:p>
        </p:txBody>
      </p:sp>
      <p:sp>
        <p:nvSpPr>
          <p:cNvPr id="431" name="Google Shape;431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239712" y="1457325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sunt operatori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 fi suprascriși pentru o anumit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argumente suplimentare 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form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</a:t>
            </a:r>
            <a:r>
              <a:rPr lang="ro-RO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p_var =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(lista_argumente) tip;</a:t>
            </a:r>
            <a:endParaRPr lang="ro-RO" dirty="0" smtClean="0"/>
          </a:p>
          <a:p>
            <a:pPr marL="817562" lvl="1" indent="-1492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similar cu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nothrow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[20]; //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intoarce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eroare</a:t>
            </a:r>
            <a:endParaRPr lang="ro-RO" dirty="0"/>
          </a:p>
        </p:txBody>
      </p:sp>
      <p:sp>
        <p:nvSpPr>
          <p:cNvPr id="438" name="Google Shape;438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39" name="Google Shape;43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 dirty="0"/>
          </a:p>
        </p:txBody>
      </p:sp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făceau substituție de valoare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body" idx="1"/>
          </p:nvPr>
        </p:nvSpPr>
        <p:spPr>
          <a:xfrm>
            <a:off x="503237" y="10366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BUFSIZE 100  (tipic in C)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erori </a:t>
            </a:r>
            <a:r>
              <a:rPr lang="ro-RO" dirty="0" smtClean="0"/>
              <a:t>subtile datorită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substituirii de text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 e mult mai bun decât “valori magice”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are tip, </a:t>
            </a:r>
            <a:r>
              <a:rPr lang="ro-RO" dirty="0" smtClean="0"/>
              <a:t>se comportă 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</a:t>
            </a:r>
            <a:r>
              <a:rPr lang="ro-RO" dirty="0" smtClean="0"/>
              <a:t>o variabilă</a:t>
            </a: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Array-uri de obiecte</a:t>
            </a: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</a:t>
            </a:r>
            <a:r>
              <a:rPr lang="en-US" sz="32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 tip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date de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 (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neinițializate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inițializate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[10]={1,2,3,4,5,6,7,8,9,0};</a:t>
            </a:r>
            <a:endParaRPr dirty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cazul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nevoie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constructor care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primește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parametru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întreg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182" name="Google Shape;182;p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acum compilatorul poate face calculele la început: “constant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folding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 important pt.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expresie complicat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calculat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pe: 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ro-RO" sz="3100" b="1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variantele lor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pe obiecte</a:t>
            </a:r>
            <a:endParaRPr lang="ro-RO" dirty="0"/>
          </a:p>
        </p:txBody>
      </p:sp>
      <p:sp>
        <p:nvSpPr>
          <p:cNvPr id="460" name="Google Shape;46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3"/>
          <p:cNvSpPr txBox="1">
            <a:spLocks noGrp="1"/>
          </p:cNvSpPr>
          <p:nvPr>
            <p:ph type="body" idx="1"/>
          </p:nvPr>
        </p:nvSpPr>
        <p:spPr>
          <a:xfrm>
            <a:off x="420687" y="1112837"/>
            <a:ext cx="8904287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implic</a:t>
            </a:r>
            <a:r>
              <a:rPr lang="ro-RO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adică </a:t>
            </a:r>
            <a:r>
              <a:rPr lang="ro-RO" sz="3100" dirty="0" smtClean="0"/>
              <a:t>e vizibilă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numai în fișierul respectiv (la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dirty="0" smtClean="0"/>
              <a:t>trebuie dată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valoare pentru elementul constant la declarare, singura excepție: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1" i="0" u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2600" b="1" i="0" u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817562" lvl="1" indent="-314324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ro-RO" sz="26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mod normal compilatorul </a:t>
            </a:r>
            <a:r>
              <a:rPr lang="ro-RO" sz="3100" dirty="0" smtClean="0"/>
              <a:t>nu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pentru constante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declarat ca </a:t>
            </a:r>
            <a:r>
              <a:rPr lang="ro-RO" sz="3100" dirty="0" smtClean="0"/>
              <a:t>extern alocă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spațiu </a:t>
            </a:r>
            <a:r>
              <a:rPr lang="ro-RO" sz="3100" dirty="0" smtClean="0"/>
              <a:t>(să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poată fi accesat şi din </a:t>
            </a:r>
            <a:r>
              <a:rPr lang="ro-RO" sz="3100" dirty="0" smtClean="0"/>
              <a:t>alte părți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 programului)</a:t>
            </a:r>
            <a:endParaRPr lang="ro-RO" dirty="0"/>
          </a:p>
        </p:txBody>
      </p:sp>
      <p:sp>
        <p:nvSpPr>
          <p:cNvPr id="467" name="Google Shape;467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68" name="Google Shape;468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4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structuri complicate folosite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spațiu: nu se știe 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aloc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nu spațiu şi atunci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impune localizare (s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existe coliziuni de nume)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aceea avem “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5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1" i="1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/>
          </a:p>
        </p:txBody>
      </p:sp>
      <p:sp>
        <p:nvSpPr>
          <p:cNvPr id="474" name="Google Shape;474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75" name="Google Shape;47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4535487"/>
            <a:ext cx="8569325" cy="268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373312" y="1036637"/>
            <a:ext cx="61722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</a:t>
            </a:r>
            <a:r>
              <a:rPr lang="en-US" sz="1400" b="1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400" b="1" i="0" u="none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change //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400" b="1" i="0" u="none" dirty="0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400" b="1" i="0" u="none" smtClean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3376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elimina memorie şi acces la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64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agregate: aproape sigur </a:t>
            </a:r>
            <a:r>
              <a:rPr lang="ro-RO" sz="3200" dirty="0" smtClean="0"/>
              <a:t>compilatorul alocă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folosi valorile la compilare</a:t>
            </a:r>
            <a:endParaRPr lang="ro-RO" dirty="0"/>
          </a:p>
        </p:txBody>
      </p:sp>
      <p:sp>
        <p:nvSpPr>
          <p:cNvPr id="489" name="Google Shape;489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0" name="Google Shape;49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96" name="Google Shape;49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7"/>
          <p:cNvSpPr txBox="1"/>
          <p:nvPr/>
        </p:nvSpPr>
        <p:spPr>
          <a:xfrm>
            <a:off x="2155190" y="1612265"/>
            <a:ext cx="598297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Constants and aggregates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float f[</a:t>
            </a:r>
            <a:r>
              <a:rPr lang="en-US" sz="2000" b="0" i="0" u="none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[3]];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20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2000" b="0" i="0" u="none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double d[s[1].j]; // Illegal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20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diferenţe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C</a:t>
            </a:r>
            <a:endParaRPr dirty="0"/>
          </a:p>
        </p:txBody>
      </p:sp>
      <p:sp>
        <p:nvSpPr>
          <p:cNvPr id="503" name="Google Shape;503;p6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lnSpc>
                <a:spcPct val="90000"/>
              </a:lnSpc>
              <a:spcBef>
                <a:spcPts val="0"/>
              </a:spcBef>
              <a:buSzPts val="3200"/>
            </a:pPr>
            <a:r>
              <a:rPr lang="ro-RO" sz="32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</a:t>
            </a:r>
            <a:r>
              <a:rPr lang="ro-RO" sz="3200" dirty="0" smtClean="0"/>
              <a:t>o variabilă globală </a:t>
            </a: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 nu </a:t>
            </a:r>
            <a:r>
              <a:rPr lang="ro-RO" sz="32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 nu se poate considera ca valoare la compilare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100;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buf[</a:t>
            </a:r>
            <a:r>
              <a:rPr lang="ro-RO" sz="3200" b="0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200" b="0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ro-RO" sz="32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o-RO" sz="32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eroare în C</a:t>
            </a:r>
            <a:endParaRPr lang="ro-RO" dirty="0"/>
          </a:p>
        </p:txBody>
      </p:sp>
      <p:sp>
        <p:nvSpPr>
          <p:cNvPr id="504" name="Google Shape;504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05" name="Google Shape;50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se poate declara cu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poate așa, trebuie extern: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70C0"/>
              </a:buClr>
              <a:buSzPts val="3100"/>
              <a:buNone/>
            </a:pP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extern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1" i="0" u="none" dirty="0" err="1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bufsize</a:t>
            </a:r>
            <a:r>
              <a:rPr lang="ro-RO" sz="3100" b="1" i="0" u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diferența: 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2" name="Google Shape;51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compilatorul </a:t>
            </a:r>
            <a:r>
              <a:rPr lang="ro-RO" sz="3100" dirty="0" smtClean="0"/>
              <a:t>încearcă să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creeze spațiu pentru const-uri</a:t>
            </a:r>
            <a:r>
              <a:rPr lang="ro-RO" sz="3100" dirty="0" smtClean="0"/>
              <a:t>, dacă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totuși se transmite către o funcție </a:t>
            </a:r>
            <a:r>
              <a:rPr lang="ro-RO" sz="3100" dirty="0" smtClean="0"/>
              <a:t>prin referință, 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 etc. atunci se creează spațiu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afara tuturor funcțiilor: scopul ei este doar în fișierul respectiv: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identificatori declarați în același loc (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fara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EXTERNAL LINKAGE</a:t>
            </a:r>
            <a:endParaRPr lang="ro-RO" dirty="0" smtClean="0"/>
          </a:p>
          <a:p>
            <a:pPr marL="377825" lvl="0" indent="-18097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19" name="Google Shape;51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const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poate fi aplicat valorii pointerului sau elementului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u;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676400" y="1036637"/>
            <a:ext cx="50403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constructor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initializers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constanţi</a:t>
            </a:r>
            <a:endParaRPr dirty="0"/>
          </a:p>
        </p:txBody>
      </p:sp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memorie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>
            <a:spLocks noGrp="1"/>
          </p:cNvSpPr>
          <p:nvPr>
            <p:ph type="title"/>
          </p:nvPr>
        </p:nvSpPr>
        <p:spPr>
          <a:xfrm>
            <a:off x="503237" y="7683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pointer catre const element</a:t>
            </a:r>
            <a:endParaRPr/>
          </a:p>
        </p:txBody>
      </p:sp>
      <p:sp>
        <p:nvSpPr>
          <p:cNvPr id="541" name="Google Shape;541;p73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d = 1;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const x = &amp;d; // (1) 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const* const x2 = &amp;d; // (2) </a:t>
            </a:r>
            <a:endParaRPr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3" name="Google Shape;543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520950" y="1036637"/>
            <a:ext cx="5567362" cy="409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1382712" y="1112837"/>
            <a:ext cx="8382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const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int* v = &amp;e; // Illegal -- e const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constante caractere</a:t>
            </a:r>
            <a:endParaRPr/>
          </a:p>
        </p:txBody>
      </p:sp>
      <p:sp>
        <p:nvSpPr>
          <p:cNvPr id="570" name="Google Shape;570;p77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cp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încearcă schimbarea caracterelor din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compilatorul ar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genereze eroare; nu se întâmpl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mod uzual (compatibilitate cu C)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 bine: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cp[] = "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howdy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"; </a:t>
            </a:r>
            <a:endParaRPr lang="ro-RO" dirty="0" smtClean="0"/>
          </a:p>
          <a:p>
            <a:pPr marL="377825" lvl="0" indent="-377825">
              <a:lnSpc>
                <a:spcPct val="90000"/>
              </a:lnSpc>
              <a:spcBef>
                <a:spcPts val="700"/>
              </a:spcBef>
              <a:buSzPts val="3500"/>
              <a:buNone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atunci nu ar mai trebui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probleme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72" name="Google Shape;57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8"/>
          <p:cNvSpPr txBox="1">
            <a:spLocks noGrp="1"/>
          </p:cNvSpPr>
          <p:nvPr>
            <p:ph type="title"/>
          </p:nvPr>
        </p:nvSpPr>
        <p:spPr>
          <a:xfrm>
            <a:off x="468312" y="920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 de funcții, param de întoarcere</a:t>
            </a:r>
            <a:endParaRPr lang="ro-RO" dirty="0"/>
          </a:p>
        </p:txBody>
      </p:sp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03237" y="2754312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 smtClean="0"/>
              <a:t>ă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1458912" y="1341437"/>
            <a:ext cx="7772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mai clar echivalent mai jos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773112" y="1606550"/>
            <a:ext cx="83820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consts by value</a:t>
            </a: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0" name="Google Shape;600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81"/>
          <p:cNvSpPr txBox="1"/>
          <p:nvPr/>
        </p:nvSpPr>
        <p:spPr>
          <a:xfrm>
            <a:off x="2520950" y="715962"/>
            <a:ext cx="5038725" cy="634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return by value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Result cannot be used as an lvalue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f6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non-const return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f5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modify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Causes compile-time errors: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f7(f5());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 = X(1);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f6().modify();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f7(f6());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755650" y="1722437"/>
            <a:ext cx="9156700" cy="4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pentru constructori cu mai mulți parametri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clasa lista[3]={clasa(1,5), clasa(2,4), clasa(3,3)};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2"/>
          <p:cNvSpPr txBox="1">
            <a:spLocks noGrp="1"/>
          </p:cNvSpPr>
          <p:nvPr>
            <p:ph type="body" idx="1"/>
          </p:nvPr>
        </p:nvSpPr>
        <p:spPr>
          <a:xfrm>
            <a:off x="503237" y="1112837"/>
            <a:ext cx="907415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f7() creează obiecte temporare, de ac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 nu compilează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aceste obiecte au constructor şi destructor dar </a:t>
            </a:r>
            <a:r>
              <a:rPr lang="ro-RO" sz="2800" dirty="0" smtClean="0"/>
              <a:t>pentru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ro-RO" sz="2800" dirty="0" smtClean="0"/>
              <a:t>putem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“atingem” sunt definite 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forma de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constante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f7(f5()); se creează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temporar pentru rezultatul lui f5(); si apoi apel </a:t>
            </a:r>
            <a:r>
              <a:rPr lang="ro-RO" sz="2800" dirty="0" smtClean="0"/>
              <a:t>prin referință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f7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dirty="0" smtClean="0"/>
              <a:t>ca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compileze (dar cu erori mai târziu) trebuie apel </a:t>
            </a:r>
            <a:r>
              <a:rPr lang="ro-RO" sz="2800" dirty="0" smtClean="0"/>
              <a:t>prin referință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08" name="Google Shape;60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 = X(1);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f5().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compilează f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probleme, dar procesarea se face pe obiectul temporar (modificările se pierd imediat, deci aproape sigur este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/>
          </a:p>
        </p:txBody>
      </p:sp>
      <p:sp>
        <p:nvSpPr>
          <p:cNvPr id="614" name="Google Shape;614;p8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parametrii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</a:t>
            </a:r>
            <a:r>
              <a:rPr lang="en-US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iesire</a:t>
            </a:r>
            <a:r>
              <a:rPr lang="en-US" sz="4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4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adrese</a:t>
            </a:r>
            <a:endParaRPr dirty="0"/>
          </a:p>
        </p:txBody>
      </p:sp>
      <p:sp>
        <p:nvSpPr>
          <p:cNvPr id="621" name="Google Shape;621;p84"/>
          <p:cNvSpPr txBox="1">
            <a:spLocks noGrp="1"/>
          </p:cNvSpPr>
          <p:nvPr>
            <p:ph type="body" idx="1"/>
          </p:nvPr>
        </p:nvSpPr>
        <p:spPr>
          <a:xfrm>
            <a:off x="503237" y="2982912"/>
            <a:ext cx="9074150" cy="270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preferabil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definiți ca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felul acesta pointerii şi referințele nu pot fi modificați/modificate</a:t>
            </a:r>
            <a:endParaRPr lang="ro-RO" dirty="0"/>
          </a:p>
        </p:txBody>
      </p:sp>
      <p:sp>
        <p:nvSpPr>
          <p:cNvPr id="622" name="Google Shape;622;p8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5"/>
          <p:cNvSpPr txBox="1">
            <a:spLocks noGrp="1"/>
          </p:cNvSpPr>
          <p:nvPr>
            <p:ph type="body" idx="1"/>
          </p:nvPr>
        </p:nvSpPr>
        <p:spPr>
          <a:xfrm>
            <a:off x="890587" y="5200650"/>
            <a:ext cx="8569325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cip2 nu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întoars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w (pointerul contant care arat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spre constant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deci e ok; următoarea linie schimb</a:t>
            </a:r>
            <a:r>
              <a:rPr lang="ro-RO" sz="2800" dirty="0" smtClean="0"/>
              <a:t>ă</a:t>
            </a:r>
            <a:r>
              <a:rPr lang="ro-RO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deci compilatorul intervine</a:t>
            </a:r>
            <a:endParaRPr lang="ro-RO" dirty="0"/>
          </a:p>
        </p:txBody>
      </p:sp>
      <p:sp>
        <p:nvSpPr>
          <p:cNvPr id="629" name="Google Shape;629;p8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30" name="Google Shape;630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315912" y="8842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Constant pointer arg/return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*cip = 2; // Illegal -- modifies value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copies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cip; // Illegal: non-const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address of static character array: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result of function v()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85"/>
          <p:cNvSpPr txBox="1"/>
          <p:nvPr/>
        </p:nvSpPr>
        <p:spPr>
          <a:xfrm>
            <a:off x="5640387" y="1169987"/>
            <a:ext cx="42005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t(cip);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u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Also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char* cp = v();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int* ip2 = w(); // Not OK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ccip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cip2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*w() = 1; // Not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comparații cu C</a:t>
            </a:r>
            <a:endParaRPr lang="ro-RO" dirty="0"/>
          </a:p>
        </p:txBody>
      </p:sp>
      <p:sp>
        <p:nvSpPr>
          <p:cNvPr id="638" name="Google Shape;638;p8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 daca vrem param. o adresa: se face pointer la pointer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 nu se încurajează acest lucru: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dirty="0" smtClean="0"/>
              <a:t> referință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apelant e la fel ca apel prin valoare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nici nu trebuie s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gândească la pointeri</a:t>
            </a:r>
            <a:endParaRPr lang="ro-RO" dirty="0" smtClean="0"/>
          </a:p>
          <a:p>
            <a:pPr marL="817562" lvl="1" indent="-314324">
              <a:spcBef>
                <a:spcPts val="520"/>
              </a:spcBef>
              <a:buSzPts val="2600"/>
            </a:pP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trimiterea unei adrese e mult mai eficient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decât transmiterea obiectului prin stiv</a:t>
            </a:r>
            <a:r>
              <a:rPr lang="ro-RO" sz="2800" dirty="0" smtClean="0"/>
              <a:t>ă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face </a:t>
            </a:r>
            <a:r>
              <a:rPr lang="ro-RO" sz="26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6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 nici nu se modific</a:t>
            </a:r>
            <a:r>
              <a:rPr lang="ro-RO" sz="2800" dirty="0" smtClean="0"/>
              <a:t>ă</a:t>
            </a:r>
            <a:endParaRPr lang="ro-RO" dirty="0"/>
          </a:p>
        </p:txBody>
      </p:sp>
      <p:sp>
        <p:nvSpPr>
          <p:cNvPr id="639" name="Google Shape;639;p8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0" name="Google Shape;640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Ob. temporare sunt const</a:t>
            </a:r>
            <a:endParaRPr/>
          </a:p>
        </p:txBody>
      </p:sp>
      <p:sp>
        <p:nvSpPr>
          <p:cNvPr id="646" name="Google Shape;646;p87"/>
          <p:cNvSpPr txBox="1">
            <a:spLocks noGrp="1"/>
          </p:cNvSpPr>
          <p:nvPr>
            <p:ph type="body" idx="1"/>
          </p:nvPr>
        </p:nvSpPr>
        <p:spPr>
          <a:xfrm>
            <a:off x="5545137" y="2184400"/>
            <a:ext cx="4198937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OK</a:t>
            </a:r>
            <a:endParaRPr dirty="0"/>
          </a:p>
        </p:txBody>
      </p:sp>
      <p:sp>
        <p:nvSpPr>
          <p:cNvPr id="647" name="Google Shape;647;p8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48" name="Google Shape;648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87"/>
          <p:cNvSpPr txBox="1"/>
          <p:nvPr/>
        </p:nvSpPr>
        <p:spPr>
          <a:xfrm>
            <a:off x="392112" y="2173287"/>
            <a:ext cx="5562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C08:ConstTemporary.cpp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8"/>
          <p:cNvSpPr txBox="1">
            <a:spLocks noGrp="1"/>
          </p:cNvSpPr>
          <p:nvPr>
            <p:ph type="body" idx="1"/>
          </p:nvPr>
        </p:nvSpPr>
        <p:spPr>
          <a:xfrm>
            <a:off x="503237" y="1189037"/>
            <a:ext cx="907415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posibil 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transmită un obiect temporar către o funcție care primește referinț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655" name="Google Shape;655;p8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56" name="Google Shape;656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8"/>
          <p:cNvSpPr txBox="1"/>
          <p:nvPr/>
        </p:nvSpPr>
        <p:spPr>
          <a:xfrm>
            <a:off x="2520950" y="2630487"/>
            <a:ext cx="5038725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Temporaries are const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 by value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non-const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Pass by const reference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Error: const temporary created by f():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g1(f());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g2 takes a const reference: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</a:t>
            </a:r>
            <a:r>
              <a:rPr lang="en-US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9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endParaRPr dirty="0"/>
          </a:p>
        </p:txBody>
      </p:sp>
      <p:sp>
        <p:nvSpPr>
          <p:cNvPr id="663" name="Google Shape;663;p89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3500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de instanț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construim un vector pentru clasa respectiv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 C folosim #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ro-RO" dirty="0" smtClean="0"/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ro-RO" sz="3600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C: coliziune pe nume</a:t>
            </a:r>
            <a:endParaRPr lang="ro-RO" dirty="0"/>
          </a:p>
        </p:txBody>
      </p:sp>
      <p:sp>
        <p:nvSpPr>
          <p:cNvPr id="664" name="Google Shape;664;p8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65" name="Google Shape;66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0"/>
          <p:cNvSpPr txBox="1">
            <a:spLocks noGrp="1"/>
          </p:cNvSpPr>
          <p:nvPr>
            <p:ph type="body" idx="1"/>
          </p:nvPr>
        </p:nvSpPr>
        <p:spPr>
          <a:xfrm>
            <a:off x="503237" y="1265237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C++: punem </a:t>
            </a:r>
            <a:r>
              <a:rPr lang="ro-RO" sz="2800" dirty="0" smtClean="0"/>
              <a:t>o variabilă de instanță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dirty="0" smtClean="0"/>
              <a:t>problemă: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obiectele </a:t>
            </a:r>
            <a:r>
              <a:rPr lang="ro-RO" sz="2800" dirty="0" smtClean="0"/>
              <a:t>au această variabilă,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putem avea chiar valori diferite (depinde de inițializare)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creează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dirty="0" smtClean="0"/>
              <a:t>într-o clasă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inițializa (constructorul inițializează)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 </a:t>
            </a:r>
            <a:r>
              <a:rPr lang="ro-RO" sz="2800" dirty="0" smtClean="0"/>
              <a:t>trebuie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deja inițializat (altfel am </a:t>
            </a:r>
            <a:r>
              <a:rPr lang="ro-RO" sz="2800" dirty="0" smtClean="0"/>
              <a:t>putea să îl schimbăm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constructor)</a:t>
            </a:r>
            <a:endParaRPr lang="ro-RO" dirty="0"/>
          </a:p>
        </p:txBody>
      </p:sp>
      <p:sp>
        <p:nvSpPr>
          <p:cNvPr id="671" name="Google Shape;671;p9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2" name="Google Shape;67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>
            <a:spLocks noGrp="1"/>
          </p:cNvSpPr>
          <p:nvPr>
            <p:ph type="body" idx="1"/>
          </p:nvPr>
        </p:nvSpPr>
        <p:spPr>
          <a:xfrm>
            <a:off x="923925" y="960437"/>
            <a:ext cx="856932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de variabile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obiecte: lista de inițializare a constructorilor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9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79" name="Google Shape;67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1"/>
          <p:cNvSpPr txBox="1"/>
          <p:nvPr/>
        </p:nvSpPr>
        <p:spPr>
          <a:xfrm>
            <a:off x="2592387" y="23526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Initializing const in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Fred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Fred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definirea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listelor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neinițializate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constructor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endParaRPr dirty="0"/>
          </a:p>
          <a:p>
            <a:pPr marL="377825" lvl="0" indent="-2000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vrem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inițializare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neiniţializare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overload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constructor (cu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fără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rezolvarea problemei inițiale</a:t>
            </a:r>
            <a:endParaRPr lang="ro-RO" dirty="0"/>
          </a:p>
        </p:txBody>
      </p:sp>
      <p:sp>
        <p:nvSpPr>
          <p:cNvPr id="686" name="Google Shape;686;p92"/>
          <p:cNvSpPr txBox="1">
            <a:spLocks noGrp="1"/>
          </p:cNvSpPr>
          <p:nvPr>
            <p:ph type="body" idx="1"/>
          </p:nvPr>
        </p:nvSpPr>
        <p:spPr>
          <a:xfrm>
            <a:off x="503237" y="22971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static</a:t>
            </a:r>
            <a:endParaRPr lang="ro-RO" dirty="0" smtClean="0"/>
          </a:p>
          <a:p>
            <a:pPr marL="817562" lvl="1" indent="-314324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ro-RO" sz="2800" dirty="0" err="1" smtClean="0"/>
              <a:t>mnă</a:t>
            </a:r>
            <a:r>
              <a:rPr lang="ro-RO" sz="2800" dirty="0" smtClean="0"/>
              <a:t>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decât un singur asemenea element </a:t>
            </a:r>
            <a:r>
              <a:rPr lang="ro-RO" sz="2800" dirty="0" smtClean="0"/>
              <a:t>în clasă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îl facem 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devine similar ca un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compilare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trebuie inițializat la declarare (nu în constructor)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9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88" name="Google Shape;688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694" name="Google Shape;694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163512" y="995362"/>
            <a:ext cx="5038725" cy="590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memset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StringStack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[--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rv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/>
          </a:p>
        </p:txBody>
      </p:sp>
      <p:sp>
        <p:nvSpPr>
          <p:cNvPr id="696" name="Google Shape;696;p93"/>
          <p:cNvSpPr txBox="1"/>
          <p:nvPr/>
        </p:nvSpPr>
        <p:spPr>
          <a:xfrm>
            <a:off x="5564187" y="1225550"/>
            <a:ext cx="4276725" cy="510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pralines &amp; cream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fudge ripple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jamocha almond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wild mountain blackberry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raspberry sorbet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lemon swirl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rocky road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deep chocolate fudge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iceCream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StringStack ss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iCsz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iceCream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cp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 hack</a:t>
            </a:r>
            <a:endParaRPr/>
          </a:p>
        </p:txBody>
      </p:sp>
      <p:sp>
        <p:nvSpPr>
          <p:cNvPr id="702" name="Google Shape;702;p94"/>
          <p:cNvSpPr txBox="1">
            <a:spLocks noGrp="1"/>
          </p:cNvSpPr>
          <p:nvPr>
            <p:ph type="body" idx="1"/>
          </p:nvPr>
        </p:nvSpPr>
        <p:spPr>
          <a:xfrm>
            <a:off x="4619625" y="2184400"/>
            <a:ext cx="5461000" cy="159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vechi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nu se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folosi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C++ modern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 </a:t>
            </a:r>
            <a:r>
              <a:rPr lang="en-US" sz="2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size=1000;</a:t>
            </a:r>
            <a:endParaRPr dirty="0"/>
          </a:p>
        </p:txBody>
      </p:sp>
      <p:sp>
        <p:nvSpPr>
          <p:cNvPr id="703" name="Google Shape;703;p9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04" name="Google Shape;70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4"/>
          <p:cNvSpPr txBox="1"/>
          <p:nvPr/>
        </p:nvSpPr>
        <p:spPr>
          <a:xfrm>
            <a:off x="306387" y="2195512"/>
            <a:ext cx="5038725" cy="316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Bunch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size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(Bunch)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Bunch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dirty="0" err="1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[1000]) = </a:t>
            </a:r>
            <a:r>
              <a:rPr lang="en-US" sz="1400" b="0" i="0" u="none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400" b="0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1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5"/>
          <p:cNvSpPr txBox="1">
            <a:spLocks noGrp="1"/>
          </p:cNvSpPr>
          <p:nvPr>
            <p:ph type="title"/>
          </p:nvPr>
        </p:nvSpPr>
        <p:spPr>
          <a:xfrm>
            <a:off x="544512" y="579437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funcții membru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11" name="Google Shape;711;p95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61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 </a:t>
            </a:r>
            <a:r>
              <a:rPr lang="ro-RO" sz="2800" dirty="0" smtClean="0"/>
              <a:t>se schimbă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a se </a:t>
            </a:r>
            <a:r>
              <a:rPr lang="ro-RO" sz="2800" dirty="0" smtClean="0"/>
              <a:t>asigura 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 nu </a:t>
            </a:r>
            <a:r>
              <a:rPr lang="ro-RO" sz="2800" dirty="0" smtClean="0"/>
              <a:t>se schimbă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funcțiile </a:t>
            </a:r>
            <a:r>
              <a:rPr lang="ro-RO" sz="2800" dirty="0" smtClean="0"/>
              <a:t>de instanță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apelabile trebuie definite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declararea unei funcții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</a:t>
            </a:r>
            <a:r>
              <a:rPr lang="ro-RO" sz="2800" dirty="0" smtClean="0"/>
              <a:t>garantează că nu modifică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starea obiectului!</a:t>
            </a:r>
            <a:endParaRPr lang="ro-RO" dirty="0"/>
          </a:p>
        </p:txBody>
      </p:sp>
      <p:sp>
        <p:nvSpPr>
          <p:cNvPr id="712" name="Google Shape;712;p9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13" name="Google Shape;71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6"/>
          <p:cNvSpPr txBox="1">
            <a:spLocks noGrp="1"/>
          </p:cNvSpPr>
          <p:nvPr>
            <p:ph type="title"/>
          </p:nvPr>
        </p:nvSpPr>
        <p:spPr>
          <a:xfrm>
            <a:off x="503237" y="6921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functii membru const</a:t>
            </a:r>
            <a:endParaRPr/>
          </a:p>
        </p:txBody>
      </p:sp>
      <p:sp>
        <p:nvSpPr>
          <p:cNvPr id="719" name="Google Shape;719;p96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376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compilatorul şi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linkerul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cunosc faptul c</a:t>
            </a:r>
            <a:r>
              <a:rPr lang="vi-VN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este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acest lucru la compilare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modifica parți ale obiectului în aceste funcții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pot apela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1" name="Google Shape;721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27" name="Google Shape;727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97"/>
          <p:cNvSpPr txBox="1"/>
          <p:nvPr/>
        </p:nvSpPr>
        <p:spPr>
          <a:xfrm>
            <a:off x="2520950" y="1763712"/>
            <a:ext cx="50387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C08:ConstMember.cpp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>
            <a:spLocks noGrp="1"/>
          </p:cNvSpPr>
          <p:nvPr>
            <p:ph type="body" idx="1"/>
          </p:nvPr>
        </p:nvSpPr>
        <p:spPr>
          <a:xfrm>
            <a:off x="503237" y="1570037"/>
            <a:ext cx="907415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indent="-377825">
              <a:spcBef>
                <a:spcPts val="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toate funcțiile care nu modific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declarate cu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700"/>
              </a:spcBef>
              <a:buSzPts val="3500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trebui ca “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funcțiile membru s</a:t>
            </a:r>
            <a:r>
              <a:rPr lang="vi-VN" dirty="0" smtClean="0"/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 de tip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35" name="Google Shape;73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41" name="Google Shape;74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9"/>
          <p:cNvSpPr txBox="1"/>
          <p:nvPr/>
        </p:nvSpPr>
        <p:spPr>
          <a:xfrm>
            <a:off x="87312" y="1225550"/>
            <a:ext cx="5038725" cy="489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cstdlib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ctime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To seed random generator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Quoter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lastquote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srand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Seed random number generator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99"/>
          <p:cNvSpPr txBox="1"/>
          <p:nvPr/>
        </p:nvSpPr>
        <p:spPr>
          <a:xfrm>
            <a:off x="4806950" y="552450"/>
            <a:ext cx="5186362" cy="597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Are we having fun yet?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Doctors always know best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it ... Atomic?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Fear is obscene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There is no scientific evidence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to support the idea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that life is serious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Things that make us happy, make us wise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lastquote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qnum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rand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qsize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qnum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Quoter q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Quoter cq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cq.quote(); // Not OK; non const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q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quote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o-RO" sz="44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schimbări în obiect din funcții </a:t>
            </a:r>
            <a:r>
              <a:rPr lang="ro-RO" sz="44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/>
          </a:p>
        </p:txBody>
      </p:sp>
      <p:sp>
        <p:nvSpPr>
          <p:cNvPr id="749" name="Google Shape;749;p100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“casting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away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constness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pointerului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pointer către tipul de obiect</a:t>
            </a:r>
            <a:endParaRPr lang="ro-RO" dirty="0" smtClean="0"/>
          </a:p>
          <a:p>
            <a:pPr marL="377825" lvl="0" indent="-3778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funcții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de tip clasa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ro-RO" dirty="0" smtClean="0"/>
          </a:p>
          <a:p>
            <a:pPr marL="377825" lvl="0" indent="-20002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lnSpc>
                <a:spcPct val="90000"/>
              </a:lnSpc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aceast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schimbare de tip se modifica prin pointerul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 lang="ro-RO" dirty="0"/>
          </a:p>
        </p:txBody>
      </p:sp>
      <p:sp>
        <p:nvSpPr>
          <p:cNvPr id="750" name="Google Shape;750;p10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57" name="Google Shape;757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101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"Casting away" constness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 i++; // Error -- const member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OK: cast away const-ness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Better: use C++ explicit cast syntax: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yy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yy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Actually changes it!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 către obiecte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obiectele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accesarea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membrilor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unei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 de .</a:t>
            </a:r>
            <a:endParaRPr dirty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 în cod vechi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e ok pentru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funcția modific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şi noi credem 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modific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metod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 bun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în continuare</a:t>
            </a:r>
            <a:endParaRPr lang="ro-RO" dirty="0"/>
          </a:p>
        </p:txBody>
      </p:sp>
      <p:sp>
        <p:nvSpPr>
          <p:cNvPr id="764" name="Google Shape;764;p10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65" name="Google Shape;765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103"/>
          <p:cNvGrpSpPr/>
          <p:nvPr/>
        </p:nvGrpSpPr>
        <p:grpSpPr>
          <a:xfrm>
            <a:off x="2520950" y="1333500"/>
            <a:ext cx="5038725" cy="4892675"/>
            <a:chOff x="2520950" y="1333015"/>
            <a:chExt cx="5038725" cy="4893647"/>
          </a:xfrm>
        </p:grpSpPr>
        <p:sp>
          <p:nvSpPr>
            <p:cNvPr id="773" name="Google Shape;773;p103"/>
            <p:cNvSpPr txBox="1"/>
            <p:nvPr/>
          </p:nvSpPr>
          <p:spPr>
            <a:xfrm>
              <a:off x="2520950" y="1333015"/>
              <a:ext cx="5038725" cy="489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The "mutable" keyword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mutable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lang="en-US" sz="1400" b="1" i="0" u="none">
                  <a:solidFill>
                    <a:srgbClr val="E34AD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};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i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),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 i="0" u="none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void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::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6969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//! i++; // Error -- const member function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j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++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OK: mutable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  <a:buFont typeface="Courier New"/>
                <a:buNone/>
              </a:pP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400" b="1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lang="en-US" sz="1400" b="1" i="0" u="none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const</a:t>
              </a:r>
              <a:r>
                <a:rPr lang="en-US" sz="1400" b="1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Z zz</a:t>
              </a:r>
              <a:r>
                <a:rPr lang="en-US" sz="1400" b="1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zz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r>
                <a:rPr lang="en-US" sz="1400" b="0" i="0" u="none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Actually changes it!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  <a:buFont typeface="Courier New"/>
                <a:buNone/>
              </a:pPr>
              <a:r>
                <a:rPr lang="en-US" sz="1400" b="0" i="0" u="none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r>
                <a:rPr lang="en-US" sz="1400" b="0" i="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 i="0" u="none">
                  <a:solidFill>
                    <a:srgbClr val="3F5FB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///:~</a:t>
              </a: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74" name="Google Shape;774;p103"/>
            <p:cNvSpPr/>
            <p:nvPr/>
          </p:nvSpPr>
          <p:spPr>
            <a:xfrm>
              <a:off x="2678113" y="2255536"/>
              <a:ext cx="914400" cy="22864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</p:txBody>
      </p:sp>
      <p:sp>
        <p:nvSpPr>
          <p:cNvPr id="780" name="Google Shape;780;p10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similar cu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obiectul se poate schimba din afara programului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multithreading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întreruperi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fac optimizări de cod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obiecte volatile, funcții volatile, etc.</a:t>
            </a:r>
            <a:endParaRPr lang="ro-RO" dirty="0"/>
          </a:p>
        </p:txBody>
      </p:sp>
      <p:sp>
        <p:nvSpPr>
          <p:cNvPr id="781" name="Google Shape;781;p10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82" name="Google Shape;78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/>
          </a:p>
        </p:txBody>
      </p:sp>
      <p:sp>
        <p:nvSpPr>
          <p:cNvPr id="788" name="Google Shape;788;p105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93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ceva care își tine poziția neschimbat</a:t>
            </a:r>
            <a:r>
              <a:rPr lang="vi-VN" sz="2800" dirty="0" smtClean="0"/>
              <a:t>ă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alocare static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variabile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vizibilitate local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unui nume </a:t>
            </a:r>
            <a:endParaRPr lang="ro-RO" dirty="0"/>
          </a:p>
        </p:txBody>
      </p:sp>
      <p:sp>
        <p:nvSpPr>
          <p:cNvPr id="789" name="Google Shape;789;p10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0" name="Google Shape;79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277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locale statice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își mențin valorile intre apelări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inițializare la primul apel</a:t>
            </a:r>
            <a:endParaRPr lang="ro-RO" dirty="0"/>
          </a:p>
        </p:txBody>
      </p:sp>
      <p:sp>
        <p:nvSpPr>
          <p:cNvPr id="796" name="Google Shape;796;p10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797" name="Google Shape;79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03" name="Google Shape;803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7"/>
          <p:cNvSpPr txBox="1"/>
          <p:nvPr/>
        </p:nvSpPr>
        <p:spPr>
          <a:xfrm>
            <a:off x="2520950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../require.h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charArray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charArray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require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un-initialized s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abcdefghijklmnopqrstuvwxyz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oneChar(); // require() fails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oneChar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Initializes s to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oneChar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8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obiecte statice</a:t>
            </a:r>
            <a:endParaRPr/>
          </a:p>
        </p:txBody>
      </p:sp>
      <p:sp>
        <p:nvSpPr>
          <p:cNvPr id="810" name="Google Shape;810;p108"/>
          <p:cNvSpPr txBox="1">
            <a:spLocks noGrp="1"/>
          </p:cNvSpPr>
          <p:nvPr>
            <p:ph type="body" idx="1"/>
          </p:nvPr>
        </p:nvSpPr>
        <p:spPr>
          <a:xfrm>
            <a:off x="503237" y="2144712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fel ca la tipurile predefinite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avem nevoie de constructorul predefinit</a:t>
            </a:r>
            <a:endParaRPr lang="ro-RO" dirty="0" smtClean="0"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2" name="Google Shape;81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18" name="Google Shape;818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109"/>
          <p:cNvSpPr txBox="1"/>
          <p:nvPr/>
        </p:nvSpPr>
        <p:spPr>
          <a:xfrm>
            <a:off x="2520950" y="1547812"/>
            <a:ext cx="5038725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X::~X()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x1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x2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Default constructor required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10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 statici</a:t>
            </a:r>
            <a:endParaRPr/>
          </a:p>
        </p:txBody>
      </p:sp>
      <p:sp>
        <p:nvSpPr>
          <p:cNvPr id="825" name="Google Shape;825;p110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se termin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distrug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obicei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la ieșirea din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se cheamă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din destructor e posibil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ciclu infinit de apeluri la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destructorii statici nu sunt executați 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iese prin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lang="ro-RO" dirty="0"/>
          </a:p>
        </p:txBody>
      </p:sp>
      <p:sp>
        <p:nvSpPr>
          <p:cNvPr id="826" name="Google Shape;826;p11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27" name="Google Shape;82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o funcție cu obiect local static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 funcția nu a fost apelat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apelam destructorul pentru obiect neconstruit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ţine minte c</a:t>
            </a:r>
            <a:r>
              <a:rPr lang="en-US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obiecte au fost construite şi care nu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1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4" name="Google Shape;834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04800" y="1262062"/>
            <a:ext cx="4583112" cy="56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88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get_i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use -&gt; to call get_i()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5268912" y="1189037"/>
            <a:ext cx="441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 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get address of ob.i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access ob.i via p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2"/>
          <p:cNvSpPr txBox="1"/>
          <p:nvPr/>
        </p:nvSpPr>
        <p:spPr>
          <a:xfrm>
            <a:off x="7631112" y="4956175"/>
            <a:ext cx="2449512" cy="193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a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leaving main()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b</a:t>
            </a:r>
            <a:endParaRPr/>
          </a:p>
          <a:p>
            <a:pPr marL="377825" marR="0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Obj::~Obj() for a</a:t>
            </a:r>
            <a:endParaRPr/>
          </a:p>
        </p:txBody>
      </p:sp>
      <p:sp>
        <p:nvSpPr>
          <p:cNvPr id="840" name="Google Shape;840;p11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41" name="Google Shape;84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112"/>
          <p:cNvSpPr txBox="1"/>
          <p:nvPr/>
        </p:nvSpPr>
        <p:spPr>
          <a:xfrm>
            <a:off x="315912" y="793750"/>
            <a:ext cx="5038725" cy="597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statdest.out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Trace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Identifier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Obj::~Obj() for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 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Global (static storage)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Constructor &amp; destructor always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 c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112"/>
          <p:cNvSpPr txBox="1"/>
          <p:nvPr/>
        </p:nvSpPr>
        <p:spPr>
          <a:xfrm>
            <a:off x="5335587" y="1722437"/>
            <a:ext cx="4581525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inside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Calls static constructor for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g() not called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out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leaving main()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13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pentru nume (la linkare)</a:t>
            </a:r>
            <a:endParaRPr/>
          </a:p>
        </p:txBody>
      </p:sp>
      <p:sp>
        <p:nvSpPr>
          <p:cNvPr id="849" name="Google Shape;849;p113"/>
          <p:cNvSpPr txBox="1">
            <a:spLocks noGrp="1"/>
          </p:cNvSpPr>
          <p:nvPr>
            <p:ph type="body" idx="1"/>
          </p:nvPr>
        </p:nvSpPr>
        <p:spPr>
          <a:xfrm>
            <a:off x="503237" y="1914525"/>
            <a:ext cx="9074150" cy="399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orice nume care nu este într-o clas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sau funcție este vizibil in celelalte parți ale programului (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daca e definit ca static are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vizibil doar în fișierul respectiv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linkarea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valabil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elemente care au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(clase, var. locale nu au)</a:t>
            </a:r>
            <a:endParaRPr lang="ro-RO" dirty="0"/>
          </a:p>
        </p:txBody>
      </p:sp>
      <p:sp>
        <p:nvSpPr>
          <p:cNvPr id="850" name="Google Shape;850;p1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1" name="Google Shape;851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14"/>
          <p:cNvSpPr txBox="1">
            <a:spLocks noGrp="1"/>
          </p:cNvSpPr>
          <p:nvPr>
            <p:ph type="body" idx="1"/>
          </p:nvPr>
        </p:nvSpPr>
        <p:spPr>
          <a:xfrm>
            <a:off x="503237" y="960437"/>
            <a:ext cx="94138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afara claselor, funcțiilor: este var global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cu: extern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a=0; //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>
              <a:spcBef>
                <a:spcPts val="56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mai e vizibil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pretutindeni, doar local în fișierul respectiv</a:t>
            </a:r>
            <a:endParaRPr lang="ro-RO" dirty="0"/>
          </a:p>
        </p:txBody>
      </p:sp>
      <p:sp>
        <p:nvSpPr>
          <p:cNvPr id="857" name="Google Shape;857;p1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58" name="Google Shape;858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1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64" name="Google Shape;864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115"/>
          <p:cNvSpPr txBox="1"/>
          <p:nvPr/>
        </p:nvSpPr>
        <p:spPr>
          <a:xfrm>
            <a:off x="2520950" y="1646237"/>
            <a:ext cx="5038725" cy="273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//{L} LocalExtern2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C10:LocalExtern2.cpp {O}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5FBF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16"/>
          <p:cNvSpPr txBox="1">
            <a:spLocks noGrp="1"/>
          </p:cNvSpPr>
          <p:nvPr>
            <p:ph type="title"/>
          </p:nvPr>
        </p:nvSpPr>
        <p:spPr>
          <a:xfrm>
            <a:off x="503237" y="6159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extern şi static</a:t>
            </a:r>
            <a:endParaRPr lang="ro-RO" dirty="0"/>
          </a:p>
        </p:txBody>
      </p:sp>
      <p:sp>
        <p:nvSpPr>
          <p:cNvPr id="871" name="Google Shape;871;p116"/>
          <p:cNvSpPr txBox="1">
            <a:spLocks noGrp="1"/>
          </p:cNvSpPr>
          <p:nvPr>
            <p:ph type="body" idx="1"/>
          </p:nvPr>
        </p:nvSpPr>
        <p:spPr>
          <a:xfrm>
            <a:off x="503237" y="1992312"/>
            <a:ext cx="9074150" cy="338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</a:t>
            </a:r>
            <a:r>
              <a:rPr lang="vi-VN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ă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doar vizibilitatea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 similar cu extern </a:t>
            </a:r>
            <a:r>
              <a:rPr lang="ro-RO" sz="35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 smtClean="0"/>
          </a:p>
          <a:p>
            <a:pPr marL="377825" lvl="0" indent="-155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restrictiv: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f();</a:t>
            </a:r>
            <a:endParaRPr lang="ro-RO" dirty="0"/>
          </a:p>
        </p:txBody>
      </p:sp>
      <p:sp>
        <p:nvSpPr>
          <p:cNvPr id="872" name="Google Shape;872;p11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73" name="Google Shape;87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17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323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sz="35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alți specificatori: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sz="35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auto: aproape nefolosit; spune ca e var. local</a:t>
            </a:r>
            <a:r>
              <a:rPr lang="vi-VN" sz="3200" dirty="0" smtClean="0"/>
              <a:t>ă</a:t>
            </a:r>
            <a:endParaRPr lang="ro-RO" dirty="0" smtClean="0"/>
          </a:p>
          <a:p>
            <a:pPr marL="817562" lvl="1" indent="-314324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7562" lvl="1" indent="-314324">
              <a:spcBef>
                <a:spcPts val="620"/>
              </a:spcBef>
              <a:buSzPts val="3100"/>
            </a:pPr>
            <a:r>
              <a:rPr lang="ro-RO" sz="31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vi-VN" sz="3200" dirty="0" smtClean="0"/>
              <a:t>ă</a:t>
            </a:r>
            <a:r>
              <a:rPr lang="ro-RO" sz="31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pună într-un registru</a:t>
            </a:r>
            <a:endParaRPr lang="ro-RO" dirty="0" smtClean="0"/>
          </a:p>
          <a:p>
            <a:pPr marL="377825" lvl="0" indent="-180975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lang="ro-RO" sz="31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1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0" name="Google Shape;880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8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lvl="0">
              <a:buClr>
                <a:schemeClr val="dk1"/>
              </a:buClr>
              <a:buSzPts val="4900"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variabile de </a:t>
            </a:r>
            <a:r>
              <a:rPr lang="ro-RO" sz="49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instanț</a:t>
            </a:r>
            <a:r>
              <a:rPr lang="vi-VN" sz="5400" dirty="0" smtClean="0"/>
              <a:t>ă</a:t>
            </a: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statice</a:t>
            </a:r>
            <a:endParaRPr lang="ro-RO" dirty="0"/>
          </a:p>
        </p:txBody>
      </p:sp>
      <p:sp>
        <p:nvSpPr>
          <p:cNvPr id="886" name="Google Shape;886;p118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>
              <a:spcBef>
                <a:spcPts val="0"/>
              </a:spcBef>
              <a:buSzPts val="2800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când vrem s</a:t>
            </a:r>
            <a:r>
              <a:rPr lang="vi-VN" sz="2800" dirty="0" smtClean="0"/>
              <a:t>ă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avem valori comune pentru toate obiectele</a:t>
            </a:r>
            <a:endParaRPr lang="ro-RO" dirty="0" smtClean="0"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lang="ro-RO" dirty="0" smtClean="0"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o-RO" sz="2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11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88" name="Google Shape;888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118"/>
          <p:cNvSpPr txBox="1"/>
          <p:nvPr/>
        </p:nvSpPr>
        <p:spPr>
          <a:xfrm>
            <a:off x="4197350" y="2560637"/>
            <a:ext cx="2138362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A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0" name="Google Shape;890;p118"/>
          <p:cNvSpPr txBox="1"/>
          <p:nvPr/>
        </p:nvSpPr>
        <p:spPr>
          <a:xfrm>
            <a:off x="503237" y="4694237"/>
            <a:ext cx="9074150" cy="171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marR="0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A::i = 1; 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face o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singura dată</a:t>
            </a:r>
            <a:endParaRPr lang="ro-RO" dirty="0" smtClean="0"/>
          </a:p>
          <a:p>
            <a:pPr marL="377825" lvl="0" indent="-377825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obligatoriu să </a:t>
            </a: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făcut de creatorul clasei, deci e ok</a:t>
            </a:r>
            <a:endParaRPr lang="ro-RO" dirty="0" smtClean="0"/>
          </a:p>
          <a:p>
            <a:pPr marL="377825" marR="0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o-RO" sz="28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ro-RO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96" name="Google Shape;896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119"/>
          <p:cNvSpPr txBox="1"/>
          <p:nvPr/>
        </p:nvSpPr>
        <p:spPr>
          <a:xfrm>
            <a:off x="2520950" y="1117600"/>
            <a:ext cx="5038725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WithStatic::x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WithStatic::y =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WithStatic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WithStatic::x NOT ::x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WithStatic ws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ws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2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03" name="Google Shape;903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120"/>
          <p:cNvSpPr txBox="1"/>
          <p:nvPr/>
        </p:nvSpPr>
        <p:spPr>
          <a:xfrm>
            <a:off x="2520950" y="1009650"/>
            <a:ext cx="5491162" cy="532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Static members &amp; local classes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Nested class CAN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Inner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47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Local class cannot have static data members: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static int i;  // Error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(How would you define i?)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Outer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1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ro-RO" sz="4900" b="0" i="0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funcții membru statice</a:t>
            </a:r>
            <a:endParaRPr lang="ro-RO" dirty="0"/>
          </a:p>
        </p:txBody>
      </p:sp>
      <p:sp>
        <p:nvSpPr>
          <p:cNvPr id="910" name="Google Shape;910;p12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sunt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asociate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un </a:t>
            </a:r>
            <a:r>
              <a:rPr lang="en-US" sz="35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obiect</a:t>
            </a:r>
            <a:r>
              <a:rPr lang="en-US" sz="35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 au this</a:t>
            </a:r>
            <a:endParaRPr dirty="0"/>
          </a:p>
        </p:txBody>
      </p:sp>
      <p:sp>
        <p:nvSpPr>
          <p:cNvPr id="911" name="Google Shape;911;p12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12" name="Google Shape;912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121"/>
          <p:cNvSpPr txBox="1"/>
          <p:nvPr/>
        </p:nvSpPr>
        <p:spPr>
          <a:xfrm>
            <a:off x="2520950" y="2733675"/>
            <a:ext cx="5038725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X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503237" y="4635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pointerul </a:t>
            </a:r>
            <a:r>
              <a:rPr lang="en-US" sz="49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 funcție membru are pointerul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(definit ca argument implicit) care arată către obiectul asociat cu funcția respectivă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(pointer către obiecte de tipul clasei)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prieten nu au pointerul this</a:t>
            </a:r>
            <a:endParaRPr/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825" lvl="0" indent="-3778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funcțiile statice nu au pointerul this</a:t>
            </a:r>
            <a:endParaRPr/>
          </a:p>
          <a:p>
            <a:pPr marL="377825" lvl="0" indent="-20002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22"/>
          <p:cNvSpPr txBox="1">
            <a:spLocks noGrp="1"/>
          </p:cNvSpPr>
          <p:nvPr>
            <p:ph type="title"/>
          </p:nvPr>
        </p:nvSpPr>
        <p:spPr>
          <a:xfrm>
            <a:off x="503237" y="539750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Despre examen</a:t>
            </a:r>
            <a:endParaRPr/>
          </a:p>
        </p:txBody>
      </p:sp>
      <p:sp>
        <p:nvSpPr>
          <p:cNvPr id="919" name="Google Shape;919;p122"/>
          <p:cNvSpPr txBox="1">
            <a:spLocks noGrp="1"/>
          </p:cNvSpPr>
          <p:nvPr>
            <p:ph type="body" idx="1"/>
          </p:nvPr>
        </p:nvSpPr>
        <p:spPr>
          <a:xfrm>
            <a:off x="252412" y="1763712"/>
            <a:ext cx="9072562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/>
          <a:p>
            <a:pPr marL="377825" lvl="0" indent="-3778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sz="35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Descrieţi pe scurt funcţiile şablon (template).</a:t>
            </a:r>
            <a:endParaRPr/>
          </a:p>
          <a:p>
            <a:pPr marL="377825" lvl="0" indent="-155575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2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1" name="Google Shape;92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122"/>
          <p:cNvSpPr txBox="1"/>
          <p:nvPr/>
        </p:nvSpPr>
        <p:spPr>
          <a:xfrm>
            <a:off x="696912" y="2657475"/>
            <a:ext cx="503872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schimba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afiseaza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starea curenta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problema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mister2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problema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schimba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afiseaza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mister2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mister1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2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28" name="Google Shape;928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123"/>
          <p:cNvSpPr txBox="1"/>
          <p:nvPr/>
        </p:nvSpPr>
        <p:spPr>
          <a:xfrm>
            <a:off x="2520950" y="579437"/>
            <a:ext cx="5038725" cy="655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MM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2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35" name="Google Shape;935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24"/>
          <p:cNvSpPr txBox="1"/>
          <p:nvPr/>
        </p:nvSpPr>
        <p:spPr>
          <a:xfrm>
            <a:off x="2520950" y="1189037"/>
            <a:ext cx="5038725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typeinfo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get_i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typeid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()==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D*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&lt;&lt;((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get_j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2" name="Google Shape;942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5"/>
          <p:cNvSpPr txBox="1"/>
          <p:nvPr/>
        </p:nvSpPr>
        <p:spPr>
          <a:xfrm>
            <a:off x="1906587" y="1798637"/>
            <a:ext cx="5038725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x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y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&lt;&lt;*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2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49" name="Google Shape;94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p126"/>
          <p:cNvSpPr txBox="1"/>
          <p:nvPr/>
        </p:nvSpPr>
        <p:spPr>
          <a:xfrm>
            <a:off x="2520950" y="1871662"/>
            <a:ext cx="68627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0" i="0" u="non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iostream.h</a:t>
            </a:r>
            <a:r>
              <a:rPr lang="en-US" sz="1400" b="0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400" b="1" i="0" u="non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+(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&amp;)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&lt;&lt;(</a:t>
            </a:r>
            <a:r>
              <a:rPr lang="en-US" sz="1400" b="1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ostream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400" b="1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a2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-US" sz="1400" b="0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-US" sz="1400" b="0" i="0" u="non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400" b="1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 b="0" i="0" u="non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27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95</a:t>
            </a:fld>
            <a:endParaRPr/>
          </a:p>
        </p:txBody>
      </p:sp>
      <p:sp>
        <p:nvSpPr>
          <p:cNvPr id="959" name="Google Shape;959;p12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960" name="Google Shape;96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27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962" name="Google Shape;962;p127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12:</a:t>
            </a:r>
            <a:endParaRPr lang="ro-RO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ro-RO" sz="2400" b="0" i="0" u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55600">
              <a:buClr>
                <a:schemeClr val="dk1"/>
              </a:buClr>
              <a:buSzPts val="2000"/>
              <a:defRPr/>
            </a:pPr>
            <a:r>
              <a:rPr lang="ro-RO" sz="2400" b="0" i="0" u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-RO" sz="2400" dirty="0" smtClean="0">
                <a:solidFill>
                  <a:schemeClr val="dk1"/>
                </a:solidFill>
              </a:rPr>
              <a:t>Biblioteca Standard </a:t>
            </a:r>
            <a:r>
              <a:rPr lang="ro-RO" sz="2400" dirty="0" err="1" smtClean="0">
                <a:solidFill>
                  <a:schemeClr val="dk1"/>
                </a:solidFill>
              </a:rPr>
              <a:t>Template</a:t>
            </a:r>
            <a:r>
              <a:rPr lang="ro-RO" sz="2400" dirty="0" smtClean="0">
                <a:solidFill>
                  <a:schemeClr val="dk1"/>
                </a:solidFill>
              </a:rPr>
              <a:t> </a:t>
            </a:r>
            <a:r>
              <a:rPr lang="ro-RO" sz="2400" dirty="0" err="1" smtClean="0">
                <a:solidFill>
                  <a:schemeClr val="dk1"/>
                </a:solidFill>
              </a:rPr>
              <a:t>Library</a:t>
            </a:r>
            <a:r>
              <a:rPr lang="ro-RO" sz="2400" dirty="0" smtClean="0">
                <a:solidFill>
                  <a:schemeClr val="dk1"/>
                </a:solidFill>
              </a:rPr>
              <a:t> - STL</a:t>
            </a:r>
          </a:p>
          <a:p>
            <a:pPr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Containere, </a:t>
            </a:r>
            <a:r>
              <a:rPr lang="ro-RO" sz="2400" dirty="0" err="1" smtClean="0">
                <a:solidFill>
                  <a:schemeClr val="dk1"/>
                </a:solidFill>
              </a:rPr>
              <a:t>iteratori</a:t>
            </a:r>
            <a:r>
              <a:rPr lang="ro-RO" sz="2400" dirty="0" smtClean="0">
                <a:solidFill>
                  <a:schemeClr val="dk1"/>
                </a:solidFill>
              </a:rPr>
              <a:t> şi algoritmi.</a:t>
            </a:r>
          </a:p>
          <a:p>
            <a:pPr marL="457200">
              <a:buClr>
                <a:schemeClr val="dk1"/>
              </a:buClr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Clasele vector, </a:t>
            </a:r>
            <a:r>
              <a:rPr lang="ro-RO" sz="2400" dirty="0" err="1" smtClean="0">
                <a:solidFill>
                  <a:schemeClr val="dk1"/>
                </a:solidFill>
              </a:rPr>
              <a:t>list</a:t>
            </a:r>
            <a:r>
              <a:rPr lang="ro-RO" sz="2400" dirty="0" smtClean="0">
                <a:solidFill>
                  <a:schemeClr val="dk1"/>
                </a:solidFill>
              </a:rPr>
              <a:t>, </a:t>
            </a:r>
            <a:r>
              <a:rPr lang="ro-RO" sz="2400" dirty="0" err="1" smtClean="0">
                <a:solidFill>
                  <a:schemeClr val="dk1"/>
                </a:solidFill>
              </a:rPr>
              <a:t>map</a:t>
            </a:r>
            <a:r>
              <a:rPr lang="ro-RO" sz="2400" dirty="0" smtClean="0">
                <a:solidFill>
                  <a:schemeClr val="dk1"/>
                </a:solidFill>
              </a:rPr>
              <a:t> / </a:t>
            </a:r>
            <a:r>
              <a:rPr lang="ro-RO" sz="2400" dirty="0" err="1" smtClean="0">
                <a:solidFill>
                  <a:schemeClr val="dk1"/>
                </a:solidFill>
              </a:rPr>
              <a:t>multimap</a:t>
            </a:r>
            <a:r>
              <a:rPr lang="ro-RO" sz="2400" dirty="0" smtClean="0">
                <a:solidFill>
                  <a:schemeClr val="dk1"/>
                </a:solidFill>
              </a:rPr>
              <a:t>.</a:t>
            </a:r>
          </a:p>
          <a:p>
            <a:pPr marL="101600">
              <a:buSzPts val="2000"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 marL="457200" indent="-355600"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</a:rPr>
              <a:t>Elemente avansate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A878BB4C6E4BB265875F962DE36F" ma:contentTypeVersion="2" ma:contentTypeDescription="Creați un document nou." ma:contentTypeScope="" ma:versionID="e2b866f04666d010dc0df8315a90818e">
  <xsd:schema xmlns:xsd="http://www.w3.org/2001/XMLSchema" xmlns:xs="http://www.w3.org/2001/XMLSchema" xmlns:p="http://schemas.microsoft.com/office/2006/metadata/properties" xmlns:ns2="ee661988-d13b-4721-b9f8-528de62abdd0" targetNamespace="http://schemas.microsoft.com/office/2006/metadata/properties" ma:root="true" ma:fieldsID="1f2acd2206b38d91c751882a7d700b08" ns2:_="">
    <xsd:import namespace="ee661988-d13b-4721-b9f8-528de62abd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61988-d13b-4721-b9f8-528de62ab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055BED-476E-494F-BEBD-14BA77BE68B2}"/>
</file>

<file path=customXml/itemProps2.xml><?xml version="1.0" encoding="utf-8"?>
<ds:datastoreItem xmlns:ds="http://schemas.openxmlformats.org/officeDocument/2006/customXml" ds:itemID="{F210E17F-AEE7-4DC2-AC64-3249289F5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DEE29-B8BA-4E89-A251-CFCD0A26713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6499</Words>
  <Application>Microsoft Office PowerPoint</Application>
  <PresentationFormat>Custom</PresentationFormat>
  <Paragraphs>1356</Paragraphs>
  <Slides>95</Slides>
  <Notes>95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7" baseType="lpstr">
      <vt:lpstr>Office Theme</vt:lpstr>
      <vt:lpstr>Microsoft Word Document</vt:lpstr>
      <vt:lpstr>PowerPoint Presentation</vt:lpstr>
      <vt:lpstr>PowerPoint Presentation</vt:lpstr>
      <vt:lpstr>C++: Array-uri de obiecte</vt:lpstr>
      <vt:lpstr>PowerPoint Presentation</vt:lpstr>
      <vt:lpstr>PowerPoint Presentation</vt:lpstr>
      <vt:lpstr>PowerPoint Presentation</vt:lpstr>
      <vt:lpstr>pointeri către obiecte</vt:lpstr>
      <vt:lpstr>PowerPoint Presentation</vt:lpstr>
      <vt:lpstr>pointerul this</vt:lpstr>
      <vt:lpstr>PowerPoint Presentation</vt:lpstr>
      <vt:lpstr>pointeri către clase derivate</vt:lpstr>
      <vt:lpstr>PowerPoint Presentation</vt:lpstr>
      <vt:lpstr>pointeri către clase derivate</vt:lpstr>
      <vt:lpstr>PowerPoint Presentation</vt:lpstr>
      <vt:lpstr>pointeri către membri în clase</vt:lpstr>
      <vt:lpstr>PowerPoint Presentation</vt:lpstr>
      <vt:lpstr>PowerPoint Presentation</vt:lpstr>
      <vt:lpstr>parametri referință</vt:lpstr>
      <vt:lpstr>PowerPoint Presentation</vt:lpstr>
      <vt:lpstr> </vt:lpstr>
      <vt:lpstr>referințe către obiecte</vt:lpstr>
      <vt:lpstr>PowerPoint Presentation</vt:lpstr>
      <vt:lpstr>referințe către clase derivate</vt:lpstr>
      <vt:lpstr>alocare de obiecte</vt:lpstr>
      <vt:lpstr>obiecte create dinamic cu constructori parametrizaţi</vt:lpstr>
      <vt:lpstr>PowerPoint Presentation</vt:lpstr>
      <vt:lpstr>PowerPoint Presentation</vt:lpstr>
      <vt:lpstr>const şi volatile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diferenţe cu C</vt:lpstr>
      <vt:lpstr>PowerPoint Presentation</vt:lpstr>
      <vt:lpstr>PowerPoint Presentation</vt:lpstr>
      <vt:lpstr>pointeri const</vt:lpstr>
      <vt:lpstr>pointeri constanţi</vt:lpstr>
      <vt:lpstr>const pointer catre const element</vt:lpstr>
      <vt:lpstr>PowerPoint Presentation</vt:lpstr>
      <vt:lpstr>PowerPoint Presentation</vt:lpstr>
      <vt:lpstr>PowerPoint Presentation</vt:lpstr>
      <vt:lpstr>constante caractere</vt:lpstr>
      <vt:lpstr>argumente de funcții, param de întoarcere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parametrii de intrare şi iesire: adrese</vt:lpstr>
      <vt:lpstr>PowerPoint Presentation</vt:lpstr>
      <vt:lpstr>comparații cu C</vt:lpstr>
      <vt:lpstr>Ob. temporare sunt const</vt:lpstr>
      <vt:lpstr>PowerPoint Presentation</vt:lpstr>
      <vt:lpstr>Const în clase</vt:lpstr>
      <vt:lpstr>PowerPoint Presentation</vt:lpstr>
      <vt:lpstr>PowerPoint Presentation</vt:lpstr>
      <vt:lpstr>rezolvarea problemei inițiale</vt:lpstr>
      <vt:lpstr>PowerPoint Presentation</vt:lpstr>
      <vt:lpstr>enum hack</vt:lpstr>
      <vt:lpstr>obiecte const şi funcții membru const</vt:lpstr>
      <vt:lpstr>functii membru const</vt:lpstr>
      <vt:lpstr>PowerPoint Presentation</vt:lpstr>
      <vt:lpstr>PowerPoint Presentation</vt:lpstr>
      <vt:lpstr>PowerPoint Presentation</vt:lpstr>
      <vt:lpstr>schimbări în obiect din funcții const</vt:lpstr>
      <vt:lpstr>PowerPoint Presentation</vt:lpstr>
      <vt:lpstr>PowerPoint Presentation</vt:lpstr>
      <vt:lpstr>PowerPoint Presentation</vt:lpstr>
      <vt:lpstr>volatile</vt:lpstr>
      <vt:lpstr>static</vt:lpstr>
      <vt:lpstr>PowerPoint Presentation</vt:lpstr>
      <vt:lpstr>PowerPoint Presentation</vt:lpstr>
      <vt:lpstr>obiecte statice</vt:lpstr>
      <vt:lpstr>PowerPoint Presentation</vt:lpstr>
      <vt:lpstr>destructori statici</vt:lpstr>
      <vt:lpstr>PowerPoint Presentation</vt:lpstr>
      <vt:lpstr>PowerPoint Presentation</vt:lpstr>
      <vt:lpstr>static pentru nume (la linkare)</vt:lpstr>
      <vt:lpstr>PowerPoint Presentation</vt:lpstr>
      <vt:lpstr>PowerPoint Presentation</vt:lpstr>
      <vt:lpstr>funcții extern şi static</vt:lpstr>
      <vt:lpstr>PowerPoint Presentation</vt:lpstr>
      <vt:lpstr>variabile de instanță statice</vt:lpstr>
      <vt:lpstr>PowerPoint Presentation</vt:lpstr>
      <vt:lpstr>PowerPoint Presentation</vt:lpstr>
      <vt:lpstr>funcții membru statice</vt:lpstr>
      <vt:lpstr>Despre examen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18</cp:revision>
  <dcterms:modified xsi:type="dcterms:W3CDTF">2023-05-01T13:30:10Z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0x01010065BDA878BB4C6E4BB265875F962DE36F</vt:lpwstr>
  </property>
</Properties>
</file>