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77"/>
  </p:notesMasterIdLst>
  <p:sldIdLst>
    <p:sldId id="256" r:id="rId7"/>
    <p:sldId id="257" r:id="rId8"/>
    <p:sldId id="612" r:id="rId9"/>
    <p:sldId id="613" r:id="rId10"/>
    <p:sldId id="561" r:id="rId11"/>
    <p:sldId id="614" r:id="rId12"/>
    <p:sldId id="621" r:id="rId13"/>
    <p:sldId id="622" r:id="rId14"/>
    <p:sldId id="623" r:id="rId15"/>
    <p:sldId id="563" r:id="rId16"/>
    <p:sldId id="602" r:id="rId17"/>
    <p:sldId id="624" r:id="rId18"/>
    <p:sldId id="565" r:id="rId19"/>
    <p:sldId id="667" r:id="rId20"/>
    <p:sldId id="666" r:id="rId21"/>
    <p:sldId id="643" r:id="rId22"/>
    <p:sldId id="668" r:id="rId23"/>
    <p:sldId id="627" r:id="rId24"/>
    <p:sldId id="630" r:id="rId25"/>
    <p:sldId id="631" r:id="rId26"/>
    <p:sldId id="632" r:id="rId27"/>
    <p:sldId id="633" r:id="rId28"/>
    <p:sldId id="637" r:id="rId29"/>
    <p:sldId id="645" r:id="rId30"/>
    <p:sldId id="650" r:id="rId31"/>
    <p:sldId id="656" r:id="rId32"/>
    <p:sldId id="657" r:id="rId33"/>
    <p:sldId id="659" r:id="rId34"/>
    <p:sldId id="660" r:id="rId35"/>
    <p:sldId id="661" r:id="rId36"/>
    <p:sldId id="663" r:id="rId37"/>
    <p:sldId id="664" r:id="rId38"/>
    <p:sldId id="665" r:id="rId39"/>
    <p:sldId id="603" r:id="rId40"/>
    <p:sldId id="604" r:id="rId41"/>
    <p:sldId id="605" r:id="rId42"/>
    <p:sldId id="606" r:id="rId43"/>
    <p:sldId id="638" r:id="rId44"/>
    <p:sldId id="570" r:id="rId45"/>
    <p:sldId id="571" r:id="rId46"/>
    <p:sldId id="625" r:id="rId47"/>
    <p:sldId id="626" r:id="rId48"/>
    <p:sldId id="607" r:id="rId49"/>
    <p:sldId id="578" r:id="rId50"/>
    <p:sldId id="513" r:id="rId51"/>
    <p:sldId id="514" r:id="rId52"/>
    <p:sldId id="595" r:id="rId53"/>
    <p:sldId id="596" r:id="rId54"/>
    <p:sldId id="597" r:id="rId55"/>
    <p:sldId id="611" r:id="rId56"/>
    <p:sldId id="598" r:id="rId57"/>
    <p:sldId id="588" r:id="rId58"/>
    <p:sldId id="589" r:id="rId59"/>
    <p:sldId id="590" r:id="rId60"/>
    <p:sldId id="591" r:id="rId61"/>
    <p:sldId id="581" r:id="rId62"/>
    <p:sldId id="582" r:id="rId63"/>
    <p:sldId id="583" r:id="rId64"/>
    <p:sldId id="585" r:id="rId65"/>
    <p:sldId id="586" r:id="rId66"/>
    <p:sldId id="515" r:id="rId67"/>
    <p:sldId id="594" r:id="rId68"/>
    <p:sldId id="538" r:id="rId69"/>
    <p:sldId id="539" r:id="rId70"/>
    <p:sldId id="540" r:id="rId71"/>
    <p:sldId id="541" r:id="rId72"/>
    <p:sldId id="543" r:id="rId73"/>
    <p:sldId id="592" r:id="rId74"/>
    <p:sldId id="593" r:id="rId75"/>
    <p:sldId id="610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0A9EE-43CD-4806-B271-54BACCC3F078}" v="1" dt="2023-02-27T16:53:30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82" Type="http://schemas.microsoft.com/office/2016/11/relationships/changesInfo" Target="changesInfos/changesInfo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DANIEL CALIMAN" userId="S::stefan-daniel.caliman@s.unibuc.ro::7eaacb78-7238-43c8-a26b-412da873c3b9" providerId="AD" clId="Web-{EF30A9EE-43CD-4806-B271-54BACCC3F078}"/>
    <pc:docChg chg="modSld">
      <pc:chgData name="STEFAN DANIEL CALIMAN" userId="S::stefan-daniel.caliman@s.unibuc.ro::7eaacb78-7238-43c8-a26b-412da873c3b9" providerId="AD" clId="Web-{EF30A9EE-43CD-4806-B271-54BACCC3F078}" dt="2023-02-27T16:53:30.357" v="0" actId="1076"/>
      <pc:docMkLst>
        <pc:docMk/>
      </pc:docMkLst>
      <pc:sldChg chg="modSp">
        <pc:chgData name="STEFAN DANIEL CALIMAN" userId="S::stefan-daniel.caliman@s.unibuc.ro::7eaacb78-7238-43c8-a26b-412da873c3b9" providerId="AD" clId="Web-{EF30A9EE-43CD-4806-B271-54BACCC3F078}" dt="2023-02-27T16:53:30.357" v="0" actId="1076"/>
        <pc:sldMkLst>
          <pc:docMk/>
          <pc:sldMk cId="355948555" sldId="665"/>
        </pc:sldMkLst>
        <pc:spChg chg="mod">
          <ac:chgData name="STEFAN DANIEL CALIMAN" userId="S::stefan-daniel.caliman@s.unibuc.ro::7eaacb78-7238-43c8-a26b-412da873c3b9" providerId="AD" clId="Web-{EF30A9EE-43CD-4806-B271-54BACCC3F078}" dt="2023-02-27T16:53:30.357" v="0" actId="1076"/>
          <ac:spMkLst>
            <pc:docMk/>
            <pc:sldMk cId="355948555" sldId="665"/>
            <ac:spMk id="5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15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15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34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34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6125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35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35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36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36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37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37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40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40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3881393" y="8685190"/>
            <a:ext cx="2952515" cy="43614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EE6961F-534F-4BEB-A348-4A1319E2D5B2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41</a:t>
            </a:fld>
            <a:endParaRPr lang="en-US" sz="1300" spc="-1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3881393" y="8685190"/>
            <a:ext cx="2955645" cy="437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D025FC9-E74C-432A-AEA2-F3897EFCFCF0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41</a:t>
            </a:fld>
            <a:endParaRPr lang="en-US" sz="1300" spc="-1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687529" y="4343399"/>
            <a:ext cx="5473455" cy="41018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687529" y="4343399"/>
            <a:ext cx="5460588" cy="40889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  <p:sp>
        <p:nvSpPr>
          <p:cNvPr id="7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3881393" y="8685190"/>
            <a:ext cx="2952515" cy="43614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42</a:t>
            </a:fld>
            <a:endParaRPr lang="en-US" sz="1300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3881393" y="8685190"/>
            <a:ext cx="2955645" cy="437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42</a:t>
            </a:fld>
            <a:endParaRPr lang="en-US" sz="1300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687529" y="4343399"/>
            <a:ext cx="5473455" cy="41018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687529" y="4343399"/>
            <a:ext cx="5460588" cy="40889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43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43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44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44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56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56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58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58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59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59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60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60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70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2022 – 2023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2</a:t>
            </a:r>
            <a:endParaRPr dirty="0"/>
          </a:p>
        </p:txBody>
      </p:sp>
      <p:sp>
        <p:nvSpPr>
          <p:cNvPr id="8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5223" y="1865941"/>
            <a:ext cx="2701381" cy="3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Atentie</a:t>
            </a:r>
            <a:r>
              <a:rPr lang="en-US" sz="2000" b="1" dirty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ambiguitate</a:t>
            </a:r>
            <a:r>
              <a:rPr lang="en-US" sz="2000" b="1" dirty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!</a:t>
            </a:r>
          </a:p>
        </p:txBody>
      </p:sp>
      <p:sp>
        <p:nvSpPr>
          <p:cNvPr id="13" name="CustomShape 2"/>
          <p:cNvSpPr/>
          <p:nvPr/>
        </p:nvSpPr>
        <p:spPr>
          <a:xfrm>
            <a:off x="1752600" y="2438400"/>
            <a:ext cx="6463553" cy="316020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) 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{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  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, 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j = 0) 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  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*j; 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19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381;p52"/>
          <p:cNvSpPr txBox="1">
            <a:spLocks/>
          </p:cNvSpPr>
          <p:nvPr/>
        </p:nvSpPr>
        <p:spPr>
          <a:xfrm>
            <a:off x="456480" y="2244972"/>
            <a:ext cx="8231040" cy="156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new, delete</a:t>
            </a:r>
            <a:r>
              <a:rPr lang="en-US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o-RO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r>
              <a:rPr lang="en-US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kern="0" dirty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kern="0" dirty="0"/>
              <a:t>folosi încă </a:t>
            </a:r>
            <a:r>
              <a:rPr lang="ro-RO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şi free() dar vor fi deprecated în viitor</a:t>
            </a:r>
          </a:p>
        </p:txBody>
      </p:sp>
      <p:sp>
        <p:nvSpPr>
          <p:cNvPr id="10" name="Google Shape;389;p53"/>
          <p:cNvSpPr txBox="1">
            <a:spLocks/>
          </p:cNvSpPr>
          <p:nvPr/>
        </p:nvSpPr>
        <p:spPr>
          <a:xfrm>
            <a:off x="456480" y="4038601"/>
            <a:ext cx="82310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buSzPts val="3100"/>
            </a:pP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aloc</a:t>
            </a:r>
            <a:r>
              <a:rPr lang="vi-VN" sz="2900" kern="0" dirty="0"/>
              <a:t>ă</a:t>
            </a: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memorie şi întoarce un pointer la începutul zonei respective</a:t>
            </a:r>
            <a:endParaRPr lang="vi-VN" kern="0" dirty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sterge zona respectiv</a:t>
            </a:r>
            <a:r>
              <a:rPr lang="vi-VN" sz="2800" kern="0" dirty="0"/>
              <a:t>ă</a:t>
            </a: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memorie</a:t>
            </a:r>
            <a:endParaRPr lang="en-US" sz="2800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eroare se “arunc</a:t>
            </a:r>
            <a:r>
              <a:rPr lang="vi-VN" sz="2800" kern="0" dirty="0"/>
              <a:t>ă</a:t>
            </a: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excepţia bad_alloc din &lt;new&gt;</a:t>
            </a:r>
            <a:endParaRPr lang="vi-VN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381;p52"/>
          <p:cNvSpPr txBox="1">
            <a:spLocks/>
          </p:cNvSpPr>
          <p:nvPr/>
        </p:nvSpPr>
        <p:spPr>
          <a:xfrm>
            <a:off x="456480" y="2244972"/>
            <a:ext cx="8231040" cy="156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new, delete</a:t>
            </a:r>
            <a:r>
              <a:rPr lang="en-US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o-RO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r>
              <a:rPr lang="en-US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kern="0" dirty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kern="0" dirty="0"/>
              <a:t>folosi încă </a:t>
            </a:r>
            <a:r>
              <a:rPr lang="ro-RO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şi free() dar vor fi deprecated în viitor</a:t>
            </a:r>
          </a:p>
        </p:txBody>
      </p:sp>
      <p:sp>
        <p:nvSpPr>
          <p:cNvPr id="10" name="Google Shape;389;p53"/>
          <p:cNvSpPr txBox="1">
            <a:spLocks/>
          </p:cNvSpPr>
          <p:nvPr/>
        </p:nvSpPr>
        <p:spPr>
          <a:xfrm>
            <a:off x="456480" y="4038601"/>
            <a:ext cx="82310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buSzPts val="3100"/>
            </a:pP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aloc</a:t>
            </a:r>
            <a:r>
              <a:rPr lang="vi-VN" sz="2900" kern="0" dirty="0"/>
              <a:t>ă</a:t>
            </a: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memorie şi întoarce un pointer la începutul zonei respective</a:t>
            </a:r>
            <a:endParaRPr lang="vi-VN" kern="0" dirty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sterge zona respectiv</a:t>
            </a:r>
            <a:r>
              <a:rPr lang="vi-VN" sz="2800" kern="0" dirty="0"/>
              <a:t>ă</a:t>
            </a: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memorie</a:t>
            </a:r>
            <a:endParaRPr lang="en-US" sz="2800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eroare se “arunc</a:t>
            </a:r>
            <a:r>
              <a:rPr lang="vi-VN" sz="2800" kern="0" dirty="0"/>
              <a:t>ă</a:t>
            </a:r>
            <a:r>
              <a:rPr lang="vi-VN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excepţia bad_alloc din &lt;new&gt;</a:t>
            </a:r>
            <a:endParaRPr lang="vi-VN" kern="0" dirty="0"/>
          </a:p>
        </p:txBody>
      </p:sp>
    </p:spTree>
    <p:extLst>
      <p:ext uri="{BB962C8B-B14F-4D97-AF65-F5344CB8AC3E}">
        <p14:creationId xmlns:p14="http://schemas.microsoft.com/office/powerpoint/2010/main" val="113680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*pi;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7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24278" y="2220678"/>
            <a:ext cx="5321176" cy="44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space for an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327514" y="2068278"/>
            <a:ext cx="4661091" cy="44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 with 100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69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/>
        </p:nvSpPr>
        <p:spPr>
          <a:xfrm>
            <a:off x="5546714" y="1589706"/>
            <a:ext cx="2606686" cy="39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alocare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array-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uri</a:t>
            </a:r>
            <a:endParaRPr sz="2000" b="1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405;p55"/>
          <p:cNvSpPr txBox="1"/>
          <p:nvPr/>
        </p:nvSpPr>
        <p:spPr>
          <a:xfrm>
            <a:off x="286559" y="3091205"/>
            <a:ext cx="2982240" cy="3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lang="en-US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array_type</a:t>
            </a:r>
            <a:r>
              <a:rPr lang="en-US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[size];</a:t>
            </a:r>
            <a:endParaRPr dirty="0"/>
          </a:p>
        </p:txBody>
      </p:sp>
      <p:sp>
        <p:nvSpPr>
          <p:cNvPr id="9" name="Google Shape;406;p55"/>
          <p:cNvSpPr txBox="1"/>
          <p:nvPr/>
        </p:nvSpPr>
        <p:spPr>
          <a:xfrm>
            <a:off x="355680" y="3711910"/>
            <a:ext cx="1627200" cy="3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10" name="Google Shape;409;p55"/>
          <p:cNvSpPr txBox="1"/>
          <p:nvPr/>
        </p:nvSpPr>
        <p:spPr>
          <a:xfrm>
            <a:off x="3327840" y="2232875"/>
            <a:ext cx="5460480" cy="42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10 integer array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xa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the array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116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118;p19"/>
          <p:cNvSpPr txBox="1">
            <a:spLocks/>
          </p:cNvSpPr>
          <p:nvPr/>
        </p:nvSpPr>
        <p:spPr>
          <a:xfrm>
            <a:off x="456480" y="1874405"/>
            <a:ext cx="8400960" cy="452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variabilă care ţine o adresă din memorie</a:t>
            </a:r>
            <a:endParaRPr lang="vi-VN" ker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compilatorul știe tipul de date către care se pointează</a:t>
            </a:r>
            <a:endParaRPr lang="vi-VN" ker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 aritmetice țin cont de tipul de date din memorie</a:t>
            </a:r>
            <a:endParaRPr lang="vi-VN" ker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pointer+sizeof(tip)</a:t>
            </a:r>
            <a:endParaRPr lang="vi-VN" ker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Definiție: tip *nume_pointer; </a:t>
            </a:r>
            <a:endParaRPr lang="vi-VN" kern="0"/>
          </a:p>
          <a:p>
            <a:pPr marL="741610" lvl="1" indent="-285123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vi-VN" sz="22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şi tip* nume_pointer;</a:t>
            </a:r>
            <a:endParaRPr lang="vi-VN" kern="0" dirty="0"/>
          </a:p>
        </p:txBody>
      </p:sp>
    </p:spTree>
    <p:extLst>
      <p:ext uri="{BB962C8B-B14F-4D97-AF65-F5344CB8AC3E}">
        <p14:creationId xmlns:p14="http://schemas.microsoft.com/office/powerpoint/2010/main" val="55529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85800" y="1905000"/>
            <a:ext cx="8231040" cy="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56480" y="2743007"/>
            <a:ext cx="8231040" cy="335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=7, *j;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 dirty="0"/>
          </a:p>
        </p:txBody>
      </p:sp>
      <p:sp>
        <p:nvSpPr>
          <p:cNvPr id="127" name="Google Shape;127;p2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4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(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880160" y="2362488"/>
            <a:ext cx="411552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276480" y="2247660"/>
            <a:ext cx="4572000" cy="400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</a:pPr>
            <a:r>
              <a:rPr lang="en-US" sz="1800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</a:pPr>
            <a:r>
              <a:rPr lang="en-US" sz="180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printf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1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2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31360" y="1905000"/>
            <a:ext cx="8231040" cy="25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Aritmetica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pointeri</a:t>
            </a:r>
            <a:endParaRPr sz="2000" b="1" dirty="0">
              <a:latin typeface="+mn-lt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6480" y="2438400"/>
            <a:ext cx="8231040" cy="350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întoarce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întreg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&lt;,&gt;,==, etc.</a:t>
            </a:r>
            <a:endParaRPr dirty="0"/>
          </a:p>
        </p:txBody>
      </p:sp>
      <p:sp>
        <p:nvSpPr>
          <p:cNvPr id="143" name="Google Shape;143;p22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7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57840" y="1905000"/>
            <a:ext cx="8231040" cy="50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pointeri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şi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array-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uri</a:t>
            </a:r>
            <a:endParaRPr sz="2000" b="1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71287" y="2590800"/>
            <a:ext cx="8231040" cy="342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[5]==*(lista+5)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pointer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**p;  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</p:txBody>
      </p:sp>
      <p:sp>
        <p:nvSpPr>
          <p:cNvPr id="151" name="Google Shape;151;p23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2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456480" y="1950605"/>
            <a:ext cx="8231040" cy="452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pointerilor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</a:t>
            </a:r>
            <a:endParaRPr dirty="0"/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2900" b="1" dirty="0" err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2900" b="1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900" dirty="0" err="1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face cu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(type casting)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ieșim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verificările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C++</a:t>
            </a:r>
            <a:endParaRPr dirty="0"/>
          </a:p>
        </p:txBody>
      </p:sp>
      <p:sp>
        <p:nvSpPr>
          <p:cNvPr id="226" name="Google Shape;226;p33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81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456480" y="2209800"/>
            <a:ext cx="8231040" cy="320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făceau substituție de valoare</a:t>
            </a:r>
            <a:endParaRPr lang="ro-RO" dirty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const,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87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09120" y="5486112"/>
            <a:ext cx="8380800" cy="99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sz="2400" dirty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sz="2400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152800" y="2001751"/>
            <a:ext cx="5598720" cy="348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</a:pP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expr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300" b="1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 //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32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456480" y="2209607"/>
            <a:ext cx="8231040" cy="350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poate fi aplicat valorii pointerului sau elementului pointat</a:t>
            </a: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300" dirty="0" err="1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u; </a:t>
            </a: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56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456480" y="2133407"/>
            <a:ext cx="8231040" cy="39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7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286720" y="2133600"/>
            <a:ext cx="5050080" cy="371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47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456480" y="2728382"/>
            <a:ext cx="8231040" cy="28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Generalităţi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despre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curs</a:t>
            </a:r>
            <a:endParaRPr lang="en-US" sz="25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371600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13: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(14 -16),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(8 – 10),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15: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(10 - 12)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3. Seminar - o data la 2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2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>
                <a:solidFill>
                  <a:srgbClr val="FF0000"/>
                </a:solidFill>
                <a:latin typeface="Arial"/>
              </a:rPr>
              <a:t>COLOCVIU: Data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va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 fi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anuntata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 (in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principiu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, ultima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saptamana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 de curs) – se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>
                <a:solidFill>
                  <a:srgbClr val="FF0000"/>
                </a:solidFill>
                <a:latin typeface="Arial"/>
              </a:rPr>
              <a:t>EXAMEN SCRIS: 9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 2023 (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 8) – se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 err="1">
                <a:latin typeface="Arial"/>
              </a:rPr>
              <a:t>Daca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cineva</a:t>
            </a:r>
            <a:r>
              <a:rPr lang="en-US" sz="2000" spc="-1" dirty="0">
                <a:latin typeface="Arial"/>
              </a:rPr>
              <a:t> are o </a:t>
            </a:r>
            <a:r>
              <a:rPr lang="en-US" sz="2000" spc="-1" dirty="0" err="1">
                <a:latin typeface="Arial"/>
              </a:rPr>
              <a:t>problema</a:t>
            </a:r>
            <a:r>
              <a:rPr lang="en-US" sz="2000" spc="-1" dirty="0">
                <a:latin typeface="Arial"/>
              </a:rPr>
              <a:t> cu </a:t>
            </a:r>
            <a:r>
              <a:rPr lang="en-US" sz="2000" spc="-1" dirty="0" err="1">
                <a:latin typeface="Arial"/>
              </a:rPr>
              <a:t>aceste</a:t>
            </a:r>
            <a:r>
              <a:rPr lang="en-US" sz="2000" spc="-1" dirty="0">
                <a:latin typeface="Arial"/>
              </a:rPr>
              <a:t> date </a:t>
            </a:r>
            <a:r>
              <a:rPr lang="en-US" sz="2000" spc="-1" dirty="0" err="1">
                <a:latin typeface="Arial"/>
              </a:rPr>
              <a:t>il</a:t>
            </a:r>
            <a:r>
              <a:rPr lang="en-US" sz="2000" spc="-1" dirty="0">
                <a:latin typeface="Arial"/>
              </a:rPr>
              <a:t>/o rog </a:t>
            </a:r>
            <a:r>
              <a:rPr lang="en-US" sz="2000" spc="-1" dirty="0" err="1">
                <a:latin typeface="Arial"/>
              </a:rPr>
              <a:t>sa</a:t>
            </a:r>
            <a:r>
              <a:rPr lang="en-US" sz="2000" spc="-1" dirty="0">
                <a:latin typeface="Arial"/>
              </a:rPr>
              <a:t> ne </a:t>
            </a:r>
            <a:r>
              <a:rPr lang="en-US" sz="2000" spc="-1" dirty="0" err="1">
                <a:latin typeface="Arial"/>
              </a:rPr>
              <a:t>anunte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>
                <a:latin typeface="Arial"/>
              </a:rPr>
              <a:t>In 2 </a:t>
            </a:r>
            <a:r>
              <a:rPr lang="en-US" sz="2000" spc="-1" dirty="0" err="1">
                <a:latin typeface="Arial"/>
              </a:rPr>
              <a:t>saptamani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datele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acestea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sunt</a:t>
            </a:r>
            <a:r>
              <a:rPr lang="en-US" sz="2000" spc="-1" dirty="0">
                <a:latin typeface="Arial"/>
              </a:rPr>
              <a:t> fixate/</a:t>
            </a:r>
            <a:r>
              <a:rPr lang="en-US" sz="2000" spc="-1" dirty="0" err="1">
                <a:latin typeface="Arial"/>
              </a:rPr>
              <a:t>finalizate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51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914400" y="2178232"/>
            <a:ext cx="760320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</a:t>
            </a:r>
            <a:r>
              <a:rPr lang="en-US" sz="22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* v = &amp;e; // Illegal -- e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5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31360" y="2362200"/>
            <a:ext cx="8231040" cy="334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300" dirty="0"/>
              <a:t>ă</a:t>
            </a:r>
            <a:endParaRPr lang="ro-RO" dirty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7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914400" y="2133600"/>
            <a:ext cx="705024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clar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echivalent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jos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91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984988" y="2227729"/>
            <a:ext cx="7603200" cy="380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consts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by value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8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se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ref++;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ref--;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225628" y="1294920"/>
            <a:ext cx="7773120" cy="11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723800" y="2210088"/>
            <a:ext cx="403920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2900" dirty="0"/>
              <a:t>ă</a:t>
            </a:r>
            <a:endParaRPr lang="ro-RO" dirty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55680" y="2183557"/>
            <a:ext cx="4570560" cy="4293443"/>
            <a:chOff x="392112" y="2406547"/>
            <a:chExt cx="5038725" cy="4734172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2406547"/>
              <a:ext cx="5038725" cy="4734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</a:pPr>
              <a:r>
                <a:rPr lang="en-US" sz="1300" dirty="0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300" dirty="0" err="1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 err="1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849312" y="3322499"/>
              <a:ext cx="1905000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27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%d\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%d\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93215" y="1828800"/>
            <a:ext cx="8588041" cy="4572000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noAutofit/>
          </a:bodyPr>
          <a:lstStyle/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C++03: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bugfix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o unică chestie nouă: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value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initialization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C++11: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initializer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lists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rvalue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references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moving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constructors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lambda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functions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final, constant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null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pointer, etc.</a:t>
            </a: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C++14: generic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lambdas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binary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literals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auto,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variable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template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etc.  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C++17: schimbări la  STL pentru  paralelizare,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nested namespaces, inline variables,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eliminat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trigraphs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functii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deprecated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C++20: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concepts, modules, three-way comparison,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coroutines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constinit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volatile deprecated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4250" y="84259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906" tIns="50290" rIns="100906" bIns="5029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spc="-1">
              <a:latin typeface="Arial"/>
            </a:endParaRPr>
          </a:p>
        </p:txBody>
      </p:sp>
      <p:pic>
        <p:nvPicPr>
          <p:cNvPr id="288" name="Google Shape;125;p27"/>
          <p:cNvPicPr/>
          <p:nvPr/>
        </p:nvPicPr>
        <p:blipFill>
          <a:blip r:embed="rId2" cstate="print"/>
          <a:stretch/>
        </p:blipFill>
        <p:spPr>
          <a:xfrm>
            <a:off x="8458329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217483" y="1414363"/>
            <a:ext cx="7661870" cy="414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1036815" indent="-202791">
              <a:lnSpc>
                <a:spcPct val="150000"/>
              </a:lnSpc>
            </a:pPr>
            <a:r>
              <a:rPr lang="en-US" sz="1800" b="1" spc="-1" dirty="0" err="1">
                <a:latin typeface="Arial"/>
                <a:ea typeface="Arial"/>
              </a:rPr>
              <a:t>Completări</a:t>
            </a:r>
            <a:r>
              <a:rPr lang="en-US" sz="1800" b="1" spc="-1" dirty="0">
                <a:latin typeface="Arial"/>
                <a:ea typeface="Arial"/>
              </a:rPr>
              <a:t> </a:t>
            </a:r>
            <a:r>
              <a:rPr lang="en-US" sz="1800" b="1" spc="-1" dirty="0" err="1">
                <a:latin typeface="Arial"/>
                <a:ea typeface="Arial"/>
              </a:rPr>
              <a:t>aduse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C++ </a:t>
            </a:r>
            <a:r>
              <a:rPr lang="en-US" sz="1800" b="1" spc="-1" dirty="0" err="1">
                <a:latin typeface="Arial"/>
                <a:ea typeface="Arial"/>
              </a:rPr>
              <a:t>faţă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</a:t>
            </a:r>
            <a:endParaRPr lang="en-US" sz="1800" spc="-1" dirty="0">
              <a:latin typeface="Arial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7620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94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76086" y="76094"/>
            <a:ext cx="4571717" cy="5983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427" name="Google Shape;366;p46"/>
          <p:cNvPicPr/>
          <p:nvPr/>
        </p:nvPicPr>
        <p:blipFill>
          <a:blip r:embed="rId3" cstate="print"/>
          <a:stretch/>
        </p:blipFill>
        <p:spPr>
          <a:xfrm>
            <a:off x="8188271" y="76095"/>
            <a:ext cx="802989" cy="761597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429" name="Table 3"/>
          <p:cNvGraphicFramePr/>
          <p:nvPr/>
        </p:nvGraphicFramePr>
        <p:xfrm>
          <a:off x="1167747" y="1641092"/>
          <a:ext cx="7415978" cy="5142741"/>
        </p:xfrm>
        <a:graphic>
          <a:graphicData uri="http://schemas.openxmlformats.org/drawingml/2006/table">
            <a:tbl>
              <a:tblPr/>
              <a:tblGrid>
                <a:gridCol w="370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2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printf("x= %d",x);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scanf("%d",&amp;A.x);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return 0;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82617" marR="82617" marT="41476" marB="4147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cout&lt;&lt;"x= "&lt;&lt;x;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cin&gt;&gt;A.x;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A.afis();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return 0;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2617" marR="82617" marT="41476" marB="4147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52;p41"/>
          <p:cNvSpPr txBox="1"/>
          <p:nvPr/>
        </p:nvSpPr>
        <p:spPr>
          <a:xfrm>
            <a:off x="300949" y="1219200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structuri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57400" y="609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56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76086" y="76094"/>
            <a:ext cx="4571717" cy="5983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433" name="Google Shape;366;p46"/>
          <p:cNvPicPr/>
          <p:nvPr/>
        </p:nvPicPr>
        <p:blipFill>
          <a:blip r:embed="rId3" cstate="print"/>
          <a:stretch/>
        </p:blipFill>
        <p:spPr>
          <a:xfrm>
            <a:off x="8188271" y="76095"/>
            <a:ext cx="802989" cy="761597"/>
          </a:xfrm>
          <a:prstGeom prst="rect">
            <a:avLst/>
          </a:prstGeom>
          <a:ln w="9360">
            <a:noFill/>
          </a:ln>
        </p:spPr>
      </p:pic>
      <p:sp>
        <p:nvSpPr>
          <p:cNvPr id="437" name="CustomShape 5"/>
          <p:cNvSpPr/>
          <p:nvPr/>
        </p:nvSpPr>
        <p:spPr>
          <a:xfrm>
            <a:off x="4700051" y="1713921"/>
            <a:ext cx="4105728" cy="45764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2452" rIns="81639" bIns="42452">
            <a:noAutofit/>
          </a:bodyPr>
          <a:lstStyle/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1800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01005" y="1864150"/>
            <a:ext cx="3911757" cy="4312561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Google Shape;552;p41"/>
          <p:cNvSpPr txBox="1"/>
          <p:nvPr/>
        </p:nvSpPr>
        <p:spPr>
          <a:xfrm>
            <a:off x="300949" y="1219200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structuri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71;p35"/>
          <p:cNvSpPr txBox="1"/>
          <p:nvPr/>
        </p:nvSpPr>
        <p:spPr>
          <a:xfrm>
            <a:off x="2057400" y="609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09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void 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void 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membre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/>
              <a:t> </a:t>
            </a:r>
            <a:r>
              <a:rPr lang="ro-RO" altLang="ro-RO" sz="2800" dirty="0"/>
              <a:t>putem 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172" y="2633974"/>
            <a:ext cx="3733828" cy="285242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</a:rPr>
              <a:t>double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>
                <a:solidFill>
                  <a:srgbClr val="800000"/>
                </a:solidFill>
              </a:rPr>
              <a:t>double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57200" y="2057400"/>
            <a:ext cx="4191000" cy="533314"/>
          </a:xfrm>
          <a:prstGeom prst="rect">
            <a:avLst/>
          </a:prstGeom>
          <a:noFill/>
          <a:ln w="9360">
            <a:noFill/>
          </a:ln>
        </p:spPr>
        <p:txBody>
          <a:bodyPr lIns="82945" tIns="41473" rIns="82945" bIns="4147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tipuri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diferite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parametrul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i</a:t>
            </a:r>
            <a:endParaRPr lang="en-US" sz="20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55851" y="2093224"/>
            <a:ext cx="3156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numar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diferit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parametri</a:t>
            </a:r>
            <a:endParaRPr lang="en-US" sz="20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179930" y="2633974"/>
            <a:ext cx="3734027" cy="285242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,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j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*</a:t>
            </a:r>
            <a:r>
              <a:rPr lang="en-US" sz="1800" spc="-1" dirty="0">
                <a:solidFill>
                  <a:srgbClr val="000000"/>
                </a:solidFill>
              </a:rPr>
              <a:t>j</a:t>
            </a:r>
            <a:r>
              <a:rPr lang="en-US" sz="1800" spc="-1" dirty="0">
                <a:solidFill>
                  <a:srgbClr val="800080"/>
                </a:solidFill>
              </a:rPr>
              <a:t>;}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535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 //…};</a:t>
            </a:r>
            <a:r>
              <a:rPr lang="en-US" sz="2000" dirty="0"/>
              <a:t> </a:t>
            </a:r>
            <a:endParaRPr lang="en-US" sz="2000" dirty="0">
              <a:solidFill>
                <a:srgbClr val="696969"/>
              </a:solidFill>
            </a:endParaRP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767078"/>
            <a:ext cx="4572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76962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208" indent="-310881"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erori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la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compilare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–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daca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diferenta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este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doar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in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tipul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de date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intors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sau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sunt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tipuri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care par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sa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fie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diferite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311208" indent="-310881"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majoritatea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datorita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conversiilor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implicite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609600" y="3810000"/>
            <a:ext cx="7619745" cy="75954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Error: differing return types are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insufficient when overloading.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3733800" y="4648200"/>
            <a:ext cx="4876800" cy="17752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*p);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p[]); // error, *p is same as p[]</a:t>
            </a:r>
            <a:endParaRPr lang="en-US" sz="2200" spc="-1" dirty="0"/>
          </a:p>
          <a:p>
            <a:pPr>
              <a:lnSpc>
                <a:spcPct val="100000"/>
              </a:lnSpc>
            </a:pP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ea typeface="Arial"/>
              </a:rPr>
              <a:t>&amp;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x);</a:t>
            </a:r>
            <a:endParaRPr lang="en-US" sz="2200" spc="-1" dirty="0"/>
          </a:p>
        </p:txBody>
      </p:sp>
    </p:spTree>
    <p:extLst>
      <p:ext uri="{BB962C8B-B14F-4D97-AF65-F5344CB8AC3E}">
        <p14:creationId xmlns:p14="http://schemas.microsoft.com/office/powerpoint/2010/main" val="23515677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/>
              <a:t>unctii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si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clase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prieten</a:t>
            </a:r>
            <a:endParaRPr lang="en-US" altLang="ro-RO" sz="2800" dirty="0"/>
          </a:p>
          <a:p>
            <a:pPr>
              <a:defRPr/>
            </a:pPr>
            <a:r>
              <a:rPr lang="en-US" altLang="ro-RO" sz="2800" dirty="0" err="1"/>
              <a:t>Functii</a:t>
            </a:r>
            <a:r>
              <a:rPr lang="en-US" altLang="ro-RO" sz="2800" dirty="0"/>
              <a:t> inline</a:t>
            </a:r>
          </a:p>
          <a:p>
            <a:pPr>
              <a:defRPr/>
            </a:pPr>
            <a:r>
              <a:rPr lang="en-US" altLang="ro-RO" sz="2800" dirty="0" err="1"/>
              <a:t>Constructori</a:t>
            </a:r>
            <a:r>
              <a:rPr lang="en-US" altLang="ro-RO" sz="2800" dirty="0"/>
              <a:t> / destructor</a:t>
            </a:r>
            <a:endParaRPr lang="ro-RO" altLang="ro-RO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381000" y="358140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>
                <a:latin typeface="Times New Roman"/>
              </a:rPr>
              <a:t>Dar…</a:t>
            </a:r>
            <a:endParaRPr lang="en-US" sz="2200" spc="-1" dirty="0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1143000" y="2881059"/>
            <a:ext cx="5748280" cy="636435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// ...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48207" y="253371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>
                <a:latin typeface="Times New Roman"/>
              </a:rPr>
              <a:t>Obs.</a:t>
            </a:r>
            <a:endParaRPr lang="en-US" sz="2200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066517" y="4050030"/>
            <a:ext cx="6020084" cy="196977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unambiguous, calls </a:t>
            </a:r>
            <a:r>
              <a:rPr lang="en-US" sz="16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(double)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 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3428957" y="5867400"/>
            <a:ext cx="5181643" cy="609600"/>
          </a:xfrm>
          <a:prstGeom prst="rect">
            <a:avLst/>
          </a:prstGeom>
          <a:noFill/>
          <a:ln w="9360">
            <a:noFill/>
          </a:ln>
        </p:spPr>
        <p:txBody>
          <a:bodyPr lIns="82945" tIns="41473" rIns="82945" bIns="41473">
            <a:noAutofit/>
          </a:bodyPr>
          <a:lstStyle/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nu e de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definire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apare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la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apelul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33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48206" y="2533710"/>
            <a:ext cx="5800194" cy="39021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000000"/>
                </a:solidFill>
              </a:rPr>
              <a:t>ambiguitate</a:t>
            </a:r>
            <a:r>
              <a:rPr lang="en-US" sz="2000" b="1" spc="-1" dirty="0">
                <a:solidFill>
                  <a:srgbClr val="000000"/>
                </a:solidFill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</a:rPr>
              <a:t>intre</a:t>
            </a:r>
            <a:r>
              <a:rPr lang="en-US" sz="2000" b="1" spc="-1" dirty="0">
                <a:solidFill>
                  <a:srgbClr val="000000"/>
                </a:solidFill>
              </a:rPr>
              <a:t> char </a:t>
            </a:r>
            <a:r>
              <a:rPr lang="en-US" sz="2000" b="1" spc="-1" dirty="0" err="1">
                <a:solidFill>
                  <a:srgbClr val="000000"/>
                </a:solidFill>
              </a:rPr>
              <a:t>si</a:t>
            </a:r>
            <a:r>
              <a:rPr lang="en-US" sz="2000" b="1" spc="-1" dirty="0">
                <a:solidFill>
                  <a:srgbClr val="000000"/>
                </a:solidFill>
              </a:rPr>
              <a:t> unsigned char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600200" y="3335179"/>
            <a:ext cx="6096000" cy="2462213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unsigned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b="1" spc="-1" dirty="0">
                <a:solidFill>
                  <a:srgbClr val="800080"/>
                </a:solidFill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20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+</a:t>
            </a:r>
            <a:r>
              <a:rPr lang="en-US" sz="20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this calls </a:t>
            </a:r>
            <a:r>
              <a:rPr lang="en-US" sz="20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(char)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2018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te a new document." ma:contentTypeScope="" ma:versionID="6cc1197ae79b148c040d7f763cb5785f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b713771ebe3f1c70c9bec39c2fbbc519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A78507-19C4-466C-A9CE-DB443326E0FB}"/>
</file>

<file path=customXml/itemProps2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4607</TotalTime>
  <Words>5205</Words>
  <Application>Microsoft Office PowerPoint</Application>
  <PresentationFormat>On-screen Show (4:3)</PresentationFormat>
  <Paragraphs>1106</Paragraphs>
  <Slides>70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Operatori pe pointeri</vt:lpstr>
      <vt:lpstr>PowerPoint Presentation</vt:lpstr>
      <vt:lpstr>Aritmetica pe pointeri</vt:lpstr>
      <vt:lpstr>pointeri şi array-uri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întoarcere de referințe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288</cp:revision>
  <dcterms:created xsi:type="dcterms:W3CDTF">1601-01-01T00:00:00Z</dcterms:created>
  <dcterms:modified xsi:type="dcterms:W3CDTF">2023-02-27T16:53:30Z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