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Montserrat"/>
      <p:regular r:id="rId37"/>
      <p:bold r:id="rId38"/>
      <p:italic r:id="rId39"/>
      <p:boldItalic r:id="rId40"/>
    </p:embeddedFont>
    <p:embeddedFont>
      <p:font typeface="Lato"/>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boldItalic.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Montserr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Montserrat-italic.fntdata"/><Relationship Id="rId16" Type="http://schemas.openxmlformats.org/officeDocument/2006/relationships/slide" Target="slides/slide11.xml"/><Relationship Id="rId38" Type="http://schemas.openxmlformats.org/officeDocument/2006/relationships/font" Target="fonts/Montserr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28cf01daf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28cf01daf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28cf01da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28cf01da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28cf01da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528cf01da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528cf01daf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528cf01daf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528cf01daf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528cf01da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28cf01daf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28cf01daf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528cf01da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528cf01da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528cf01daf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528cf01daf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528cf01daf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528cf01daf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528cf01daf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528cf01daf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28cf01da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28cf01da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528cf01daf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528cf01daf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528cf01daf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528cf01daf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528cf01daf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528cf01daf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528cf01daf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528cf01daf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528cf01daf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528cf01daf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528cf01da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528cf01da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528cf01daf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528cf01daf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528cf01daf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528cf01daf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528cf01daf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528cf01daf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528cf01daf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528cf01daf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28cf01da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28cf01da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528cf01daf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528cf01daf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528cf01daf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528cf01daf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28cf01da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28cf01da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28cf01da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28cf01da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28cf01da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28cf01da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528cf01da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528cf01da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28cf01da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28cf01da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28cf01da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28cf01da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LRRT Motors</a:t>
            </a:r>
            <a:endParaRPr>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Integrantes: Edward Orlando Larrota Ipuz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Alcance</a:t>
            </a:r>
            <a:endParaRPr>
              <a:latin typeface="Arial"/>
              <a:ea typeface="Arial"/>
              <a:cs typeface="Arial"/>
              <a:sym typeface="Arial"/>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just">
              <a:lnSpc>
                <a:spcPct val="107916"/>
              </a:lnSpc>
              <a:spcBef>
                <a:spcPts val="0"/>
              </a:spcBef>
              <a:spcAft>
                <a:spcPts val="0"/>
              </a:spcAft>
              <a:buNone/>
            </a:pPr>
            <a:r>
              <a:rPr lang="es-419" sz="1000">
                <a:latin typeface="Arial"/>
                <a:ea typeface="Arial"/>
                <a:cs typeface="Arial"/>
                <a:sym typeface="Arial"/>
              </a:rPr>
              <a:t>(Módulos principales del software) </a:t>
            </a:r>
            <a:endParaRPr sz="1000">
              <a:latin typeface="Arial"/>
              <a:ea typeface="Arial"/>
              <a:cs typeface="Arial"/>
              <a:sym typeface="Arial"/>
            </a:endParaRPr>
          </a:p>
          <a:p>
            <a:pPr indent="0" lvl="0" marL="0" rtl="0" algn="just">
              <a:lnSpc>
                <a:spcPct val="107916"/>
              </a:lnSpc>
              <a:spcBef>
                <a:spcPts val="800"/>
              </a:spcBef>
              <a:spcAft>
                <a:spcPts val="0"/>
              </a:spcAft>
              <a:buNone/>
            </a:pPr>
            <a:r>
              <a:rPr lang="es-419" sz="1000">
                <a:latin typeface="Arial"/>
                <a:ea typeface="Arial"/>
                <a:cs typeface="Arial"/>
                <a:sym typeface="Arial"/>
              </a:rPr>
              <a:t>10) Fases del proyecto</a:t>
            </a:r>
            <a:endParaRPr sz="1000">
              <a:latin typeface="Arial"/>
              <a:ea typeface="Arial"/>
              <a:cs typeface="Arial"/>
              <a:sym typeface="Arial"/>
            </a:endParaRPr>
          </a:p>
          <a:p>
            <a:pPr indent="-282575" lvl="0" marL="457200" rtl="0" algn="just">
              <a:lnSpc>
                <a:spcPct val="107916"/>
              </a:lnSpc>
              <a:spcBef>
                <a:spcPts val="800"/>
              </a:spcBef>
              <a:spcAft>
                <a:spcPts val="0"/>
              </a:spcAft>
              <a:buSzPct val="100000"/>
              <a:buFont typeface="Arial"/>
              <a:buChar char="●"/>
            </a:pPr>
            <a:r>
              <a:rPr lang="es-419" sz="1000">
                <a:latin typeface="Arial"/>
                <a:ea typeface="Arial"/>
                <a:cs typeface="Arial"/>
                <a:sym typeface="Arial"/>
              </a:rPr>
              <a:t>Definición de requisitos y diseño de la arquitectura del sistema.</a:t>
            </a:r>
            <a:endParaRPr sz="1000">
              <a:latin typeface="Arial"/>
              <a:ea typeface="Arial"/>
              <a:cs typeface="Arial"/>
              <a:sym typeface="Arial"/>
            </a:endParaRPr>
          </a:p>
          <a:p>
            <a:pPr indent="-282575" lvl="0" marL="457200" rtl="0" algn="just">
              <a:lnSpc>
                <a:spcPct val="107916"/>
              </a:lnSpc>
              <a:spcBef>
                <a:spcPts val="0"/>
              </a:spcBef>
              <a:spcAft>
                <a:spcPts val="0"/>
              </a:spcAft>
              <a:buSzPct val="100000"/>
              <a:buFont typeface="Arial"/>
              <a:buChar char="●"/>
            </a:pPr>
            <a:r>
              <a:rPr lang="es-419" sz="1000">
                <a:latin typeface="Arial"/>
                <a:ea typeface="Arial"/>
                <a:cs typeface="Arial"/>
                <a:sym typeface="Arial"/>
              </a:rPr>
              <a:t>Construcción de los módulos y funcionalidades del software.</a:t>
            </a:r>
            <a:endParaRPr sz="1000">
              <a:latin typeface="Arial"/>
              <a:ea typeface="Arial"/>
              <a:cs typeface="Arial"/>
              <a:sym typeface="Arial"/>
            </a:endParaRPr>
          </a:p>
          <a:p>
            <a:pPr indent="-282575" lvl="0" marL="457200" rtl="0" algn="just">
              <a:lnSpc>
                <a:spcPct val="107916"/>
              </a:lnSpc>
              <a:spcBef>
                <a:spcPts val="0"/>
              </a:spcBef>
              <a:spcAft>
                <a:spcPts val="0"/>
              </a:spcAft>
              <a:buSzPct val="100000"/>
              <a:buFont typeface="Arial"/>
              <a:buChar char="●"/>
            </a:pPr>
            <a:r>
              <a:rPr lang="es-419" sz="1000">
                <a:latin typeface="Arial"/>
                <a:ea typeface="Arial"/>
                <a:cs typeface="Arial"/>
                <a:sym typeface="Arial"/>
              </a:rPr>
              <a:t>Verificación y validación del software para garantizar su correcto funcionamiento.</a:t>
            </a:r>
            <a:endParaRPr sz="1000">
              <a:latin typeface="Arial"/>
              <a:ea typeface="Arial"/>
              <a:cs typeface="Arial"/>
              <a:sym typeface="Arial"/>
            </a:endParaRPr>
          </a:p>
          <a:p>
            <a:pPr indent="-282575" lvl="0" marL="457200" rtl="0" algn="just">
              <a:lnSpc>
                <a:spcPct val="107916"/>
              </a:lnSpc>
              <a:spcBef>
                <a:spcPts val="0"/>
              </a:spcBef>
              <a:spcAft>
                <a:spcPts val="0"/>
              </a:spcAft>
              <a:buSzPct val="100000"/>
              <a:buFont typeface="Arial"/>
              <a:buChar char="●"/>
            </a:pPr>
            <a:r>
              <a:rPr lang="es-419" sz="1000">
                <a:latin typeface="Arial"/>
                <a:ea typeface="Arial"/>
                <a:cs typeface="Arial"/>
                <a:sym typeface="Arial"/>
              </a:rPr>
              <a:t>Despliegue del software en los entornos productivos de los clientes.</a:t>
            </a:r>
            <a:endParaRPr sz="1000">
              <a:latin typeface="Arial"/>
              <a:ea typeface="Arial"/>
              <a:cs typeface="Arial"/>
              <a:sym typeface="Arial"/>
            </a:endParaRPr>
          </a:p>
          <a:p>
            <a:pPr indent="-282575" lvl="0" marL="457200" rtl="0" algn="just">
              <a:lnSpc>
                <a:spcPct val="107916"/>
              </a:lnSpc>
              <a:spcBef>
                <a:spcPts val="0"/>
              </a:spcBef>
              <a:spcAft>
                <a:spcPts val="0"/>
              </a:spcAft>
              <a:buSzPct val="100000"/>
              <a:buFont typeface="Arial"/>
              <a:buChar char="●"/>
            </a:pPr>
            <a:r>
              <a:rPr lang="es-419" sz="1000">
                <a:latin typeface="Arial"/>
                <a:ea typeface="Arial"/>
                <a:cs typeface="Arial"/>
                <a:sym typeface="Arial"/>
              </a:rPr>
              <a:t>Capacitación, soporte técnico y actualizaciones continuas.</a:t>
            </a:r>
            <a:endParaRPr sz="1000">
              <a:latin typeface="Arial"/>
              <a:ea typeface="Arial"/>
              <a:cs typeface="Arial"/>
              <a:sym typeface="Arial"/>
            </a:endParaRPr>
          </a:p>
          <a:p>
            <a:pPr indent="0" lvl="0" marL="0" rtl="0" algn="just">
              <a:lnSpc>
                <a:spcPct val="107916"/>
              </a:lnSpc>
              <a:spcBef>
                <a:spcPts val="800"/>
              </a:spcBef>
              <a:spcAft>
                <a:spcPts val="0"/>
              </a:spcAft>
              <a:buNone/>
            </a:pPr>
            <a:r>
              <a:t/>
            </a:r>
            <a:endParaRPr sz="1000">
              <a:latin typeface="Arial"/>
              <a:ea typeface="Arial"/>
              <a:cs typeface="Arial"/>
              <a:sym typeface="Arial"/>
            </a:endParaRPr>
          </a:p>
          <a:p>
            <a:pPr indent="0" lvl="0" marL="0" rtl="0" algn="just">
              <a:lnSpc>
                <a:spcPct val="107916"/>
              </a:lnSpc>
              <a:spcBef>
                <a:spcPts val="800"/>
              </a:spcBef>
              <a:spcAft>
                <a:spcPts val="0"/>
              </a:spcAft>
              <a:buNone/>
            </a:pPr>
            <a:r>
              <a:rPr lang="es-419" sz="1000">
                <a:latin typeface="Arial"/>
                <a:ea typeface="Arial"/>
                <a:cs typeface="Arial"/>
                <a:sym typeface="Arial"/>
              </a:rPr>
              <a:t>11) Recursos Necesarios</a:t>
            </a:r>
            <a:endParaRPr sz="1000">
              <a:latin typeface="Arial"/>
              <a:ea typeface="Arial"/>
              <a:cs typeface="Arial"/>
              <a:sym typeface="Arial"/>
            </a:endParaRPr>
          </a:p>
          <a:p>
            <a:pPr indent="-282575" lvl="0" marL="457200" rtl="0" algn="just">
              <a:lnSpc>
                <a:spcPct val="107916"/>
              </a:lnSpc>
              <a:spcBef>
                <a:spcPts val="800"/>
              </a:spcBef>
              <a:spcAft>
                <a:spcPts val="0"/>
              </a:spcAft>
              <a:buSzPct val="100000"/>
              <a:buFont typeface="Arial"/>
              <a:buChar char="●"/>
            </a:pPr>
            <a:r>
              <a:rPr lang="es-419" sz="1000">
                <a:latin typeface="Arial"/>
                <a:ea typeface="Arial"/>
                <a:cs typeface="Arial"/>
                <a:sym typeface="Arial"/>
              </a:rPr>
              <a:t>Equipo de desarrollo (Analistas, Desarrolladores, Diseñadores).</a:t>
            </a:r>
            <a:endParaRPr sz="1000">
              <a:latin typeface="Arial"/>
              <a:ea typeface="Arial"/>
              <a:cs typeface="Arial"/>
              <a:sym typeface="Arial"/>
            </a:endParaRPr>
          </a:p>
          <a:p>
            <a:pPr indent="-282575" lvl="0" marL="457200" rtl="0" algn="just">
              <a:lnSpc>
                <a:spcPct val="107916"/>
              </a:lnSpc>
              <a:spcBef>
                <a:spcPts val="0"/>
              </a:spcBef>
              <a:spcAft>
                <a:spcPts val="0"/>
              </a:spcAft>
              <a:buSzPct val="100000"/>
              <a:buFont typeface="Arial"/>
              <a:buChar char="●"/>
            </a:pPr>
            <a:r>
              <a:rPr lang="es-419" sz="1000">
                <a:latin typeface="Arial"/>
                <a:ea typeface="Arial"/>
                <a:cs typeface="Arial"/>
                <a:sym typeface="Arial"/>
              </a:rPr>
              <a:t>Infraestructura tecnológica (Bases de datos, Herramientas de desarrollo, Servidores).</a:t>
            </a:r>
            <a:endParaRPr sz="1000">
              <a:latin typeface="Arial"/>
              <a:ea typeface="Arial"/>
              <a:cs typeface="Arial"/>
              <a:sym typeface="Arial"/>
            </a:endParaRPr>
          </a:p>
          <a:p>
            <a:pPr indent="-282575" lvl="0" marL="457200" rtl="0" algn="just">
              <a:lnSpc>
                <a:spcPct val="107916"/>
              </a:lnSpc>
              <a:spcBef>
                <a:spcPts val="0"/>
              </a:spcBef>
              <a:spcAft>
                <a:spcPts val="0"/>
              </a:spcAft>
              <a:buSzPct val="100000"/>
              <a:buFont typeface="Arial"/>
              <a:buChar char="●"/>
            </a:pPr>
            <a:r>
              <a:rPr lang="es-419" sz="1000">
                <a:latin typeface="Arial"/>
                <a:ea typeface="Arial"/>
                <a:cs typeface="Arial"/>
                <a:sym typeface="Arial"/>
              </a:rPr>
              <a:t>Colaboración con stakeholders (Clientes, Dueños de concesionarios, Empleados).</a:t>
            </a:r>
            <a:endParaRPr sz="1000">
              <a:latin typeface="Arial"/>
              <a:ea typeface="Arial"/>
              <a:cs typeface="Arial"/>
              <a:sym typeface="Arial"/>
            </a:endParaRPr>
          </a:p>
          <a:p>
            <a:pPr indent="0" lvl="0" marL="0" rtl="0" algn="just">
              <a:lnSpc>
                <a:spcPct val="107916"/>
              </a:lnSpc>
              <a:spcBef>
                <a:spcPts val="800"/>
              </a:spcBef>
              <a:spcAft>
                <a:spcPts val="0"/>
              </a:spcAft>
              <a:buNone/>
            </a:pPr>
            <a:r>
              <a:t/>
            </a:r>
            <a:endParaRPr sz="1000">
              <a:latin typeface="Arial"/>
              <a:ea typeface="Arial"/>
              <a:cs typeface="Arial"/>
              <a:sym typeface="Arial"/>
            </a:endParaRPr>
          </a:p>
          <a:p>
            <a:pPr indent="0" lvl="0" marL="0" rtl="0" algn="just">
              <a:lnSpc>
                <a:spcPct val="107916"/>
              </a:lnSpc>
              <a:spcBef>
                <a:spcPts val="800"/>
              </a:spcBef>
              <a:spcAft>
                <a:spcPts val="0"/>
              </a:spcAft>
              <a:buNone/>
            </a:pPr>
            <a:r>
              <a:rPr lang="es-419" sz="1000">
                <a:latin typeface="Arial"/>
                <a:ea typeface="Arial"/>
                <a:cs typeface="Arial"/>
                <a:sym typeface="Arial"/>
              </a:rPr>
              <a:t>12) Tiempo estimado</a:t>
            </a:r>
            <a:endParaRPr sz="1000">
              <a:latin typeface="Arial"/>
              <a:ea typeface="Arial"/>
              <a:cs typeface="Arial"/>
              <a:sym typeface="Arial"/>
            </a:endParaRPr>
          </a:p>
          <a:p>
            <a:pPr indent="-282575" lvl="0" marL="457200" rtl="0" algn="just">
              <a:lnSpc>
                <a:spcPct val="107916"/>
              </a:lnSpc>
              <a:spcBef>
                <a:spcPts val="800"/>
              </a:spcBef>
              <a:spcAft>
                <a:spcPts val="0"/>
              </a:spcAft>
              <a:buSzPct val="100000"/>
              <a:buFont typeface="Arial"/>
              <a:buChar char="●"/>
            </a:pPr>
            <a:r>
              <a:rPr lang="es-419" sz="1000">
                <a:latin typeface="Arial"/>
                <a:ea typeface="Arial"/>
                <a:cs typeface="Arial"/>
                <a:sym typeface="Arial"/>
              </a:rPr>
              <a:t>Tendría una duración de 8 a 12 meses, eso depende de la complejidad, los ajustes requeridos en las fases de desarrollo y las pruebas.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Mapa de procesos</a:t>
            </a:r>
            <a:endParaRPr>
              <a:latin typeface="Arial"/>
              <a:ea typeface="Arial"/>
              <a:cs typeface="Arial"/>
              <a:sym typeface="Arial"/>
            </a:endParaRPr>
          </a:p>
        </p:txBody>
      </p:sp>
      <p:sp>
        <p:nvSpPr>
          <p:cNvPr id="195" name="Google Shape;195;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6" name="Google Shape;196;p23"/>
          <p:cNvPicPr preferRelativeResize="0"/>
          <p:nvPr/>
        </p:nvPicPr>
        <p:blipFill>
          <a:blip r:embed="rId3">
            <a:alphaModFix/>
          </a:blip>
          <a:stretch>
            <a:fillRect/>
          </a:stretch>
        </p:blipFill>
        <p:spPr>
          <a:xfrm>
            <a:off x="1297500" y="1567550"/>
            <a:ext cx="7038900" cy="2911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Requisitos funcionales</a:t>
            </a:r>
            <a:endParaRPr>
              <a:latin typeface="Arial"/>
              <a:ea typeface="Arial"/>
              <a:cs typeface="Arial"/>
              <a:sym typeface="Arial"/>
            </a:endParaRPr>
          </a:p>
        </p:txBody>
      </p:sp>
      <p:sp>
        <p:nvSpPr>
          <p:cNvPr id="202" name="Google Shape;202;p24"/>
          <p:cNvSpPr txBox="1"/>
          <p:nvPr>
            <p:ph idx="1" type="body"/>
          </p:nvPr>
        </p:nvSpPr>
        <p:spPr>
          <a:xfrm>
            <a:off x="1297500" y="1567550"/>
            <a:ext cx="7378500" cy="2911200"/>
          </a:xfrm>
          <a:prstGeom prst="rect">
            <a:avLst/>
          </a:prstGeom>
        </p:spPr>
        <p:txBody>
          <a:bodyPr anchorCtr="0" anchor="t" bIns="91425" lIns="91425" spcFirstLastPara="1" rIns="91425" wrap="square" tIns="91425">
            <a:noAutofit/>
          </a:bodyPr>
          <a:lstStyle/>
          <a:p>
            <a:pPr indent="-279400" lvl="0" marL="457200" rtl="0" algn="l">
              <a:lnSpc>
                <a:spcPct val="100000"/>
              </a:lnSpc>
              <a:spcBef>
                <a:spcPts val="1400"/>
              </a:spcBef>
              <a:spcAft>
                <a:spcPts val="0"/>
              </a:spcAft>
              <a:buSzPts val="800"/>
              <a:buFont typeface="Arial"/>
              <a:buChar char="●"/>
            </a:pPr>
            <a:r>
              <a:rPr b="1" lang="es-419" sz="800">
                <a:latin typeface="Arial"/>
                <a:ea typeface="Arial"/>
                <a:cs typeface="Arial"/>
                <a:sym typeface="Arial"/>
              </a:rPr>
              <a:t>Gestión de inventario:</a:t>
            </a:r>
            <a:endParaRPr b="1" sz="800">
              <a:latin typeface="Arial"/>
              <a:ea typeface="Arial"/>
              <a:cs typeface="Arial"/>
              <a:sym typeface="Arial"/>
            </a:endParaRPr>
          </a:p>
          <a:p>
            <a:pPr indent="-279400" lvl="3" marL="1828800" rtl="0" algn="l">
              <a:lnSpc>
                <a:spcPct val="100000"/>
              </a:lnSpc>
              <a:spcBef>
                <a:spcPts val="0"/>
              </a:spcBef>
              <a:spcAft>
                <a:spcPts val="0"/>
              </a:spcAft>
              <a:buSzPts val="800"/>
              <a:buFont typeface="Arial"/>
              <a:buChar char="●"/>
            </a:pPr>
            <a:r>
              <a:rPr lang="es-419" sz="800">
                <a:latin typeface="Arial"/>
                <a:ea typeface="Arial"/>
                <a:cs typeface="Arial"/>
                <a:sym typeface="Arial"/>
              </a:rPr>
              <a:t>Registro de vehículos:</a:t>
            </a:r>
            <a:endParaRPr sz="800">
              <a:latin typeface="Arial"/>
              <a:ea typeface="Arial"/>
              <a:cs typeface="Arial"/>
              <a:sym typeface="Arial"/>
            </a:endParaRPr>
          </a:p>
          <a:p>
            <a:pPr indent="-279400" lvl="4" marL="2286000" rtl="0" algn="l">
              <a:lnSpc>
                <a:spcPct val="100000"/>
              </a:lnSpc>
              <a:spcBef>
                <a:spcPts val="0"/>
              </a:spcBef>
              <a:spcAft>
                <a:spcPts val="0"/>
              </a:spcAft>
              <a:buSzPts val="800"/>
              <a:buFont typeface="Arial"/>
              <a:buChar char="○"/>
            </a:pPr>
            <a:r>
              <a:rPr lang="es-419" sz="800">
                <a:latin typeface="Arial"/>
                <a:ea typeface="Arial"/>
                <a:cs typeface="Arial"/>
                <a:sym typeface="Arial"/>
              </a:rPr>
              <a:t>El sistema debe permitir registrar vehículos con detalles como marca, modelo, año, kilometraje, estado, precio y fotos.</a:t>
            </a:r>
            <a:endParaRPr sz="800">
              <a:latin typeface="Arial"/>
              <a:ea typeface="Arial"/>
              <a:cs typeface="Arial"/>
              <a:sym typeface="Arial"/>
            </a:endParaRPr>
          </a:p>
          <a:p>
            <a:pPr indent="-279400" lvl="4" marL="2286000" rtl="0" algn="l">
              <a:lnSpc>
                <a:spcPct val="100000"/>
              </a:lnSpc>
              <a:spcBef>
                <a:spcPts val="0"/>
              </a:spcBef>
              <a:spcAft>
                <a:spcPts val="0"/>
              </a:spcAft>
              <a:buSzPts val="800"/>
              <a:buFont typeface="Arial"/>
              <a:buChar char="○"/>
            </a:pPr>
            <a:r>
              <a:rPr lang="es-419" sz="800">
                <a:latin typeface="Arial"/>
                <a:ea typeface="Arial"/>
                <a:cs typeface="Arial"/>
                <a:sym typeface="Arial"/>
              </a:rPr>
              <a:t>Debe ser posible editar y eliminar vehículos del inventario.</a:t>
            </a:r>
            <a:endParaRPr sz="800">
              <a:latin typeface="Arial"/>
              <a:ea typeface="Arial"/>
              <a:cs typeface="Arial"/>
              <a:sym typeface="Arial"/>
            </a:endParaRPr>
          </a:p>
          <a:p>
            <a:pPr indent="-279400" lvl="3" marL="1828800" rtl="0" algn="l">
              <a:lnSpc>
                <a:spcPct val="100000"/>
              </a:lnSpc>
              <a:spcBef>
                <a:spcPts val="0"/>
              </a:spcBef>
              <a:spcAft>
                <a:spcPts val="0"/>
              </a:spcAft>
              <a:buSzPts val="800"/>
              <a:buFont typeface="Arial"/>
              <a:buChar char="●"/>
            </a:pPr>
            <a:r>
              <a:rPr lang="es-419" sz="800">
                <a:latin typeface="Arial"/>
                <a:ea typeface="Arial"/>
                <a:cs typeface="Arial"/>
                <a:sym typeface="Arial"/>
              </a:rPr>
              <a:t>Búsqueda y filtrado:</a:t>
            </a:r>
            <a:endParaRPr sz="800">
              <a:latin typeface="Arial"/>
              <a:ea typeface="Arial"/>
              <a:cs typeface="Arial"/>
              <a:sym typeface="Arial"/>
            </a:endParaRPr>
          </a:p>
          <a:p>
            <a:pPr indent="-279400" lvl="4" marL="2286000" rtl="0" algn="l">
              <a:lnSpc>
                <a:spcPct val="100000"/>
              </a:lnSpc>
              <a:spcBef>
                <a:spcPts val="0"/>
              </a:spcBef>
              <a:spcAft>
                <a:spcPts val="0"/>
              </a:spcAft>
              <a:buSzPts val="800"/>
              <a:buFont typeface="Arial"/>
              <a:buChar char="○"/>
            </a:pPr>
            <a:r>
              <a:rPr lang="es-419" sz="800">
                <a:latin typeface="Arial"/>
                <a:ea typeface="Arial"/>
                <a:cs typeface="Arial"/>
                <a:sym typeface="Arial"/>
              </a:rPr>
              <a:t>El sistema debe permitir buscar vehículos por marca, modelo, año, precio y estado.</a:t>
            </a:r>
            <a:endParaRPr sz="800">
              <a:latin typeface="Arial"/>
              <a:ea typeface="Arial"/>
              <a:cs typeface="Arial"/>
              <a:sym typeface="Arial"/>
            </a:endParaRPr>
          </a:p>
          <a:p>
            <a:pPr indent="-279400" lvl="4" marL="2286000" rtl="0" algn="l">
              <a:lnSpc>
                <a:spcPct val="100000"/>
              </a:lnSpc>
              <a:spcBef>
                <a:spcPts val="0"/>
              </a:spcBef>
              <a:spcAft>
                <a:spcPts val="0"/>
              </a:spcAft>
              <a:buSzPts val="800"/>
              <a:buFont typeface="Arial"/>
              <a:buChar char="○"/>
            </a:pPr>
            <a:r>
              <a:rPr lang="es-419" sz="800">
                <a:latin typeface="Arial"/>
                <a:ea typeface="Arial"/>
                <a:cs typeface="Arial"/>
                <a:sym typeface="Arial"/>
              </a:rPr>
              <a:t>Debe incluir filtros avanzados para clasificar los vehículos según criterios específicos.</a:t>
            </a:r>
            <a:endParaRPr sz="800">
              <a:latin typeface="Arial"/>
              <a:ea typeface="Arial"/>
              <a:cs typeface="Arial"/>
              <a:sym typeface="Arial"/>
            </a:endParaRPr>
          </a:p>
          <a:p>
            <a:pPr indent="-279400" lvl="3" marL="1828800" rtl="0" algn="l">
              <a:lnSpc>
                <a:spcPct val="100000"/>
              </a:lnSpc>
              <a:spcBef>
                <a:spcPts val="0"/>
              </a:spcBef>
              <a:spcAft>
                <a:spcPts val="0"/>
              </a:spcAft>
              <a:buSzPts val="800"/>
              <a:buFont typeface="Arial"/>
              <a:buChar char="●"/>
            </a:pPr>
            <a:r>
              <a:rPr lang="es-419" sz="800">
                <a:latin typeface="Arial"/>
                <a:ea typeface="Arial"/>
                <a:cs typeface="Arial"/>
                <a:sym typeface="Arial"/>
              </a:rPr>
              <a:t>Alertas de stock:</a:t>
            </a:r>
            <a:endParaRPr sz="800">
              <a:latin typeface="Arial"/>
              <a:ea typeface="Arial"/>
              <a:cs typeface="Arial"/>
              <a:sym typeface="Arial"/>
            </a:endParaRPr>
          </a:p>
          <a:p>
            <a:pPr indent="-279400" lvl="4" marL="2286000" rtl="0" algn="l">
              <a:lnSpc>
                <a:spcPct val="100000"/>
              </a:lnSpc>
              <a:spcBef>
                <a:spcPts val="0"/>
              </a:spcBef>
              <a:spcAft>
                <a:spcPts val="0"/>
              </a:spcAft>
              <a:buSzPts val="800"/>
              <a:buFont typeface="Arial"/>
              <a:buChar char="○"/>
            </a:pPr>
            <a:r>
              <a:rPr lang="es-419" sz="800">
                <a:latin typeface="Arial"/>
                <a:ea typeface="Arial"/>
                <a:cs typeface="Arial"/>
                <a:sym typeface="Arial"/>
              </a:rPr>
              <a:t>El sistema debe enviar notificaciones cuando el stock de un vehículo esté por debajo de un nivel mínimo configurable.</a:t>
            </a:r>
            <a:endParaRPr sz="800">
              <a:latin typeface="Arial"/>
              <a:ea typeface="Arial"/>
              <a:cs typeface="Arial"/>
              <a:sym typeface="Arial"/>
            </a:endParaRPr>
          </a:p>
          <a:p>
            <a:pPr indent="-279400" lvl="0" marL="457200" rtl="0" algn="l">
              <a:lnSpc>
                <a:spcPct val="100000"/>
              </a:lnSpc>
              <a:spcBef>
                <a:spcPts val="0"/>
              </a:spcBef>
              <a:spcAft>
                <a:spcPts val="0"/>
              </a:spcAft>
              <a:buSzPts val="800"/>
              <a:buFont typeface="Arial"/>
              <a:buChar char="●"/>
            </a:pPr>
            <a:r>
              <a:rPr b="1" lang="es-419" sz="800">
                <a:latin typeface="Arial"/>
                <a:ea typeface="Arial"/>
                <a:cs typeface="Arial"/>
                <a:sym typeface="Arial"/>
              </a:rPr>
              <a:t>Gestión de ventas:</a:t>
            </a:r>
            <a:endParaRPr b="1" sz="800">
              <a:latin typeface="Arial"/>
              <a:ea typeface="Arial"/>
              <a:cs typeface="Arial"/>
              <a:sym typeface="Arial"/>
            </a:endParaRPr>
          </a:p>
          <a:p>
            <a:pPr indent="-279400" lvl="3" marL="1828800" rtl="0" algn="l">
              <a:lnSpc>
                <a:spcPct val="100000"/>
              </a:lnSpc>
              <a:spcBef>
                <a:spcPts val="0"/>
              </a:spcBef>
              <a:spcAft>
                <a:spcPts val="0"/>
              </a:spcAft>
              <a:buSzPts val="800"/>
              <a:buFont typeface="Arial"/>
              <a:buChar char="●"/>
            </a:pPr>
            <a:r>
              <a:rPr lang="es-419" sz="800">
                <a:latin typeface="Arial"/>
                <a:ea typeface="Arial"/>
                <a:cs typeface="Arial"/>
                <a:sym typeface="Arial"/>
              </a:rPr>
              <a:t>Generación de cotizaciones:</a:t>
            </a:r>
            <a:endParaRPr sz="800">
              <a:latin typeface="Arial"/>
              <a:ea typeface="Arial"/>
              <a:cs typeface="Arial"/>
              <a:sym typeface="Arial"/>
            </a:endParaRPr>
          </a:p>
          <a:p>
            <a:pPr indent="-279400" lvl="4" marL="2286000" rtl="0" algn="l">
              <a:lnSpc>
                <a:spcPct val="100000"/>
              </a:lnSpc>
              <a:spcBef>
                <a:spcPts val="0"/>
              </a:spcBef>
              <a:spcAft>
                <a:spcPts val="0"/>
              </a:spcAft>
              <a:buSzPts val="800"/>
              <a:buFont typeface="Arial"/>
              <a:buChar char="○"/>
            </a:pPr>
            <a:r>
              <a:rPr lang="es-419" sz="800">
                <a:latin typeface="Arial"/>
                <a:ea typeface="Arial"/>
                <a:cs typeface="Arial"/>
                <a:sym typeface="Arial"/>
              </a:rPr>
              <a:t>El sistema debe permitir crear cotizaciones con detalles como cliente, vehículo, precio, y opciones de pago.</a:t>
            </a:r>
            <a:endParaRPr sz="800">
              <a:latin typeface="Arial"/>
              <a:ea typeface="Arial"/>
              <a:cs typeface="Arial"/>
              <a:sym typeface="Arial"/>
            </a:endParaRPr>
          </a:p>
          <a:p>
            <a:pPr indent="-279400" lvl="4" marL="2286000" rtl="0" algn="l">
              <a:lnSpc>
                <a:spcPct val="100000"/>
              </a:lnSpc>
              <a:spcBef>
                <a:spcPts val="0"/>
              </a:spcBef>
              <a:spcAft>
                <a:spcPts val="0"/>
              </a:spcAft>
              <a:buSzPts val="800"/>
              <a:buFont typeface="Arial"/>
              <a:buChar char="○"/>
            </a:pPr>
            <a:r>
              <a:rPr lang="es-419" sz="800">
                <a:latin typeface="Arial"/>
                <a:ea typeface="Arial"/>
                <a:cs typeface="Arial"/>
                <a:sym typeface="Arial"/>
              </a:rPr>
              <a:t>Las cotizaciones deben poder enviarse por correo electrónico.</a:t>
            </a:r>
            <a:endParaRPr sz="800">
              <a:latin typeface="Arial"/>
              <a:ea typeface="Arial"/>
              <a:cs typeface="Arial"/>
              <a:sym typeface="Arial"/>
            </a:endParaRPr>
          </a:p>
          <a:p>
            <a:pPr indent="-279400" lvl="3" marL="1828800" rtl="0" algn="l">
              <a:lnSpc>
                <a:spcPct val="100000"/>
              </a:lnSpc>
              <a:spcBef>
                <a:spcPts val="0"/>
              </a:spcBef>
              <a:spcAft>
                <a:spcPts val="0"/>
              </a:spcAft>
              <a:buSzPts val="800"/>
              <a:buFont typeface="Arial"/>
              <a:buChar char="●"/>
            </a:pPr>
            <a:r>
              <a:rPr lang="es-419" sz="800">
                <a:latin typeface="Arial"/>
                <a:ea typeface="Arial"/>
                <a:cs typeface="Arial"/>
                <a:sym typeface="Arial"/>
              </a:rPr>
              <a:t>Registro de ventas:</a:t>
            </a:r>
            <a:endParaRPr sz="800">
              <a:latin typeface="Arial"/>
              <a:ea typeface="Arial"/>
              <a:cs typeface="Arial"/>
              <a:sym typeface="Arial"/>
            </a:endParaRPr>
          </a:p>
          <a:p>
            <a:pPr indent="-279400" lvl="4" marL="2286000" rtl="0" algn="l">
              <a:lnSpc>
                <a:spcPct val="100000"/>
              </a:lnSpc>
              <a:spcBef>
                <a:spcPts val="0"/>
              </a:spcBef>
              <a:spcAft>
                <a:spcPts val="0"/>
              </a:spcAft>
              <a:buSzPts val="800"/>
              <a:buFont typeface="Arial"/>
              <a:buChar char="○"/>
            </a:pPr>
            <a:r>
              <a:rPr lang="es-419" sz="800">
                <a:latin typeface="Arial"/>
                <a:ea typeface="Arial"/>
                <a:cs typeface="Arial"/>
                <a:sym typeface="Arial"/>
              </a:rPr>
              <a:t>El sistema debe permitir registrar ventas con información como cliente, vehículo, precio, método de pago y fecha.</a:t>
            </a:r>
            <a:endParaRPr sz="800">
              <a:latin typeface="Arial"/>
              <a:ea typeface="Arial"/>
              <a:cs typeface="Arial"/>
              <a:sym typeface="Arial"/>
            </a:endParaRPr>
          </a:p>
          <a:p>
            <a:pPr indent="-279400" lvl="4" marL="2286000" rtl="0" algn="l">
              <a:lnSpc>
                <a:spcPct val="100000"/>
              </a:lnSpc>
              <a:spcBef>
                <a:spcPts val="0"/>
              </a:spcBef>
              <a:spcAft>
                <a:spcPts val="0"/>
              </a:spcAft>
              <a:buSzPts val="800"/>
              <a:buFont typeface="Arial"/>
              <a:buChar char="○"/>
            </a:pPr>
            <a:r>
              <a:rPr lang="es-419" sz="800">
                <a:latin typeface="Arial"/>
                <a:ea typeface="Arial"/>
                <a:cs typeface="Arial"/>
                <a:sym typeface="Arial"/>
              </a:rPr>
              <a:t>La venta debe actualizar automáticamente el inventario.</a:t>
            </a:r>
            <a:endParaRPr sz="800">
              <a:latin typeface="Arial"/>
              <a:ea typeface="Arial"/>
              <a:cs typeface="Arial"/>
              <a:sym typeface="Arial"/>
            </a:endParaRPr>
          </a:p>
          <a:p>
            <a:pPr indent="-279400" lvl="3" marL="1828800" rtl="0" algn="l">
              <a:lnSpc>
                <a:spcPct val="100000"/>
              </a:lnSpc>
              <a:spcBef>
                <a:spcPts val="0"/>
              </a:spcBef>
              <a:spcAft>
                <a:spcPts val="0"/>
              </a:spcAft>
              <a:buSzPts val="800"/>
              <a:buFont typeface="Arial"/>
              <a:buChar char="●"/>
            </a:pPr>
            <a:r>
              <a:rPr lang="es-419" sz="800">
                <a:latin typeface="Arial"/>
                <a:ea typeface="Arial"/>
                <a:cs typeface="Arial"/>
                <a:sym typeface="Arial"/>
              </a:rPr>
              <a:t>Seguimiento de leads:</a:t>
            </a:r>
            <a:endParaRPr sz="800">
              <a:latin typeface="Arial"/>
              <a:ea typeface="Arial"/>
              <a:cs typeface="Arial"/>
              <a:sym typeface="Arial"/>
            </a:endParaRPr>
          </a:p>
          <a:p>
            <a:pPr indent="-279400" lvl="4" marL="2286000" rtl="0" algn="l">
              <a:lnSpc>
                <a:spcPct val="100000"/>
              </a:lnSpc>
              <a:spcBef>
                <a:spcPts val="0"/>
              </a:spcBef>
              <a:spcAft>
                <a:spcPts val="0"/>
              </a:spcAft>
              <a:buSzPts val="800"/>
              <a:buFont typeface="Arial"/>
              <a:buChar char="○"/>
            </a:pPr>
            <a:r>
              <a:rPr lang="es-419" sz="800">
                <a:latin typeface="Arial"/>
                <a:ea typeface="Arial"/>
                <a:cs typeface="Arial"/>
                <a:sym typeface="Arial"/>
              </a:rPr>
              <a:t>El sistema  debe permitir registrar y hacer seguimiento a clientes potenciales (leads) con detalles como nombre, contacto y vehículos de interés.</a:t>
            </a:r>
            <a:endParaRPr sz="800">
              <a:latin typeface="Arial"/>
              <a:ea typeface="Arial"/>
              <a:cs typeface="Arial"/>
              <a:sym typeface="Arial"/>
            </a:endParaRPr>
          </a:p>
          <a:p>
            <a:pPr indent="0" lvl="0" marL="0" rtl="0" algn="l">
              <a:spcBef>
                <a:spcPts val="1400"/>
              </a:spcBef>
              <a:spcAft>
                <a:spcPts val="0"/>
              </a:spcAft>
              <a:buNone/>
            </a:pPr>
            <a:r>
              <a:t/>
            </a:r>
            <a:endParaRPr sz="1000">
              <a:latin typeface="Arial"/>
              <a:ea typeface="Arial"/>
              <a:cs typeface="Arial"/>
              <a:sym typeface="Arial"/>
            </a:endParaRPr>
          </a:p>
          <a:p>
            <a:pPr indent="0" lvl="0" marL="0" rtl="0" algn="l">
              <a:spcBef>
                <a:spcPts val="0"/>
              </a:spcBef>
              <a:spcAft>
                <a:spcPts val="1200"/>
              </a:spcAft>
              <a:buSzPts val="358"/>
              <a:buNone/>
            </a:pPr>
            <a:r>
              <a:t/>
            </a:r>
            <a:endParaRPr sz="325">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Arial"/>
                <a:ea typeface="Arial"/>
                <a:cs typeface="Arial"/>
                <a:sym typeface="Arial"/>
              </a:rPr>
              <a:t>Requisitos funcionales</a:t>
            </a:r>
            <a:endParaRPr>
              <a:latin typeface="Arial"/>
              <a:ea typeface="Arial"/>
              <a:cs typeface="Arial"/>
              <a:sym typeface="Arial"/>
            </a:endParaRPr>
          </a:p>
          <a:p>
            <a:pPr indent="0" lvl="0" marL="0" rtl="0" algn="l">
              <a:spcBef>
                <a:spcPts val="0"/>
              </a:spcBef>
              <a:spcAft>
                <a:spcPts val="0"/>
              </a:spcAft>
              <a:buNone/>
            </a:pPr>
            <a:r>
              <a:t/>
            </a:r>
            <a:endParaRPr/>
          </a:p>
        </p:txBody>
      </p:sp>
      <p:sp>
        <p:nvSpPr>
          <p:cNvPr id="208" name="Google Shape;208;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292576" lvl="0" marL="457200" rtl="0" algn="l">
              <a:lnSpc>
                <a:spcPct val="100000"/>
              </a:lnSpc>
              <a:spcBef>
                <a:spcPts val="1400"/>
              </a:spcBef>
              <a:spcAft>
                <a:spcPts val="0"/>
              </a:spcAft>
              <a:buSzPct val="100000"/>
              <a:buFont typeface="Arial"/>
              <a:buChar char="●"/>
            </a:pPr>
            <a:r>
              <a:rPr b="1" lang="es-419">
                <a:latin typeface="Arial"/>
                <a:ea typeface="Arial"/>
                <a:cs typeface="Arial"/>
                <a:sym typeface="Arial"/>
              </a:rPr>
              <a:t>Gestión de compras:</a:t>
            </a:r>
            <a:endParaRPr b="1">
              <a:latin typeface="Arial"/>
              <a:ea typeface="Arial"/>
              <a:cs typeface="Arial"/>
              <a:sym typeface="Arial"/>
            </a:endParaRPr>
          </a:p>
          <a:p>
            <a:pPr indent="-287655" lvl="3" marL="1828800" rtl="0" algn="l">
              <a:lnSpc>
                <a:spcPct val="100000"/>
              </a:lnSpc>
              <a:spcBef>
                <a:spcPts val="0"/>
              </a:spcBef>
              <a:spcAft>
                <a:spcPts val="0"/>
              </a:spcAft>
              <a:buSzPct val="100000"/>
              <a:buFont typeface="Arial"/>
              <a:buChar char="●"/>
            </a:pPr>
            <a:r>
              <a:rPr lang="es-419" sz="1200">
                <a:latin typeface="Arial"/>
                <a:ea typeface="Arial"/>
                <a:cs typeface="Arial"/>
                <a:sym typeface="Arial"/>
              </a:rPr>
              <a:t>Registro de proveedores:</a:t>
            </a:r>
            <a:endParaRPr sz="1200">
              <a:latin typeface="Arial"/>
              <a:ea typeface="Arial"/>
              <a:cs typeface="Arial"/>
              <a:sym typeface="Arial"/>
            </a:endParaRPr>
          </a:p>
          <a:p>
            <a:pPr indent="-282733"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El sistema debe permitir registrar proveedores con información como nombre, contacto y vehículos suministrados.</a:t>
            </a:r>
            <a:endParaRPr sz="1100">
              <a:latin typeface="Arial"/>
              <a:ea typeface="Arial"/>
              <a:cs typeface="Arial"/>
              <a:sym typeface="Arial"/>
            </a:endParaRPr>
          </a:p>
          <a:p>
            <a:pPr indent="-282733"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Debe ser posible editar y eliminar proveedores.</a:t>
            </a:r>
            <a:endParaRPr sz="1100">
              <a:latin typeface="Arial"/>
              <a:ea typeface="Arial"/>
              <a:cs typeface="Arial"/>
              <a:sym typeface="Arial"/>
            </a:endParaRPr>
          </a:p>
          <a:p>
            <a:pPr indent="-287655" lvl="3" marL="1828800" rtl="0" algn="l">
              <a:lnSpc>
                <a:spcPct val="100000"/>
              </a:lnSpc>
              <a:spcBef>
                <a:spcPts val="0"/>
              </a:spcBef>
              <a:spcAft>
                <a:spcPts val="0"/>
              </a:spcAft>
              <a:buSzPct val="100000"/>
              <a:buFont typeface="Arial"/>
              <a:buChar char="●"/>
            </a:pPr>
            <a:r>
              <a:rPr lang="es-419" sz="1200">
                <a:latin typeface="Arial"/>
                <a:ea typeface="Arial"/>
                <a:cs typeface="Arial"/>
                <a:sym typeface="Arial"/>
              </a:rPr>
              <a:t>Registro de compras:</a:t>
            </a:r>
            <a:endParaRPr sz="1200">
              <a:latin typeface="Arial"/>
              <a:ea typeface="Arial"/>
              <a:cs typeface="Arial"/>
              <a:sym typeface="Arial"/>
            </a:endParaRPr>
          </a:p>
          <a:p>
            <a:pPr indent="-282733"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El sistema debe permitir registrar compras de vehículos con detalles como proveedor, vehículo, costo y fecha.</a:t>
            </a:r>
            <a:endParaRPr sz="1100">
              <a:latin typeface="Arial"/>
              <a:ea typeface="Arial"/>
              <a:cs typeface="Arial"/>
              <a:sym typeface="Arial"/>
            </a:endParaRPr>
          </a:p>
          <a:p>
            <a:pPr indent="-282733"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La compra debe actualizar automáticamente el inventario.</a:t>
            </a:r>
            <a:endParaRPr sz="1100">
              <a:latin typeface="Arial"/>
              <a:ea typeface="Arial"/>
              <a:cs typeface="Arial"/>
              <a:sym typeface="Arial"/>
            </a:endParaRPr>
          </a:p>
          <a:p>
            <a:pPr indent="0" lvl="0" marL="0" rtl="0" algn="l">
              <a:lnSpc>
                <a:spcPct val="100000"/>
              </a:lnSpc>
              <a:spcBef>
                <a:spcPts val="1400"/>
              </a:spcBef>
              <a:spcAft>
                <a:spcPts val="0"/>
              </a:spcAft>
              <a:buNone/>
            </a:pPr>
            <a:r>
              <a:t/>
            </a:r>
            <a:endParaRPr sz="1100">
              <a:latin typeface="Arial"/>
              <a:ea typeface="Arial"/>
              <a:cs typeface="Arial"/>
              <a:sym typeface="Arial"/>
            </a:endParaRPr>
          </a:p>
          <a:p>
            <a:pPr indent="-292576" lvl="0" marL="457200" rtl="0" algn="l">
              <a:lnSpc>
                <a:spcPct val="100000"/>
              </a:lnSpc>
              <a:spcBef>
                <a:spcPts val="1400"/>
              </a:spcBef>
              <a:spcAft>
                <a:spcPts val="0"/>
              </a:spcAft>
              <a:buSzPct val="100000"/>
              <a:buFont typeface="Arial"/>
              <a:buChar char="●"/>
            </a:pPr>
            <a:r>
              <a:rPr b="1" lang="es-419">
                <a:latin typeface="Arial"/>
                <a:ea typeface="Arial"/>
                <a:cs typeface="Arial"/>
                <a:sym typeface="Arial"/>
              </a:rPr>
              <a:t>Portal web y móvil para clientes:</a:t>
            </a:r>
            <a:endParaRPr b="1">
              <a:latin typeface="Arial"/>
              <a:ea typeface="Arial"/>
              <a:cs typeface="Arial"/>
              <a:sym typeface="Arial"/>
            </a:endParaRPr>
          </a:p>
          <a:p>
            <a:pPr indent="-287655" lvl="3" marL="1828800" rtl="0" algn="l">
              <a:lnSpc>
                <a:spcPct val="100000"/>
              </a:lnSpc>
              <a:spcBef>
                <a:spcPts val="0"/>
              </a:spcBef>
              <a:spcAft>
                <a:spcPts val="0"/>
              </a:spcAft>
              <a:buSzPct val="100000"/>
              <a:buFont typeface="Arial"/>
              <a:buChar char="●"/>
            </a:pPr>
            <a:r>
              <a:rPr lang="es-419" sz="1200">
                <a:latin typeface="Arial"/>
                <a:ea typeface="Arial"/>
                <a:cs typeface="Arial"/>
                <a:sym typeface="Arial"/>
              </a:rPr>
              <a:t>Catálogo de vehículos:</a:t>
            </a:r>
            <a:endParaRPr sz="1200">
              <a:latin typeface="Arial"/>
              <a:ea typeface="Arial"/>
              <a:cs typeface="Arial"/>
              <a:sym typeface="Arial"/>
            </a:endParaRPr>
          </a:p>
          <a:p>
            <a:pPr indent="-282733"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El portal debe mostrar un catálogo de vehículos disponibles con fotos, especificaciones y precios.</a:t>
            </a:r>
            <a:endParaRPr sz="1100">
              <a:latin typeface="Arial"/>
              <a:ea typeface="Arial"/>
              <a:cs typeface="Arial"/>
              <a:sym typeface="Arial"/>
            </a:endParaRPr>
          </a:p>
          <a:p>
            <a:pPr indent="-282733"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Los clientes deben poder filtrar y ordenar los vehículos según sus preferencias.</a:t>
            </a:r>
            <a:endParaRPr sz="1100">
              <a:latin typeface="Arial"/>
              <a:ea typeface="Arial"/>
              <a:cs typeface="Arial"/>
              <a:sym typeface="Arial"/>
            </a:endParaRPr>
          </a:p>
          <a:p>
            <a:pPr indent="-287655" lvl="3" marL="1828800" rtl="0" algn="l">
              <a:lnSpc>
                <a:spcPct val="100000"/>
              </a:lnSpc>
              <a:spcBef>
                <a:spcPts val="0"/>
              </a:spcBef>
              <a:spcAft>
                <a:spcPts val="0"/>
              </a:spcAft>
              <a:buSzPct val="100000"/>
              <a:buFont typeface="Arial"/>
              <a:buChar char="●"/>
            </a:pPr>
            <a:r>
              <a:rPr lang="es-419" sz="1200">
                <a:latin typeface="Arial"/>
                <a:ea typeface="Arial"/>
                <a:cs typeface="Arial"/>
                <a:sym typeface="Arial"/>
              </a:rPr>
              <a:t>Solicitud de cotizaciones:</a:t>
            </a:r>
            <a:endParaRPr sz="1200">
              <a:latin typeface="Arial"/>
              <a:ea typeface="Arial"/>
              <a:cs typeface="Arial"/>
              <a:sym typeface="Arial"/>
            </a:endParaRPr>
          </a:p>
          <a:p>
            <a:pPr indent="-282733"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Los clientes deben poder solicitar cotizaciones completando un formulario en línea.</a:t>
            </a:r>
            <a:endParaRPr sz="1100">
              <a:latin typeface="Arial"/>
              <a:ea typeface="Arial"/>
              <a:cs typeface="Arial"/>
              <a:sym typeface="Arial"/>
            </a:endParaRPr>
          </a:p>
          <a:p>
            <a:pPr indent="-282733"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El sistema debe enviar una confirmación al cliente y notificar al vendedor.</a:t>
            </a:r>
            <a:endParaRPr sz="1100">
              <a:latin typeface="Arial"/>
              <a:ea typeface="Arial"/>
              <a:cs typeface="Arial"/>
              <a:sym typeface="Arial"/>
            </a:endParaRPr>
          </a:p>
          <a:p>
            <a:pPr indent="-287655" lvl="3" marL="1828800" rtl="0" algn="l">
              <a:lnSpc>
                <a:spcPct val="100000"/>
              </a:lnSpc>
              <a:spcBef>
                <a:spcPts val="0"/>
              </a:spcBef>
              <a:spcAft>
                <a:spcPts val="0"/>
              </a:spcAft>
              <a:buSzPct val="100000"/>
              <a:buFont typeface="Arial"/>
              <a:buChar char="●"/>
            </a:pPr>
            <a:r>
              <a:rPr lang="es-419" sz="1200">
                <a:latin typeface="Arial"/>
                <a:ea typeface="Arial"/>
                <a:cs typeface="Arial"/>
                <a:sym typeface="Arial"/>
              </a:rPr>
              <a:t>Solicitud de Test Drives: </a:t>
            </a:r>
            <a:endParaRPr sz="1200">
              <a:latin typeface="Arial"/>
              <a:ea typeface="Arial"/>
              <a:cs typeface="Arial"/>
              <a:sym typeface="Arial"/>
            </a:endParaRPr>
          </a:p>
          <a:p>
            <a:pPr indent="-282733"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Los clientes deben poder solicitar Test Drives desde el portal.</a:t>
            </a:r>
            <a:endParaRPr sz="1100">
              <a:latin typeface="Arial"/>
              <a:ea typeface="Arial"/>
              <a:cs typeface="Arial"/>
              <a:sym typeface="Arial"/>
            </a:endParaRPr>
          </a:p>
          <a:p>
            <a:pPr indent="-282733"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El sistema debe enviar una confirmación y notificar al vendedor.</a:t>
            </a:r>
            <a:endParaRPr b="1" sz="8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Arial"/>
                <a:ea typeface="Arial"/>
                <a:cs typeface="Arial"/>
                <a:sym typeface="Arial"/>
              </a:rPr>
              <a:t>Requisitos funcionales</a:t>
            </a:r>
            <a:endParaRPr>
              <a:latin typeface="Arial"/>
              <a:ea typeface="Arial"/>
              <a:cs typeface="Arial"/>
              <a:sym typeface="Arial"/>
            </a:endParaRPr>
          </a:p>
          <a:p>
            <a:pPr indent="0" lvl="0" marL="0" rtl="0" algn="l">
              <a:spcBef>
                <a:spcPts val="0"/>
              </a:spcBef>
              <a:spcAft>
                <a:spcPts val="0"/>
              </a:spcAft>
              <a:buNone/>
            </a:pPr>
            <a:r>
              <a:t/>
            </a:r>
            <a:endParaRPr/>
          </a:p>
        </p:txBody>
      </p:sp>
      <p:sp>
        <p:nvSpPr>
          <p:cNvPr id="214" name="Google Shape;214;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287972" lvl="2" marL="1371600" rtl="0" algn="l">
              <a:lnSpc>
                <a:spcPct val="100000"/>
              </a:lnSpc>
              <a:spcBef>
                <a:spcPts val="1400"/>
              </a:spcBef>
              <a:spcAft>
                <a:spcPts val="0"/>
              </a:spcAft>
              <a:buSzPct val="100000"/>
              <a:buFont typeface="Arial"/>
              <a:buChar char="■"/>
            </a:pPr>
            <a:r>
              <a:rPr b="1" lang="es-419">
                <a:latin typeface="Arial"/>
                <a:ea typeface="Arial"/>
                <a:cs typeface="Arial"/>
                <a:sym typeface="Arial"/>
              </a:rPr>
              <a:t>Integración con servicios complementarios:</a:t>
            </a:r>
            <a:endParaRPr b="1">
              <a:latin typeface="Arial"/>
              <a:ea typeface="Arial"/>
              <a:cs typeface="Arial"/>
              <a:sym typeface="Arial"/>
            </a:endParaRPr>
          </a:p>
          <a:p>
            <a:pPr indent="-293369" lvl="3" marL="1828800" rtl="0" algn="l">
              <a:lnSpc>
                <a:spcPct val="100000"/>
              </a:lnSpc>
              <a:spcBef>
                <a:spcPts val="0"/>
              </a:spcBef>
              <a:spcAft>
                <a:spcPts val="0"/>
              </a:spcAft>
              <a:buSzPct val="100000"/>
              <a:buFont typeface="Arial"/>
              <a:buChar char="●"/>
            </a:pPr>
            <a:r>
              <a:rPr lang="es-419" sz="1200">
                <a:latin typeface="Arial"/>
                <a:ea typeface="Arial"/>
                <a:cs typeface="Arial"/>
                <a:sym typeface="Arial"/>
              </a:rPr>
              <a:t>Financiación:</a:t>
            </a:r>
            <a:endParaRPr sz="1200">
              <a:latin typeface="Arial"/>
              <a:ea typeface="Arial"/>
              <a:cs typeface="Arial"/>
              <a:sym typeface="Arial"/>
            </a:endParaRPr>
          </a:p>
          <a:p>
            <a:pPr indent="-287972"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El sistema debe integrarse con entidades financieras para ofrecer opciones de crédito.</a:t>
            </a:r>
            <a:endParaRPr sz="1100">
              <a:latin typeface="Arial"/>
              <a:ea typeface="Arial"/>
              <a:cs typeface="Arial"/>
              <a:sym typeface="Arial"/>
            </a:endParaRPr>
          </a:p>
          <a:p>
            <a:pPr indent="-287972"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Las opciones de crédito deben mostrarse automáticamente en las cotizaciones.</a:t>
            </a:r>
            <a:endParaRPr sz="1100">
              <a:latin typeface="Arial"/>
              <a:ea typeface="Arial"/>
              <a:cs typeface="Arial"/>
              <a:sym typeface="Arial"/>
            </a:endParaRPr>
          </a:p>
          <a:p>
            <a:pPr indent="-293369" lvl="3" marL="1828800" rtl="0" algn="l">
              <a:lnSpc>
                <a:spcPct val="100000"/>
              </a:lnSpc>
              <a:spcBef>
                <a:spcPts val="0"/>
              </a:spcBef>
              <a:spcAft>
                <a:spcPts val="0"/>
              </a:spcAft>
              <a:buSzPct val="100000"/>
              <a:buFont typeface="Arial"/>
              <a:buChar char="●"/>
            </a:pPr>
            <a:r>
              <a:rPr lang="es-419" sz="1200">
                <a:latin typeface="Arial"/>
                <a:ea typeface="Arial"/>
                <a:cs typeface="Arial"/>
                <a:sym typeface="Arial"/>
              </a:rPr>
              <a:t>Seguro:</a:t>
            </a:r>
            <a:endParaRPr sz="1200">
              <a:latin typeface="Arial"/>
              <a:ea typeface="Arial"/>
              <a:cs typeface="Arial"/>
              <a:sym typeface="Arial"/>
            </a:endParaRPr>
          </a:p>
          <a:p>
            <a:pPr indent="-287972"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El sistema debe integrarse con aseguradoras para ofrecer cotizaciones de seguros.</a:t>
            </a:r>
            <a:endParaRPr sz="1100">
              <a:latin typeface="Arial"/>
              <a:ea typeface="Arial"/>
              <a:cs typeface="Arial"/>
              <a:sym typeface="Arial"/>
            </a:endParaRPr>
          </a:p>
          <a:p>
            <a:pPr indent="-287972"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Los clientes deben poder solicitar seguros desde el portal.</a:t>
            </a:r>
            <a:endParaRPr>
              <a:latin typeface="Arial"/>
              <a:ea typeface="Arial"/>
              <a:cs typeface="Arial"/>
              <a:sym typeface="Arial"/>
            </a:endParaRPr>
          </a:p>
          <a:p>
            <a:pPr indent="0" lvl="0" marL="0" rtl="0" algn="l">
              <a:lnSpc>
                <a:spcPct val="100000"/>
              </a:lnSpc>
              <a:spcBef>
                <a:spcPts val="1400"/>
              </a:spcBef>
              <a:spcAft>
                <a:spcPts val="0"/>
              </a:spcAft>
              <a:buNone/>
            </a:pPr>
            <a:r>
              <a:t/>
            </a:r>
            <a:endParaRPr>
              <a:latin typeface="Arial"/>
              <a:ea typeface="Arial"/>
              <a:cs typeface="Arial"/>
              <a:sym typeface="Arial"/>
            </a:endParaRPr>
          </a:p>
          <a:p>
            <a:pPr indent="-287972" lvl="2" marL="1371600" rtl="0" algn="l">
              <a:lnSpc>
                <a:spcPct val="100000"/>
              </a:lnSpc>
              <a:spcBef>
                <a:spcPts val="1400"/>
              </a:spcBef>
              <a:spcAft>
                <a:spcPts val="0"/>
              </a:spcAft>
              <a:buSzPct val="100000"/>
              <a:buFont typeface="Arial"/>
              <a:buChar char="■"/>
            </a:pPr>
            <a:r>
              <a:rPr b="1" lang="es-419">
                <a:latin typeface="Arial"/>
                <a:ea typeface="Arial"/>
                <a:cs typeface="Arial"/>
                <a:sym typeface="Arial"/>
              </a:rPr>
              <a:t>Reportes y análisis:</a:t>
            </a:r>
            <a:endParaRPr b="1">
              <a:latin typeface="Arial"/>
              <a:ea typeface="Arial"/>
              <a:cs typeface="Arial"/>
              <a:sym typeface="Arial"/>
            </a:endParaRPr>
          </a:p>
          <a:p>
            <a:pPr indent="-293369" lvl="3" marL="1828800" rtl="0" algn="l">
              <a:lnSpc>
                <a:spcPct val="100000"/>
              </a:lnSpc>
              <a:spcBef>
                <a:spcPts val="0"/>
              </a:spcBef>
              <a:spcAft>
                <a:spcPts val="0"/>
              </a:spcAft>
              <a:buSzPct val="100000"/>
              <a:buFont typeface="Arial"/>
              <a:buChar char="●"/>
            </a:pPr>
            <a:r>
              <a:rPr lang="es-419" sz="1200">
                <a:latin typeface="Arial"/>
                <a:ea typeface="Arial"/>
                <a:cs typeface="Arial"/>
                <a:sym typeface="Arial"/>
              </a:rPr>
              <a:t>Reportes de ventas:</a:t>
            </a:r>
            <a:endParaRPr sz="1200">
              <a:latin typeface="Arial"/>
              <a:ea typeface="Arial"/>
              <a:cs typeface="Arial"/>
              <a:sym typeface="Arial"/>
            </a:endParaRPr>
          </a:p>
          <a:p>
            <a:pPr indent="-287972"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El sistema debe generar reportes de ventas con detalles como unidades vendidas, ingresos totales y margen de ganancia.</a:t>
            </a:r>
            <a:endParaRPr sz="1100">
              <a:latin typeface="Arial"/>
              <a:ea typeface="Arial"/>
              <a:cs typeface="Arial"/>
              <a:sym typeface="Arial"/>
            </a:endParaRPr>
          </a:p>
          <a:p>
            <a:pPr indent="-287972"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Los reportes deben poder exportarse en formato PDF y Excel.</a:t>
            </a:r>
            <a:endParaRPr sz="1100">
              <a:latin typeface="Arial"/>
              <a:ea typeface="Arial"/>
              <a:cs typeface="Arial"/>
              <a:sym typeface="Arial"/>
            </a:endParaRPr>
          </a:p>
          <a:p>
            <a:pPr indent="-293369" lvl="3" marL="1828800" rtl="0" algn="l">
              <a:lnSpc>
                <a:spcPct val="100000"/>
              </a:lnSpc>
              <a:spcBef>
                <a:spcPts val="0"/>
              </a:spcBef>
              <a:spcAft>
                <a:spcPts val="0"/>
              </a:spcAft>
              <a:buSzPct val="100000"/>
              <a:buFont typeface="Arial"/>
              <a:buChar char="●"/>
            </a:pPr>
            <a:r>
              <a:rPr lang="es-419" sz="1200">
                <a:latin typeface="Arial"/>
                <a:ea typeface="Arial"/>
                <a:cs typeface="Arial"/>
                <a:sym typeface="Arial"/>
              </a:rPr>
              <a:t>Reportes de inventario:</a:t>
            </a:r>
            <a:endParaRPr sz="1200">
              <a:latin typeface="Arial"/>
              <a:ea typeface="Arial"/>
              <a:cs typeface="Arial"/>
              <a:sym typeface="Arial"/>
            </a:endParaRPr>
          </a:p>
          <a:p>
            <a:pPr indent="-287972"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El sistema debe generar reportes de inventario con detalles como vehículos en stock, vehículos vendidos y vehículos obsoletos.</a:t>
            </a:r>
            <a:endParaRPr sz="1100">
              <a:latin typeface="Arial"/>
              <a:ea typeface="Arial"/>
              <a:cs typeface="Arial"/>
              <a:sym typeface="Arial"/>
            </a:endParaRPr>
          </a:p>
          <a:p>
            <a:pPr indent="-287972"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Debe incluir gráficos para visualizar los datos.</a:t>
            </a:r>
            <a:endParaRPr sz="1100">
              <a:latin typeface="Arial"/>
              <a:ea typeface="Arial"/>
              <a:cs typeface="Arial"/>
              <a:sym typeface="Arial"/>
            </a:endParaRPr>
          </a:p>
          <a:p>
            <a:pPr indent="-293369" lvl="3" marL="1828800" rtl="0" algn="l">
              <a:lnSpc>
                <a:spcPct val="100000"/>
              </a:lnSpc>
              <a:spcBef>
                <a:spcPts val="0"/>
              </a:spcBef>
              <a:spcAft>
                <a:spcPts val="0"/>
              </a:spcAft>
              <a:buSzPct val="100000"/>
              <a:buFont typeface="Arial"/>
              <a:buChar char="●"/>
            </a:pPr>
            <a:r>
              <a:rPr lang="es-419" sz="1200">
                <a:latin typeface="Arial"/>
                <a:ea typeface="Arial"/>
                <a:cs typeface="Arial"/>
                <a:sym typeface="Arial"/>
              </a:rPr>
              <a:t>Dashboards:</a:t>
            </a:r>
            <a:endParaRPr sz="1200">
              <a:latin typeface="Arial"/>
              <a:ea typeface="Arial"/>
              <a:cs typeface="Arial"/>
              <a:sym typeface="Arial"/>
            </a:endParaRPr>
          </a:p>
          <a:p>
            <a:pPr indent="-287972" lvl="4"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El sistema debe mostrar dashboards interactivos con métricas clave como ventas mensuales, clientes potenciales y rentabilidad.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Arial"/>
                <a:ea typeface="Arial"/>
                <a:cs typeface="Arial"/>
                <a:sym typeface="Arial"/>
              </a:rPr>
              <a:t>Requisitos funcionales</a:t>
            </a:r>
            <a:endParaRPr>
              <a:latin typeface="Arial"/>
              <a:ea typeface="Arial"/>
              <a:cs typeface="Arial"/>
              <a:sym typeface="Arial"/>
            </a:endParaRPr>
          </a:p>
          <a:p>
            <a:pPr indent="0" lvl="0" marL="0" rtl="0" algn="l">
              <a:spcBef>
                <a:spcPts val="0"/>
              </a:spcBef>
              <a:spcAft>
                <a:spcPts val="0"/>
              </a:spcAft>
              <a:buNone/>
            </a:pPr>
            <a:r>
              <a:t/>
            </a:r>
            <a:endParaRPr/>
          </a:p>
        </p:txBody>
      </p:sp>
      <p:sp>
        <p:nvSpPr>
          <p:cNvPr id="220" name="Google Shape;220;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04958" lvl="0" marL="1371600" rtl="0" algn="l">
              <a:lnSpc>
                <a:spcPct val="100000"/>
              </a:lnSpc>
              <a:spcBef>
                <a:spcPts val="1400"/>
              </a:spcBef>
              <a:spcAft>
                <a:spcPts val="0"/>
              </a:spcAft>
              <a:buSzPct val="100000"/>
              <a:buFont typeface="Arial"/>
              <a:buAutoNum type="arabicPeriod"/>
            </a:pPr>
            <a:r>
              <a:rPr b="1" lang="es-419">
                <a:latin typeface="Arial"/>
                <a:ea typeface="Arial"/>
                <a:cs typeface="Arial"/>
                <a:sym typeface="Arial"/>
              </a:rPr>
              <a:t>Seguridad y acceso:</a:t>
            </a:r>
            <a:endParaRPr b="1">
              <a:latin typeface="Arial"/>
              <a:ea typeface="Arial"/>
              <a:cs typeface="Arial"/>
              <a:sym typeface="Arial"/>
            </a:endParaRPr>
          </a:p>
          <a:p>
            <a:pPr indent="-299085" lvl="0" marL="1828800" rtl="0" algn="l">
              <a:lnSpc>
                <a:spcPct val="100000"/>
              </a:lnSpc>
              <a:spcBef>
                <a:spcPts val="0"/>
              </a:spcBef>
              <a:spcAft>
                <a:spcPts val="0"/>
              </a:spcAft>
              <a:buSzPct val="100000"/>
              <a:buFont typeface="Arial"/>
              <a:buChar char="●"/>
            </a:pPr>
            <a:r>
              <a:rPr lang="es-419" sz="1200">
                <a:latin typeface="Arial"/>
                <a:ea typeface="Arial"/>
                <a:cs typeface="Arial"/>
                <a:sym typeface="Arial"/>
              </a:rPr>
              <a:t>Control de acceso:</a:t>
            </a:r>
            <a:endParaRPr sz="1200">
              <a:latin typeface="Arial"/>
              <a:ea typeface="Arial"/>
              <a:cs typeface="Arial"/>
              <a:sym typeface="Arial"/>
            </a:endParaRPr>
          </a:p>
          <a:p>
            <a:pPr indent="-293211" lvl="0"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El sistema debe permitir asignar roles y permisos a los usuarios (administrador, vendedor, finanzas, etc.).</a:t>
            </a:r>
            <a:endParaRPr sz="1100">
              <a:latin typeface="Arial"/>
              <a:ea typeface="Arial"/>
              <a:cs typeface="Arial"/>
              <a:sym typeface="Arial"/>
            </a:endParaRPr>
          </a:p>
          <a:p>
            <a:pPr indent="-293211" lvl="0"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Cada usuario debe acceder solo a las funcionalidades permitidas según su rol.</a:t>
            </a:r>
            <a:endParaRPr sz="1100">
              <a:latin typeface="Arial"/>
              <a:ea typeface="Arial"/>
              <a:cs typeface="Arial"/>
              <a:sym typeface="Arial"/>
            </a:endParaRPr>
          </a:p>
          <a:p>
            <a:pPr indent="-299085" lvl="0" marL="1828800" rtl="0" algn="l">
              <a:lnSpc>
                <a:spcPct val="100000"/>
              </a:lnSpc>
              <a:spcBef>
                <a:spcPts val="0"/>
              </a:spcBef>
              <a:spcAft>
                <a:spcPts val="0"/>
              </a:spcAft>
              <a:buSzPct val="100000"/>
              <a:buFont typeface="Arial"/>
              <a:buChar char="●"/>
            </a:pPr>
            <a:r>
              <a:rPr lang="es-419" sz="1200">
                <a:latin typeface="Arial"/>
                <a:ea typeface="Arial"/>
                <a:cs typeface="Arial"/>
                <a:sym typeface="Arial"/>
              </a:rPr>
              <a:t>Protección de datos:</a:t>
            </a:r>
            <a:endParaRPr sz="1200">
              <a:latin typeface="Arial"/>
              <a:ea typeface="Arial"/>
              <a:cs typeface="Arial"/>
              <a:sym typeface="Arial"/>
            </a:endParaRPr>
          </a:p>
          <a:p>
            <a:pPr indent="-293211" lvl="0"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El sistema debe cifrar la información sensible como datos de clientes y transacciones.</a:t>
            </a:r>
            <a:endParaRPr sz="1100">
              <a:latin typeface="Arial"/>
              <a:ea typeface="Arial"/>
              <a:cs typeface="Arial"/>
              <a:sym typeface="Arial"/>
            </a:endParaRPr>
          </a:p>
          <a:p>
            <a:pPr indent="-293211" lvl="0"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Debe cumplir con normativas de protección de datos (ej: GDPR, Ley de protección de datos).</a:t>
            </a:r>
            <a:endParaRPr>
              <a:latin typeface="Arial"/>
              <a:ea typeface="Arial"/>
              <a:cs typeface="Arial"/>
              <a:sym typeface="Arial"/>
            </a:endParaRPr>
          </a:p>
          <a:p>
            <a:pPr indent="0" lvl="0" marL="0" rtl="0" algn="l">
              <a:lnSpc>
                <a:spcPct val="100000"/>
              </a:lnSpc>
              <a:spcBef>
                <a:spcPts val="1400"/>
              </a:spcBef>
              <a:spcAft>
                <a:spcPts val="0"/>
              </a:spcAft>
              <a:buNone/>
            </a:pPr>
            <a:r>
              <a:t/>
            </a:r>
            <a:endParaRPr>
              <a:latin typeface="Arial"/>
              <a:ea typeface="Arial"/>
              <a:cs typeface="Arial"/>
              <a:sym typeface="Arial"/>
            </a:endParaRPr>
          </a:p>
          <a:p>
            <a:pPr indent="-304958" lvl="0" marL="1371600" rtl="0" algn="l">
              <a:lnSpc>
                <a:spcPct val="100000"/>
              </a:lnSpc>
              <a:spcBef>
                <a:spcPts val="1400"/>
              </a:spcBef>
              <a:spcAft>
                <a:spcPts val="0"/>
              </a:spcAft>
              <a:buSzPct val="100000"/>
              <a:buFont typeface="Arial"/>
              <a:buAutoNum type="arabicPeriod"/>
            </a:pPr>
            <a:r>
              <a:rPr b="1" lang="es-419">
                <a:latin typeface="Arial"/>
                <a:ea typeface="Arial"/>
                <a:cs typeface="Arial"/>
                <a:sym typeface="Arial"/>
              </a:rPr>
              <a:t>Soporte y mantenimiento:</a:t>
            </a:r>
            <a:endParaRPr b="1">
              <a:latin typeface="Arial"/>
              <a:ea typeface="Arial"/>
              <a:cs typeface="Arial"/>
              <a:sym typeface="Arial"/>
            </a:endParaRPr>
          </a:p>
          <a:p>
            <a:pPr indent="-299085" lvl="0" marL="1828800" rtl="0" algn="l">
              <a:lnSpc>
                <a:spcPct val="100000"/>
              </a:lnSpc>
              <a:spcBef>
                <a:spcPts val="0"/>
              </a:spcBef>
              <a:spcAft>
                <a:spcPts val="0"/>
              </a:spcAft>
              <a:buSzPct val="100000"/>
              <a:buFont typeface="Arial"/>
              <a:buChar char="●"/>
            </a:pPr>
            <a:r>
              <a:rPr lang="es-419" sz="1200">
                <a:latin typeface="Arial"/>
                <a:ea typeface="Arial"/>
                <a:cs typeface="Arial"/>
                <a:sym typeface="Arial"/>
              </a:rPr>
              <a:t>Registro de errores:</a:t>
            </a:r>
            <a:endParaRPr sz="1200">
              <a:latin typeface="Arial"/>
              <a:ea typeface="Arial"/>
              <a:cs typeface="Arial"/>
              <a:sym typeface="Arial"/>
            </a:endParaRPr>
          </a:p>
          <a:p>
            <a:pPr indent="-293211" lvl="0"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El sistema debe mantener un registro de errores y solicitudes de soporte.</a:t>
            </a:r>
            <a:endParaRPr sz="1100">
              <a:latin typeface="Arial"/>
              <a:ea typeface="Arial"/>
              <a:cs typeface="Arial"/>
              <a:sym typeface="Arial"/>
            </a:endParaRPr>
          </a:p>
          <a:p>
            <a:pPr indent="-293211" lvl="0"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El equipo de soporte debe poder filtrar y buscar en este registro.</a:t>
            </a:r>
            <a:endParaRPr sz="1100">
              <a:latin typeface="Arial"/>
              <a:ea typeface="Arial"/>
              <a:cs typeface="Arial"/>
              <a:sym typeface="Arial"/>
            </a:endParaRPr>
          </a:p>
          <a:p>
            <a:pPr indent="-299085" lvl="0" marL="1828800" rtl="0" algn="l">
              <a:lnSpc>
                <a:spcPct val="100000"/>
              </a:lnSpc>
              <a:spcBef>
                <a:spcPts val="0"/>
              </a:spcBef>
              <a:spcAft>
                <a:spcPts val="0"/>
              </a:spcAft>
              <a:buSzPct val="100000"/>
              <a:buFont typeface="Arial"/>
              <a:buChar char="●"/>
            </a:pPr>
            <a:r>
              <a:rPr lang="es-419" sz="1200">
                <a:latin typeface="Arial"/>
                <a:ea typeface="Arial"/>
                <a:cs typeface="Arial"/>
                <a:sym typeface="Arial"/>
              </a:rPr>
              <a:t>Actualizaciones automáticas:</a:t>
            </a:r>
            <a:endParaRPr sz="1200">
              <a:latin typeface="Arial"/>
              <a:ea typeface="Arial"/>
              <a:cs typeface="Arial"/>
              <a:sym typeface="Arial"/>
            </a:endParaRPr>
          </a:p>
          <a:p>
            <a:pPr indent="-293211" lvl="0" marL="2286000" rtl="0" algn="l">
              <a:lnSpc>
                <a:spcPct val="100000"/>
              </a:lnSpc>
              <a:spcBef>
                <a:spcPts val="0"/>
              </a:spcBef>
              <a:spcAft>
                <a:spcPts val="0"/>
              </a:spcAft>
              <a:buSzPct val="100000"/>
              <a:buFont typeface="Arial"/>
              <a:buChar char="-"/>
            </a:pPr>
            <a:r>
              <a:rPr lang="es-419" sz="1100">
                <a:latin typeface="Arial"/>
                <a:ea typeface="Arial"/>
                <a:cs typeface="Arial"/>
                <a:sym typeface="Arial"/>
              </a:rPr>
              <a:t>El sistema debe permitir actualizaciones automáticas para corregir errores y agregar nuevas funcionalidades.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Arial"/>
                <a:ea typeface="Arial"/>
                <a:cs typeface="Arial"/>
                <a:sym typeface="Arial"/>
              </a:rPr>
              <a:t>Requisitos funcionales</a:t>
            </a:r>
            <a:endParaRPr>
              <a:latin typeface="Arial"/>
              <a:ea typeface="Arial"/>
              <a:cs typeface="Arial"/>
              <a:sym typeface="Arial"/>
            </a:endParaRPr>
          </a:p>
          <a:p>
            <a:pPr indent="0" lvl="0" marL="0" rtl="0" algn="l">
              <a:spcBef>
                <a:spcPts val="0"/>
              </a:spcBef>
              <a:spcAft>
                <a:spcPts val="0"/>
              </a:spcAft>
              <a:buNone/>
            </a:pPr>
            <a:r>
              <a:t/>
            </a:r>
            <a:endParaRPr/>
          </a:p>
        </p:txBody>
      </p:sp>
      <p:sp>
        <p:nvSpPr>
          <p:cNvPr id="226" name="Google Shape;226;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1371600" rtl="0" algn="l">
              <a:lnSpc>
                <a:spcPct val="100000"/>
              </a:lnSpc>
              <a:spcBef>
                <a:spcPts val="1400"/>
              </a:spcBef>
              <a:spcAft>
                <a:spcPts val="0"/>
              </a:spcAft>
              <a:buSzPts val="1300"/>
              <a:buFont typeface="Arial"/>
              <a:buAutoNum type="arabicPeriod"/>
            </a:pPr>
            <a:r>
              <a:rPr b="1" lang="es-419">
                <a:latin typeface="Arial"/>
                <a:ea typeface="Arial"/>
                <a:cs typeface="Arial"/>
                <a:sym typeface="Arial"/>
              </a:rPr>
              <a:t>Notificaciones y alertas:</a:t>
            </a:r>
            <a:endParaRPr b="1">
              <a:latin typeface="Arial"/>
              <a:ea typeface="Arial"/>
              <a:cs typeface="Arial"/>
              <a:sym typeface="Arial"/>
            </a:endParaRPr>
          </a:p>
          <a:p>
            <a:pPr indent="-304800" lvl="0" marL="1828800" rtl="0" algn="l">
              <a:lnSpc>
                <a:spcPct val="100000"/>
              </a:lnSpc>
              <a:spcBef>
                <a:spcPts val="0"/>
              </a:spcBef>
              <a:spcAft>
                <a:spcPts val="0"/>
              </a:spcAft>
              <a:buSzPts val="1200"/>
              <a:buFont typeface="Arial"/>
              <a:buChar char="●"/>
            </a:pPr>
            <a:r>
              <a:rPr lang="es-419" sz="1200">
                <a:latin typeface="Arial"/>
                <a:ea typeface="Arial"/>
                <a:cs typeface="Arial"/>
                <a:sym typeface="Arial"/>
              </a:rPr>
              <a:t>Notificaciones en tiempo real:</a:t>
            </a:r>
            <a:endParaRPr sz="1200">
              <a:latin typeface="Arial"/>
              <a:ea typeface="Arial"/>
              <a:cs typeface="Arial"/>
              <a:sym typeface="Arial"/>
            </a:endParaRPr>
          </a:p>
          <a:p>
            <a:pPr indent="-298450" lvl="0" marL="2286000" rtl="0" algn="l">
              <a:lnSpc>
                <a:spcPct val="100000"/>
              </a:lnSpc>
              <a:spcBef>
                <a:spcPts val="0"/>
              </a:spcBef>
              <a:spcAft>
                <a:spcPts val="0"/>
              </a:spcAft>
              <a:buSzPts val="1100"/>
              <a:buFont typeface="Arial"/>
              <a:buChar char="-"/>
            </a:pPr>
            <a:r>
              <a:rPr lang="es-419" sz="1100">
                <a:latin typeface="Arial"/>
                <a:ea typeface="Arial"/>
                <a:cs typeface="Arial"/>
                <a:sym typeface="Arial"/>
              </a:rPr>
              <a:t>El sistema debe enviar notificaciones en tiempo real para eventos como ventas realizadas, stock mínimo y solicitudes de clientes.</a:t>
            </a:r>
            <a:endParaRPr sz="1100">
              <a:latin typeface="Arial"/>
              <a:ea typeface="Arial"/>
              <a:cs typeface="Arial"/>
              <a:sym typeface="Arial"/>
            </a:endParaRPr>
          </a:p>
          <a:p>
            <a:pPr indent="-298450" lvl="0" marL="2286000" rtl="0" algn="l">
              <a:lnSpc>
                <a:spcPct val="100000"/>
              </a:lnSpc>
              <a:spcBef>
                <a:spcPts val="0"/>
              </a:spcBef>
              <a:spcAft>
                <a:spcPts val="0"/>
              </a:spcAft>
              <a:buSzPts val="1100"/>
              <a:buFont typeface="Arial"/>
              <a:buChar char="-"/>
            </a:pPr>
            <a:r>
              <a:rPr lang="es-419" sz="1100">
                <a:latin typeface="Arial"/>
                <a:ea typeface="Arial"/>
                <a:cs typeface="Arial"/>
                <a:sym typeface="Arial"/>
              </a:rPr>
              <a:t>Las notificaciones deben llegar por correo electrónico o mensajes en la plataforma.</a:t>
            </a:r>
            <a:endParaRPr sz="1100">
              <a:latin typeface="Arial"/>
              <a:ea typeface="Arial"/>
              <a:cs typeface="Arial"/>
              <a:sym typeface="Arial"/>
            </a:endParaRPr>
          </a:p>
          <a:p>
            <a:pPr indent="0" lvl="0" marL="0" rtl="0" algn="l">
              <a:lnSpc>
                <a:spcPct val="100000"/>
              </a:lnSpc>
              <a:spcBef>
                <a:spcPts val="1400"/>
              </a:spcBef>
              <a:spcAft>
                <a:spcPts val="0"/>
              </a:spcAft>
              <a:buNone/>
            </a:pPr>
            <a:r>
              <a:t/>
            </a:r>
            <a:endParaRPr sz="1100">
              <a:latin typeface="Arial"/>
              <a:ea typeface="Arial"/>
              <a:cs typeface="Arial"/>
              <a:sym typeface="Arial"/>
            </a:endParaRPr>
          </a:p>
          <a:p>
            <a:pPr indent="-311150" lvl="0" marL="1371600" rtl="0" algn="l">
              <a:lnSpc>
                <a:spcPct val="100000"/>
              </a:lnSpc>
              <a:spcBef>
                <a:spcPts val="1400"/>
              </a:spcBef>
              <a:spcAft>
                <a:spcPts val="0"/>
              </a:spcAft>
              <a:buSzPts val="1300"/>
              <a:buFont typeface="Arial"/>
              <a:buAutoNum type="arabicPeriod"/>
            </a:pPr>
            <a:r>
              <a:rPr b="1" lang="es-419">
                <a:latin typeface="Arial"/>
                <a:ea typeface="Arial"/>
                <a:cs typeface="Arial"/>
                <a:sym typeface="Arial"/>
              </a:rPr>
              <a:t>Personalización:</a:t>
            </a:r>
            <a:endParaRPr b="1">
              <a:latin typeface="Arial"/>
              <a:ea typeface="Arial"/>
              <a:cs typeface="Arial"/>
              <a:sym typeface="Arial"/>
            </a:endParaRPr>
          </a:p>
          <a:p>
            <a:pPr indent="-304800" lvl="0" marL="1828800" rtl="0" algn="l">
              <a:lnSpc>
                <a:spcPct val="100000"/>
              </a:lnSpc>
              <a:spcBef>
                <a:spcPts val="0"/>
              </a:spcBef>
              <a:spcAft>
                <a:spcPts val="0"/>
              </a:spcAft>
              <a:buSzPts val="1200"/>
              <a:buFont typeface="Arial"/>
              <a:buChar char="●"/>
            </a:pPr>
            <a:r>
              <a:rPr lang="es-419" sz="1200">
                <a:latin typeface="Arial"/>
                <a:ea typeface="Arial"/>
                <a:cs typeface="Arial"/>
                <a:sym typeface="Arial"/>
              </a:rPr>
              <a:t>Configuración de parámetros:</a:t>
            </a:r>
            <a:endParaRPr sz="1200">
              <a:latin typeface="Arial"/>
              <a:ea typeface="Arial"/>
              <a:cs typeface="Arial"/>
              <a:sym typeface="Arial"/>
            </a:endParaRPr>
          </a:p>
          <a:p>
            <a:pPr indent="-298450" lvl="0" marL="2286000" rtl="0" algn="l">
              <a:lnSpc>
                <a:spcPct val="100000"/>
              </a:lnSpc>
              <a:spcBef>
                <a:spcPts val="0"/>
              </a:spcBef>
              <a:spcAft>
                <a:spcPts val="0"/>
              </a:spcAft>
              <a:buSzPts val="1100"/>
              <a:buFont typeface="Arial"/>
              <a:buChar char="-"/>
            </a:pPr>
            <a:r>
              <a:rPr lang="es-419" sz="1100">
                <a:latin typeface="Arial"/>
                <a:ea typeface="Arial"/>
                <a:cs typeface="Arial"/>
                <a:sym typeface="Arial"/>
              </a:rPr>
              <a:t>El sistema debe permitir configurar parámetros como niveles de stock mínimo, formatos de factura y opciones de pago.</a:t>
            </a:r>
            <a:endParaRPr sz="1100">
              <a:latin typeface="Arial"/>
              <a:ea typeface="Arial"/>
              <a:cs typeface="Arial"/>
              <a:sym typeface="Arial"/>
            </a:endParaRPr>
          </a:p>
          <a:p>
            <a:pPr indent="-298450" lvl="0" marL="2286000" rtl="0" algn="l">
              <a:lnSpc>
                <a:spcPct val="100000"/>
              </a:lnSpc>
              <a:spcBef>
                <a:spcPts val="0"/>
              </a:spcBef>
              <a:spcAft>
                <a:spcPts val="0"/>
              </a:spcAft>
              <a:buSzPts val="1100"/>
              <a:buFont typeface="Arial"/>
              <a:buChar char="-"/>
            </a:pPr>
            <a:r>
              <a:rPr lang="es-419" sz="1100">
                <a:latin typeface="Arial"/>
                <a:ea typeface="Arial"/>
                <a:cs typeface="Arial"/>
                <a:sym typeface="Arial"/>
              </a:rPr>
              <a:t>Los administradores deben poder personalizar estos parámetros según las necesidades del negocio.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Requisitos no funcionales</a:t>
            </a:r>
            <a:endParaRPr>
              <a:latin typeface="Arial"/>
              <a:ea typeface="Arial"/>
              <a:cs typeface="Arial"/>
              <a:sym typeface="Arial"/>
            </a:endParaRPr>
          </a:p>
        </p:txBody>
      </p:sp>
      <p:sp>
        <p:nvSpPr>
          <p:cNvPr id="232" name="Google Shape;232;p2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304958" lvl="0" marL="457200" rtl="0" algn="l">
              <a:lnSpc>
                <a:spcPct val="100000"/>
              </a:lnSpc>
              <a:spcBef>
                <a:spcPts val="1400"/>
              </a:spcBef>
              <a:spcAft>
                <a:spcPts val="0"/>
              </a:spcAft>
              <a:buSzPct val="100000"/>
              <a:buFont typeface="Arial"/>
              <a:buAutoNum type="arabicPeriod"/>
            </a:pPr>
            <a:r>
              <a:rPr lang="es-419">
                <a:latin typeface="Arial"/>
                <a:ea typeface="Arial"/>
                <a:cs typeface="Arial"/>
                <a:sym typeface="Arial"/>
              </a:rPr>
              <a:t>Rendimiento</a:t>
            </a:r>
            <a:endParaRPr>
              <a:latin typeface="Arial"/>
              <a:ea typeface="Arial"/>
              <a:cs typeface="Arial"/>
              <a:sym typeface="Arial"/>
            </a:endParaRPr>
          </a:p>
          <a:p>
            <a:pPr indent="-299085" lvl="0" marL="914400" rtl="0" algn="l">
              <a:lnSpc>
                <a:spcPct val="100000"/>
              </a:lnSpc>
              <a:spcBef>
                <a:spcPts val="0"/>
              </a:spcBef>
              <a:spcAft>
                <a:spcPts val="0"/>
              </a:spcAft>
              <a:buSzPct val="100000"/>
              <a:buFont typeface="Arial"/>
              <a:buChar char="●"/>
            </a:pPr>
            <a:r>
              <a:rPr lang="es-419" sz="1200">
                <a:latin typeface="Arial"/>
                <a:ea typeface="Arial"/>
                <a:cs typeface="Arial"/>
                <a:sym typeface="Arial"/>
              </a:rPr>
              <a:t>Tiempo de respuesta:</a:t>
            </a:r>
            <a:endParaRPr sz="1200">
              <a:latin typeface="Arial"/>
              <a:ea typeface="Arial"/>
              <a:cs typeface="Arial"/>
              <a:sym typeface="Arial"/>
            </a:endParaRPr>
          </a:p>
          <a:p>
            <a:pPr indent="-293211" lvl="0" marL="1371600" rtl="0" algn="l">
              <a:lnSpc>
                <a:spcPct val="100000"/>
              </a:lnSpc>
              <a:spcBef>
                <a:spcPts val="0"/>
              </a:spcBef>
              <a:spcAft>
                <a:spcPts val="0"/>
              </a:spcAft>
              <a:buSzPct val="100000"/>
              <a:buFont typeface="Arial"/>
              <a:buChar char="-"/>
            </a:pPr>
            <a:r>
              <a:rPr lang="es-419" sz="1100">
                <a:latin typeface="Arial"/>
                <a:ea typeface="Arial"/>
                <a:cs typeface="Arial"/>
                <a:sym typeface="Arial"/>
              </a:rPr>
              <a:t>El sistema debe cargar páginas y resultados de búsqueda en menos de 3 segundos (incluso con 100+ usuarios concurrentes).</a:t>
            </a:r>
            <a:endParaRPr sz="1100">
              <a:latin typeface="Arial"/>
              <a:ea typeface="Arial"/>
              <a:cs typeface="Arial"/>
              <a:sym typeface="Arial"/>
            </a:endParaRPr>
          </a:p>
          <a:p>
            <a:pPr indent="-293211" lvl="0" marL="1371600" rtl="0" algn="l">
              <a:lnSpc>
                <a:spcPct val="100000"/>
              </a:lnSpc>
              <a:spcBef>
                <a:spcPts val="0"/>
              </a:spcBef>
              <a:spcAft>
                <a:spcPts val="0"/>
              </a:spcAft>
              <a:buSzPct val="100000"/>
              <a:buFont typeface="Arial"/>
              <a:buChar char="-"/>
            </a:pPr>
            <a:r>
              <a:rPr lang="es-419" sz="1100">
                <a:latin typeface="Arial"/>
                <a:ea typeface="Arial"/>
                <a:cs typeface="Arial"/>
                <a:sym typeface="Arial"/>
              </a:rPr>
              <a:t>Las transacciones (ventas, facturación deben procesarse en menos de 2 segundos.</a:t>
            </a:r>
            <a:endParaRPr sz="1100">
              <a:latin typeface="Arial"/>
              <a:ea typeface="Arial"/>
              <a:cs typeface="Arial"/>
              <a:sym typeface="Arial"/>
            </a:endParaRPr>
          </a:p>
          <a:p>
            <a:pPr indent="-299085" lvl="0" marL="914400" rtl="0" algn="l">
              <a:lnSpc>
                <a:spcPct val="100000"/>
              </a:lnSpc>
              <a:spcBef>
                <a:spcPts val="0"/>
              </a:spcBef>
              <a:spcAft>
                <a:spcPts val="0"/>
              </a:spcAft>
              <a:buSzPct val="100000"/>
              <a:buFont typeface="Arial"/>
              <a:buChar char="●"/>
            </a:pPr>
            <a:r>
              <a:rPr lang="es-419" sz="1200">
                <a:latin typeface="Arial"/>
                <a:ea typeface="Arial"/>
                <a:cs typeface="Arial"/>
                <a:sym typeface="Arial"/>
              </a:rPr>
              <a:t>Carga de datos:</a:t>
            </a:r>
            <a:endParaRPr sz="1200">
              <a:latin typeface="Arial"/>
              <a:ea typeface="Arial"/>
              <a:cs typeface="Arial"/>
              <a:sym typeface="Arial"/>
            </a:endParaRPr>
          </a:p>
          <a:p>
            <a:pPr indent="-293211" lvl="0" marL="1371600" rtl="0" algn="l">
              <a:lnSpc>
                <a:spcPct val="100000"/>
              </a:lnSpc>
              <a:spcBef>
                <a:spcPts val="0"/>
              </a:spcBef>
              <a:spcAft>
                <a:spcPts val="0"/>
              </a:spcAft>
              <a:buSzPct val="100000"/>
              <a:buFont typeface="Arial"/>
              <a:buChar char="-"/>
            </a:pPr>
            <a:r>
              <a:rPr lang="es-419" sz="1100">
                <a:latin typeface="Arial"/>
                <a:ea typeface="Arial"/>
                <a:cs typeface="Arial"/>
                <a:sym typeface="Arial"/>
              </a:rPr>
              <a:t>Debe soportar un inventario de hasta 50,000 vehículos sin degradación del rendimiento.</a:t>
            </a:r>
            <a:endParaRPr sz="1100">
              <a:latin typeface="Arial"/>
              <a:ea typeface="Arial"/>
              <a:cs typeface="Arial"/>
              <a:sym typeface="Arial"/>
            </a:endParaRPr>
          </a:p>
          <a:p>
            <a:pPr indent="-299085" lvl="0" marL="914400" rtl="0" algn="l">
              <a:lnSpc>
                <a:spcPct val="100000"/>
              </a:lnSpc>
              <a:spcBef>
                <a:spcPts val="0"/>
              </a:spcBef>
              <a:spcAft>
                <a:spcPts val="0"/>
              </a:spcAft>
              <a:buSzPct val="100000"/>
              <a:buFont typeface="Arial"/>
              <a:buChar char="●"/>
            </a:pPr>
            <a:r>
              <a:rPr lang="es-419" sz="1200">
                <a:latin typeface="Arial"/>
                <a:ea typeface="Arial"/>
                <a:cs typeface="Arial"/>
                <a:sym typeface="Arial"/>
              </a:rPr>
              <a:t>Concurrencia:</a:t>
            </a:r>
            <a:endParaRPr sz="1200">
              <a:latin typeface="Arial"/>
              <a:ea typeface="Arial"/>
              <a:cs typeface="Arial"/>
              <a:sym typeface="Arial"/>
            </a:endParaRPr>
          </a:p>
          <a:p>
            <a:pPr indent="-293211" lvl="0" marL="1371600" rtl="0" algn="l">
              <a:lnSpc>
                <a:spcPct val="100000"/>
              </a:lnSpc>
              <a:spcBef>
                <a:spcPts val="0"/>
              </a:spcBef>
              <a:spcAft>
                <a:spcPts val="0"/>
              </a:spcAft>
              <a:buSzPct val="100000"/>
              <a:buFont typeface="Arial"/>
              <a:buChar char="-"/>
            </a:pPr>
            <a:r>
              <a:rPr lang="es-419" sz="1100">
                <a:latin typeface="Arial"/>
                <a:ea typeface="Arial"/>
                <a:cs typeface="Arial"/>
                <a:sym typeface="Arial"/>
              </a:rPr>
              <a:t>Soporte para mínimo 200 usuarios activos simultáneamente sin caídas o lentitud.</a:t>
            </a:r>
            <a:endParaRPr sz="1100">
              <a:latin typeface="Arial"/>
              <a:ea typeface="Arial"/>
              <a:cs typeface="Arial"/>
              <a:sym typeface="Arial"/>
            </a:endParaRPr>
          </a:p>
          <a:p>
            <a:pPr indent="0" lvl="0" marL="0" rtl="0" algn="l">
              <a:lnSpc>
                <a:spcPct val="100000"/>
              </a:lnSpc>
              <a:spcBef>
                <a:spcPts val="1400"/>
              </a:spcBef>
              <a:spcAft>
                <a:spcPts val="0"/>
              </a:spcAft>
              <a:buNone/>
            </a:pPr>
            <a:r>
              <a:t/>
            </a:r>
            <a:endParaRPr>
              <a:latin typeface="Arial"/>
              <a:ea typeface="Arial"/>
              <a:cs typeface="Arial"/>
              <a:sym typeface="Arial"/>
            </a:endParaRPr>
          </a:p>
          <a:p>
            <a:pPr indent="-304958" lvl="0" marL="457200" rtl="0" algn="l">
              <a:lnSpc>
                <a:spcPct val="100000"/>
              </a:lnSpc>
              <a:spcBef>
                <a:spcPts val="1400"/>
              </a:spcBef>
              <a:spcAft>
                <a:spcPts val="0"/>
              </a:spcAft>
              <a:buSzPct val="100000"/>
              <a:buFont typeface="Arial"/>
              <a:buAutoNum type="arabicPeriod"/>
            </a:pPr>
            <a:r>
              <a:rPr lang="es-419">
                <a:latin typeface="Arial"/>
                <a:ea typeface="Arial"/>
                <a:cs typeface="Arial"/>
                <a:sym typeface="Arial"/>
              </a:rPr>
              <a:t>Escalabilidad</a:t>
            </a:r>
            <a:endParaRPr>
              <a:latin typeface="Arial"/>
              <a:ea typeface="Arial"/>
              <a:cs typeface="Arial"/>
              <a:sym typeface="Arial"/>
            </a:endParaRPr>
          </a:p>
          <a:p>
            <a:pPr indent="-299085" lvl="0" marL="914400" rtl="0" algn="l">
              <a:lnSpc>
                <a:spcPct val="100000"/>
              </a:lnSpc>
              <a:spcBef>
                <a:spcPts val="0"/>
              </a:spcBef>
              <a:spcAft>
                <a:spcPts val="0"/>
              </a:spcAft>
              <a:buSzPct val="100000"/>
              <a:buFont typeface="Arial"/>
              <a:buChar char="●"/>
            </a:pPr>
            <a:r>
              <a:rPr lang="es-419" sz="1200">
                <a:latin typeface="Arial"/>
                <a:ea typeface="Arial"/>
                <a:cs typeface="Arial"/>
                <a:sym typeface="Arial"/>
              </a:rPr>
              <a:t>Crecimiento horizontal:</a:t>
            </a:r>
            <a:endParaRPr sz="1200">
              <a:latin typeface="Arial"/>
              <a:ea typeface="Arial"/>
              <a:cs typeface="Arial"/>
              <a:sym typeface="Arial"/>
            </a:endParaRPr>
          </a:p>
          <a:p>
            <a:pPr indent="-293211" lvl="0" marL="1371600" rtl="0" algn="l">
              <a:lnSpc>
                <a:spcPct val="100000"/>
              </a:lnSpc>
              <a:spcBef>
                <a:spcPts val="0"/>
              </a:spcBef>
              <a:spcAft>
                <a:spcPts val="0"/>
              </a:spcAft>
              <a:buSzPct val="100000"/>
              <a:buFont typeface="Arial"/>
              <a:buChar char="-"/>
            </a:pPr>
            <a:r>
              <a:rPr lang="es-419" sz="1100">
                <a:latin typeface="Arial"/>
                <a:ea typeface="Arial"/>
                <a:cs typeface="Arial"/>
                <a:sym typeface="Arial"/>
              </a:rPr>
              <a:t>El sistema debe permitir escalar servidores y bases de datos según demanda (ej: uso de AWS, Azure o Kubernetes).</a:t>
            </a:r>
            <a:endParaRPr sz="1100">
              <a:latin typeface="Arial"/>
              <a:ea typeface="Arial"/>
              <a:cs typeface="Arial"/>
              <a:sym typeface="Arial"/>
            </a:endParaRPr>
          </a:p>
          <a:p>
            <a:pPr indent="-299085" lvl="0" marL="914400" rtl="0" algn="l">
              <a:lnSpc>
                <a:spcPct val="100000"/>
              </a:lnSpc>
              <a:spcBef>
                <a:spcPts val="0"/>
              </a:spcBef>
              <a:spcAft>
                <a:spcPts val="0"/>
              </a:spcAft>
              <a:buSzPct val="100000"/>
              <a:buFont typeface="Arial"/>
              <a:buChar char="●"/>
            </a:pPr>
            <a:r>
              <a:rPr lang="es-419" sz="1200">
                <a:latin typeface="Arial"/>
                <a:ea typeface="Arial"/>
                <a:cs typeface="Arial"/>
                <a:sym typeface="Arial"/>
              </a:rPr>
              <a:t>Modularidad:</a:t>
            </a:r>
            <a:endParaRPr sz="1200">
              <a:latin typeface="Arial"/>
              <a:ea typeface="Arial"/>
              <a:cs typeface="Arial"/>
              <a:sym typeface="Arial"/>
            </a:endParaRPr>
          </a:p>
          <a:p>
            <a:pPr indent="-293211" lvl="0" marL="1371600" rtl="0" algn="l">
              <a:lnSpc>
                <a:spcPct val="100000"/>
              </a:lnSpc>
              <a:spcBef>
                <a:spcPts val="0"/>
              </a:spcBef>
              <a:spcAft>
                <a:spcPts val="0"/>
              </a:spcAft>
              <a:buSzPct val="100000"/>
              <a:buFont typeface="Arial"/>
              <a:buChar char="-"/>
            </a:pPr>
            <a:r>
              <a:rPr lang="es-419" sz="1100">
                <a:latin typeface="Arial"/>
                <a:ea typeface="Arial"/>
                <a:cs typeface="Arial"/>
                <a:sym typeface="Arial"/>
              </a:rPr>
              <a:t>Capacidad de añadir nuevos módulos (ej: taller mecánico, gestión de flotas) sin afectar el núcleo del sistema.</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Arial"/>
                <a:ea typeface="Arial"/>
                <a:cs typeface="Arial"/>
                <a:sym typeface="Arial"/>
              </a:rPr>
              <a:t>Requisitos no funcionales</a:t>
            </a:r>
            <a:endParaRPr>
              <a:latin typeface="Arial"/>
              <a:ea typeface="Arial"/>
              <a:cs typeface="Arial"/>
              <a:sym typeface="Arial"/>
            </a:endParaRPr>
          </a:p>
          <a:p>
            <a:pPr indent="0" lvl="0" marL="0" rtl="0" algn="l">
              <a:spcBef>
                <a:spcPts val="0"/>
              </a:spcBef>
              <a:spcAft>
                <a:spcPts val="0"/>
              </a:spcAft>
              <a:buNone/>
            </a:pPr>
            <a:r>
              <a:t/>
            </a:r>
            <a:endParaRPr/>
          </a:p>
        </p:txBody>
      </p:sp>
      <p:sp>
        <p:nvSpPr>
          <p:cNvPr id="238" name="Google Shape;238;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292576" lvl="0" marL="457200" rtl="0" algn="l">
              <a:lnSpc>
                <a:spcPct val="100000"/>
              </a:lnSpc>
              <a:spcBef>
                <a:spcPts val="1400"/>
              </a:spcBef>
              <a:spcAft>
                <a:spcPts val="0"/>
              </a:spcAft>
              <a:buSzPct val="100000"/>
              <a:buFont typeface="Arial"/>
              <a:buAutoNum type="arabicPeriod"/>
            </a:pPr>
            <a:r>
              <a:rPr lang="es-419">
                <a:latin typeface="Arial"/>
                <a:ea typeface="Arial"/>
                <a:cs typeface="Arial"/>
                <a:sym typeface="Arial"/>
              </a:rPr>
              <a:t>Seguridad</a:t>
            </a:r>
            <a:endParaRPr>
              <a:latin typeface="Arial"/>
              <a:ea typeface="Arial"/>
              <a:cs typeface="Arial"/>
              <a:sym typeface="Arial"/>
            </a:endParaRPr>
          </a:p>
          <a:p>
            <a:pPr indent="-287655" lvl="0" marL="914400" rtl="0" algn="l">
              <a:lnSpc>
                <a:spcPct val="100000"/>
              </a:lnSpc>
              <a:spcBef>
                <a:spcPts val="0"/>
              </a:spcBef>
              <a:spcAft>
                <a:spcPts val="0"/>
              </a:spcAft>
              <a:buSzPct val="100000"/>
              <a:buFont typeface="Arial"/>
              <a:buChar char="●"/>
            </a:pPr>
            <a:r>
              <a:rPr lang="es-419" sz="1200">
                <a:latin typeface="Arial"/>
                <a:ea typeface="Arial"/>
                <a:cs typeface="Arial"/>
                <a:sym typeface="Arial"/>
              </a:rPr>
              <a:t>Autenticación y autorización:</a:t>
            </a:r>
            <a:endParaRPr sz="1200">
              <a:latin typeface="Arial"/>
              <a:ea typeface="Arial"/>
              <a:cs typeface="Arial"/>
              <a:sym typeface="Arial"/>
            </a:endParaRPr>
          </a:p>
          <a:p>
            <a:pPr indent="-282733" lvl="0" marL="1371600" rtl="0" algn="l">
              <a:lnSpc>
                <a:spcPct val="100000"/>
              </a:lnSpc>
              <a:spcBef>
                <a:spcPts val="0"/>
              </a:spcBef>
              <a:spcAft>
                <a:spcPts val="0"/>
              </a:spcAft>
              <a:buSzPct val="100000"/>
              <a:buFont typeface="Arial"/>
              <a:buChar char="-"/>
            </a:pPr>
            <a:r>
              <a:rPr lang="es-419" sz="1100">
                <a:latin typeface="Arial"/>
                <a:ea typeface="Arial"/>
                <a:cs typeface="Arial"/>
                <a:sym typeface="Arial"/>
              </a:rPr>
              <a:t>Login con MFA (Autenticación Multifactor) para roles administrativos.</a:t>
            </a:r>
            <a:endParaRPr sz="1100">
              <a:latin typeface="Arial"/>
              <a:ea typeface="Arial"/>
              <a:cs typeface="Arial"/>
              <a:sym typeface="Arial"/>
            </a:endParaRPr>
          </a:p>
          <a:p>
            <a:pPr indent="-282733" lvl="0" marL="1371600" rtl="0" algn="l">
              <a:lnSpc>
                <a:spcPct val="100000"/>
              </a:lnSpc>
              <a:spcBef>
                <a:spcPts val="0"/>
              </a:spcBef>
              <a:spcAft>
                <a:spcPts val="0"/>
              </a:spcAft>
              <a:buSzPct val="100000"/>
              <a:buFont typeface="Arial"/>
              <a:buChar char="-"/>
            </a:pPr>
            <a:r>
              <a:rPr lang="es-419" sz="1100">
                <a:latin typeface="Arial"/>
                <a:ea typeface="Arial"/>
                <a:cs typeface="Arial"/>
                <a:sym typeface="Arial"/>
              </a:rPr>
              <a:t>Contraseñas almacenadas con hash + salt (ej: bcrypt).</a:t>
            </a:r>
            <a:endParaRPr sz="1100">
              <a:latin typeface="Arial"/>
              <a:ea typeface="Arial"/>
              <a:cs typeface="Arial"/>
              <a:sym typeface="Arial"/>
            </a:endParaRPr>
          </a:p>
          <a:p>
            <a:pPr indent="-287655" lvl="0" marL="914400" rtl="0" algn="l">
              <a:lnSpc>
                <a:spcPct val="100000"/>
              </a:lnSpc>
              <a:spcBef>
                <a:spcPts val="0"/>
              </a:spcBef>
              <a:spcAft>
                <a:spcPts val="0"/>
              </a:spcAft>
              <a:buSzPct val="100000"/>
              <a:buFont typeface="Arial"/>
              <a:buChar char="●"/>
            </a:pPr>
            <a:r>
              <a:rPr lang="es-419" sz="1200">
                <a:latin typeface="Arial"/>
                <a:ea typeface="Arial"/>
                <a:cs typeface="Arial"/>
                <a:sym typeface="Arial"/>
              </a:rPr>
              <a:t>Protección de datos:</a:t>
            </a:r>
            <a:endParaRPr sz="1200">
              <a:latin typeface="Arial"/>
              <a:ea typeface="Arial"/>
              <a:cs typeface="Arial"/>
              <a:sym typeface="Arial"/>
            </a:endParaRPr>
          </a:p>
          <a:p>
            <a:pPr indent="-282733" lvl="0" marL="1371600" rtl="0" algn="l">
              <a:lnSpc>
                <a:spcPct val="100000"/>
              </a:lnSpc>
              <a:spcBef>
                <a:spcPts val="0"/>
              </a:spcBef>
              <a:spcAft>
                <a:spcPts val="0"/>
              </a:spcAft>
              <a:buSzPct val="100000"/>
              <a:buFont typeface="Arial"/>
              <a:buChar char="-"/>
            </a:pPr>
            <a:r>
              <a:rPr lang="es-419" sz="1100">
                <a:latin typeface="Arial"/>
                <a:ea typeface="Arial"/>
                <a:cs typeface="Arial"/>
                <a:sym typeface="Arial"/>
              </a:rPr>
              <a:t>Cumplimiento con GDPR/Ley de Protección de datos (encriptación de datos sensibles como tarjetas de crédito, DNIs).</a:t>
            </a:r>
            <a:endParaRPr sz="1100">
              <a:latin typeface="Arial"/>
              <a:ea typeface="Arial"/>
              <a:cs typeface="Arial"/>
              <a:sym typeface="Arial"/>
            </a:endParaRPr>
          </a:p>
          <a:p>
            <a:pPr indent="-282733" lvl="0" marL="1371600" rtl="0" algn="l">
              <a:lnSpc>
                <a:spcPct val="100000"/>
              </a:lnSpc>
              <a:spcBef>
                <a:spcPts val="0"/>
              </a:spcBef>
              <a:spcAft>
                <a:spcPts val="0"/>
              </a:spcAft>
              <a:buSzPct val="100000"/>
              <a:buFont typeface="Arial"/>
              <a:buChar char="-"/>
            </a:pPr>
            <a:r>
              <a:rPr lang="es-419" sz="1100">
                <a:latin typeface="Arial"/>
                <a:ea typeface="Arial"/>
                <a:cs typeface="Arial"/>
                <a:sym typeface="Arial"/>
              </a:rPr>
              <a:t>Auditoría de logs para rastrear accesos no autorizados.</a:t>
            </a:r>
            <a:endParaRPr sz="1100">
              <a:latin typeface="Arial"/>
              <a:ea typeface="Arial"/>
              <a:cs typeface="Arial"/>
              <a:sym typeface="Arial"/>
            </a:endParaRPr>
          </a:p>
          <a:p>
            <a:pPr indent="-287655" lvl="0" marL="914400" rtl="0" algn="l">
              <a:lnSpc>
                <a:spcPct val="100000"/>
              </a:lnSpc>
              <a:spcBef>
                <a:spcPts val="0"/>
              </a:spcBef>
              <a:spcAft>
                <a:spcPts val="0"/>
              </a:spcAft>
              <a:buSzPct val="100000"/>
              <a:buFont typeface="Arial"/>
              <a:buChar char="●"/>
            </a:pPr>
            <a:r>
              <a:rPr lang="es-419" sz="1200">
                <a:latin typeface="Arial"/>
                <a:ea typeface="Arial"/>
                <a:cs typeface="Arial"/>
                <a:sym typeface="Arial"/>
              </a:rPr>
              <a:t>Resistencia a ataques:</a:t>
            </a:r>
            <a:endParaRPr sz="1200">
              <a:latin typeface="Arial"/>
              <a:ea typeface="Arial"/>
              <a:cs typeface="Arial"/>
              <a:sym typeface="Arial"/>
            </a:endParaRPr>
          </a:p>
          <a:p>
            <a:pPr indent="-282733" lvl="0" marL="1371600" rtl="0" algn="l">
              <a:lnSpc>
                <a:spcPct val="100000"/>
              </a:lnSpc>
              <a:spcBef>
                <a:spcPts val="0"/>
              </a:spcBef>
              <a:spcAft>
                <a:spcPts val="0"/>
              </a:spcAft>
              <a:buSzPct val="100000"/>
              <a:buFont typeface="Arial"/>
              <a:buChar char="-"/>
            </a:pPr>
            <a:r>
              <a:rPr lang="es-419" sz="1100">
                <a:latin typeface="Arial"/>
                <a:ea typeface="Arial"/>
                <a:cs typeface="Arial"/>
                <a:sym typeface="Arial"/>
              </a:rPr>
              <a:t>Protección contra SQL injection, XSS y CSRF.</a:t>
            </a:r>
            <a:endParaRPr sz="1100">
              <a:latin typeface="Arial"/>
              <a:ea typeface="Arial"/>
              <a:cs typeface="Arial"/>
              <a:sym typeface="Arial"/>
            </a:endParaRPr>
          </a:p>
          <a:p>
            <a:pPr indent="-282733" lvl="0" marL="1371600" rtl="0" algn="l">
              <a:lnSpc>
                <a:spcPct val="100000"/>
              </a:lnSpc>
              <a:spcBef>
                <a:spcPts val="0"/>
              </a:spcBef>
              <a:spcAft>
                <a:spcPts val="0"/>
              </a:spcAft>
              <a:buSzPct val="100000"/>
              <a:buFont typeface="Arial"/>
              <a:buChar char="-"/>
            </a:pPr>
            <a:r>
              <a:rPr lang="es-419" sz="1100">
                <a:latin typeface="Arial"/>
                <a:ea typeface="Arial"/>
                <a:cs typeface="Arial"/>
                <a:sym typeface="Arial"/>
              </a:rPr>
              <a:t>Uso de HTTPS/TLS 1.2+ para todas las comunicaciones.</a:t>
            </a:r>
            <a:endParaRPr sz="1100">
              <a:latin typeface="Arial"/>
              <a:ea typeface="Arial"/>
              <a:cs typeface="Arial"/>
              <a:sym typeface="Arial"/>
            </a:endParaRPr>
          </a:p>
          <a:p>
            <a:pPr indent="0" lvl="0" marL="0" rtl="0" algn="l">
              <a:lnSpc>
                <a:spcPct val="100000"/>
              </a:lnSpc>
              <a:spcBef>
                <a:spcPts val="1400"/>
              </a:spcBef>
              <a:spcAft>
                <a:spcPts val="0"/>
              </a:spcAft>
              <a:buNone/>
            </a:pPr>
            <a:r>
              <a:t/>
            </a:r>
            <a:endParaRPr sz="1100">
              <a:latin typeface="Arial"/>
              <a:ea typeface="Arial"/>
              <a:cs typeface="Arial"/>
              <a:sym typeface="Arial"/>
            </a:endParaRPr>
          </a:p>
          <a:p>
            <a:pPr indent="-292576" lvl="0" marL="457200" rtl="0" algn="l">
              <a:lnSpc>
                <a:spcPct val="100000"/>
              </a:lnSpc>
              <a:spcBef>
                <a:spcPts val="1400"/>
              </a:spcBef>
              <a:spcAft>
                <a:spcPts val="0"/>
              </a:spcAft>
              <a:buSzPct val="100000"/>
              <a:buFont typeface="Arial"/>
              <a:buAutoNum type="arabicPeriod"/>
            </a:pPr>
            <a:r>
              <a:rPr lang="es-419">
                <a:latin typeface="Arial"/>
                <a:ea typeface="Arial"/>
                <a:cs typeface="Arial"/>
                <a:sym typeface="Arial"/>
              </a:rPr>
              <a:t>Disponibilidad y Confiabilidad</a:t>
            </a:r>
            <a:endParaRPr>
              <a:latin typeface="Arial"/>
              <a:ea typeface="Arial"/>
              <a:cs typeface="Arial"/>
              <a:sym typeface="Arial"/>
            </a:endParaRPr>
          </a:p>
          <a:p>
            <a:pPr indent="-287655" lvl="0" marL="914400" rtl="0" algn="l">
              <a:lnSpc>
                <a:spcPct val="100000"/>
              </a:lnSpc>
              <a:spcBef>
                <a:spcPts val="0"/>
              </a:spcBef>
              <a:spcAft>
                <a:spcPts val="0"/>
              </a:spcAft>
              <a:buSzPct val="100000"/>
              <a:buFont typeface="Arial"/>
              <a:buChar char="●"/>
            </a:pPr>
            <a:r>
              <a:rPr lang="es-419" sz="1200">
                <a:latin typeface="Arial"/>
                <a:ea typeface="Arial"/>
                <a:cs typeface="Arial"/>
                <a:sym typeface="Arial"/>
              </a:rPr>
              <a:t>Tiempo de actividad (Uptime):</a:t>
            </a:r>
            <a:endParaRPr sz="1200">
              <a:latin typeface="Arial"/>
              <a:ea typeface="Arial"/>
              <a:cs typeface="Arial"/>
              <a:sym typeface="Arial"/>
            </a:endParaRPr>
          </a:p>
          <a:p>
            <a:pPr indent="-282733" lvl="0" marL="1371600" rtl="0" algn="l">
              <a:lnSpc>
                <a:spcPct val="100000"/>
              </a:lnSpc>
              <a:spcBef>
                <a:spcPts val="0"/>
              </a:spcBef>
              <a:spcAft>
                <a:spcPts val="0"/>
              </a:spcAft>
              <a:buSzPct val="100000"/>
              <a:buFont typeface="Arial"/>
              <a:buChar char="-"/>
            </a:pPr>
            <a:r>
              <a:rPr lang="es-419" sz="1100">
                <a:latin typeface="Arial"/>
                <a:ea typeface="Arial"/>
                <a:cs typeface="Arial"/>
                <a:sym typeface="Arial"/>
              </a:rPr>
              <a:t>99.9% de disponibilidad (máximo 8.76 horas de inactividad anual).</a:t>
            </a:r>
            <a:endParaRPr sz="1100">
              <a:latin typeface="Arial"/>
              <a:ea typeface="Arial"/>
              <a:cs typeface="Arial"/>
              <a:sym typeface="Arial"/>
            </a:endParaRPr>
          </a:p>
          <a:p>
            <a:pPr indent="-287655" lvl="0" marL="914400" rtl="0" algn="l">
              <a:lnSpc>
                <a:spcPct val="100000"/>
              </a:lnSpc>
              <a:spcBef>
                <a:spcPts val="0"/>
              </a:spcBef>
              <a:spcAft>
                <a:spcPts val="0"/>
              </a:spcAft>
              <a:buSzPct val="100000"/>
              <a:buFont typeface="Arial"/>
              <a:buChar char="●"/>
            </a:pPr>
            <a:r>
              <a:rPr lang="es-419" sz="1200">
                <a:latin typeface="Arial"/>
                <a:ea typeface="Arial"/>
                <a:cs typeface="Arial"/>
                <a:sym typeface="Arial"/>
              </a:rPr>
              <a:t>Backup y recuperación:</a:t>
            </a:r>
            <a:endParaRPr sz="1200">
              <a:latin typeface="Arial"/>
              <a:ea typeface="Arial"/>
              <a:cs typeface="Arial"/>
              <a:sym typeface="Arial"/>
            </a:endParaRPr>
          </a:p>
          <a:p>
            <a:pPr indent="-282733" lvl="0" marL="1371600" rtl="0" algn="l">
              <a:lnSpc>
                <a:spcPct val="100000"/>
              </a:lnSpc>
              <a:spcBef>
                <a:spcPts val="0"/>
              </a:spcBef>
              <a:spcAft>
                <a:spcPts val="0"/>
              </a:spcAft>
              <a:buSzPct val="100000"/>
              <a:buFont typeface="Arial"/>
              <a:buChar char="-"/>
            </a:pPr>
            <a:r>
              <a:rPr lang="es-419" sz="1100">
                <a:latin typeface="Arial"/>
                <a:ea typeface="Arial"/>
                <a:cs typeface="Arial"/>
                <a:sym typeface="Arial"/>
              </a:rPr>
              <a:t>Copias de seguridad diarias automáticas con retención de 30 días.</a:t>
            </a:r>
            <a:endParaRPr sz="1100">
              <a:latin typeface="Arial"/>
              <a:ea typeface="Arial"/>
              <a:cs typeface="Arial"/>
              <a:sym typeface="Arial"/>
            </a:endParaRPr>
          </a:p>
          <a:p>
            <a:pPr indent="-282733" lvl="0" marL="1371600" rtl="0" algn="l">
              <a:lnSpc>
                <a:spcPct val="100000"/>
              </a:lnSpc>
              <a:spcBef>
                <a:spcPts val="0"/>
              </a:spcBef>
              <a:spcAft>
                <a:spcPts val="0"/>
              </a:spcAft>
              <a:buSzPct val="100000"/>
              <a:buFont typeface="Arial"/>
              <a:buChar char="-"/>
            </a:pPr>
            <a:r>
              <a:rPr lang="es-419" sz="1100">
                <a:latin typeface="Arial"/>
                <a:ea typeface="Arial"/>
                <a:cs typeface="Arial"/>
                <a:sym typeface="Arial"/>
              </a:rPr>
              <a:t>Capacidad de restaurar datos en menos de 1 hora en caso de fallo.</a:t>
            </a:r>
            <a:endParaRPr sz="1100">
              <a:latin typeface="Arial"/>
              <a:ea typeface="Arial"/>
              <a:cs typeface="Arial"/>
              <a:sym typeface="Arial"/>
            </a:endParaRPr>
          </a:p>
          <a:p>
            <a:pPr indent="-287655" lvl="0" marL="914400" rtl="0" algn="l">
              <a:lnSpc>
                <a:spcPct val="100000"/>
              </a:lnSpc>
              <a:spcBef>
                <a:spcPts val="0"/>
              </a:spcBef>
              <a:spcAft>
                <a:spcPts val="0"/>
              </a:spcAft>
              <a:buSzPct val="100000"/>
              <a:buFont typeface="Arial"/>
              <a:buChar char="●"/>
            </a:pPr>
            <a:r>
              <a:rPr lang="es-419" sz="1200">
                <a:latin typeface="Arial"/>
                <a:ea typeface="Arial"/>
                <a:cs typeface="Arial"/>
                <a:sym typeface="Arial"/>
              </a:rPr>
              <a:t>Tolerancia a fallos:</a:t>
            </a:r>
            <a:endParaRPr sz="1200">
              <a:latin typeface="Arial"/>
              <a:ea typeface="Arial"/>
              <a:cs typeface="Arial"/>
              <a:sym typeface="Arial"/>
            </a:endParaRPr>
          </a:p>
          <a:p>
            <a:pPr indent="-282733" lvl="0" marL="1371600" rtl="0" algn="l">
              <a:lnSpc>
                <a:spcPct val="100000"/>
              </a:lnSpc>
              <a:spcBef>
                <a:spcPts val="0"/>
              </a:spcBef>
              <a:spcAft>
                <a:spcPts val="0"/>
              </a:spcAft>
              <a:buSzPct val="100000"/>
              <a:buFont typeface="Arial"/>
              <a:buChar char="-"/>
            </a:pPr>
            <a:r>
              <a:rPr lang="es-419" sz="1100">
                <a:latin typeface="Arial"/>
                <a:ea typeface="Arial"/>
                <a:cs typeface="Arial"/>
                <a:sym typeface="Arial"/>
              </a:rPr>
              <a:t>Replicación de bases de datos en servidores secundarios para evitar pérdida de datos.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Arial"/>
                <a:ea typeface="Arial"/>
                <a:cs typeface="Arial"/>
                <a:sym typeface="Arial"/>
              </a:rPr>
              <a:t>Requisitos no funcionales</a:t>
            </a:r>
            <a:endParaRPr>
              <a:latin typeface="Arial"/>
              <a:ea typeface="Arial"/>
              <a:cs typeface="Arial"/>
              <a:sym typeface="Arial"/>
            </a:endParaRPr>
          </a:p>
          <a:p>
            <a:pPr indent="0" lvl="0" marL="0" rtl="0" algn="l">
              <a:spcBef>
                <a:spcPts val="0"/>
              </a:spcBef>
              <a:spcAft>
                <a:spcPts val="0"/>
              </a:spcAft>
              <a:buNone/>
            </a:pPr>
            <a:r>
              <a:t/>
            </a:r>
            <a:endParaRPr/>
          </a:p>
        </p:txBody>
      </p:sp>
      <p:sp>
        <p:nvSpPr>
          <p:cNvPr id="244" name="Google Shape;244;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lnSpc>
                <a:spcPct val="100000"/>
              </a:lnSpc>
              <a:spcBef>
                <a:spcPts val="1400"/>
              </a:spcBef>
              <a:spcAft>
                <a:spcPts val="0"/>
              </a:spcAft>
              <a:buSzPts val="1300"/>
              <a:buFont typeface="Arial"/>
              <a:buAutoNum type="arabicPeriod"/>
            </a:pPr>
            <a:r>
              <a:rPr lang="es-419">
                <a:latin typeface="Arial"/>
                <a:ea typeface="Arial"/>
                <a:cs typeface="Arial"/>
                <a:sym typeface="Arial"/>
              </a:rPr>
              <a:t>Usabilidad</a:t>
            </a:r>
            <a:endParaRPr>
              <a:latin typeface="Arial"/>
              <a:ea typeface="Arial"/>
              <a:cs typeface="Arial"/>
              <a:sym typeface="Arial"/>
            </a:endParaRPr>
          </a:p>
          <a:p>
            <a:pPr indent="-304800" lvl="0" marL="914400" rtl="0" algn="l">
              <a:lnSpc>
                <a:spcPct val="100000"/>
              </a:lnSpc>
              <a:spcBef>
                <a:spcPts val="0"/>
              </a:spcBef>
              <a:spcAft>
                <a:spcPts val="0"/>
              </a:spcAft>
              <a:buSzPts val="1200"/>
              <a:buFont typeface="Arial"/>
              <a:buChar char="●"/>
            </a:pPr>
            <a:r>
              <a:rPr lang="es-419" sz="1200">
                <a:latin typeface="Arial"/>
                <a:ea typeface="Arial"/>
                <a:cs typeface="Arial"/>
                <a:sym typeface="Arial"/>
              </a:rPr>
              <a:t>Interfaz intuitiva: </a:t>
            </a:r>
            <a:endParaRPr sz="1200">
              <a:latin typeface="Arial"/>
              <a:ea typeface="Arial"/>
              <a:cs typeface="Arial"/>
              <a:sym typeface="Arial"/>
            </a:endParaRPr>
          </a:p>
          <a:p>
            <a:pPr indent="-298450" lvl="0" marL="1371600" rtl="0" algn="l">
              <a:lnSpc>
                <a:spcPct val="100000"/>
              </a:lnSpc>
              <a:spcBef>
                <a:spcPts val="0"/>
              </a:spcBef>
              <a:spcAft>
                <a:spcPts val="0"/>
              </a:spcAft>
              <a:buSzPts val="1100"/>
              <a:buFont typeface="Arial"/>
              <a:buChar char="-"/>
            </a:pPr>
            <a:r>
              <a:rPr lang="es-419" sz="1100">
                <a:latin typeface="Arial"/>
                <a:ea typeface="Arial"/>
                <a:cs typeface="Arial"/>
                <a:sym typeface="Arial"/>
              </a:rPr>
              <a:t>Diseño responsive (adaptable a móviles, tablets y desktop).</a:t>
            </a:r>
            <a:endParaRPr sz="1100">
              <a:latin typeface="Arial"/>
              <a:ea typeface="Arial"/>
              <a:cs typeface="Arial"/>
              <a:sym typeface="Arial"/>
            </a:endParaRPr>
          </a:p>
          <a:p>
            <a:pPr indent="-298450" lvl="0" marL="1371600" rtl="0" algn="l">
              <a:lnSpc>
                <a:spcPct val="100000"/>
              </a:lnSpc>
              <a:spcBef>
                <a:spcPts val="0"/>
              </a:spcBef>
              <a:spcAft>
                <a:spcPts val="0"/>
              </a:spcAft>
              <a:buSzPts val="1100"/>
              <a:buFont typeface="Arial"/>
              <a:buChar char="-"/>
            </a:pPr>
            <a:r>
              <a:rPr lang="es-419" sz="1100">
                <a:latin typeface="Arial"/>
                <a:ea typeface="Arial"/>
                <a:cs typeface="Arial"/>
                <a:sym typeface="Arial"/>
              </a:rPr>
              <a:t>Curva de aprendizaje no mayor a 2 horas para usuarios básicos (vendedores).</a:t>
            </a:r>
            <a:endParaRPr sz="1100">
              <a:latin typeface="Arial"/>
              <a:ea typeface="Arial"/>
              <a:cs typeface="Arial"/>
              <a:sym typeface="Arial"/>
            </a:endParaRPr>
          </a:p>
          <a:p>
            <a:pPr indent="-304800" lvl="0" marL="914400" rtl="0" algn="l">
              <a:lnSpc>
                <a:spcPct val="100000"/>
              </a:lnSpc>
              <a:spcBef>
                <a:spcPts val="0"/>
              </a:spcBef>
              <a:spcAft>
                <a:spcPts val="0"/>
              </a:spcAft>
              <a:buSzPts val="1200"/>
              <a:buFont typeface="Arial"/>
              <a:buChar char="●"/>
            </a:pPr>
            <a:r>
              <a:rPr lang="es-419" sz="1200">
                <a:latin typeface="Arial"/>
                <a:ea typeface="Arial"/>
                <a:cs typeface="Arial"/>
                <a:sym typeface="Arial"/>
              </a:rPr>
              <a:t>Accesibilidad:</a:t>
            </a:r>
            <a:endParaRPr sz="1200">
              <a:latin typeface="Arial"/>
              <a:ea typeface="Arial"/>
              <a:cs typeface="Arial"/>
              <a:sym typeface="Arial"/>
            </a:endParaRPr>
          </a:p>
          <a:p>
            <a:pPr indent="-298450" lvl="0" marL="1371600" rtl="0" algn="l">
              <a:lnSpc>
                <a:spcPct val="100000"/>
              </a:lnSpc>
              <a:spcBef>
                <a:spcPts val="0"/>
              </a:spcBef>
              <a:spcAft>
                <a:spcPts val="0"/>
              </a:spcAft>
              <a:buSzPts val="1100"/>
              <a:buFont typeface="Arial"/>
              <a:buChar char="-"/>
            </a:pPr>
            <a:r>
              <a:rPr lang="es-419" sz="1100">
                <a:latin typeface="Arial"/>
                <a:ea typeface="Arial"/>
                <a:cs typeface="Arial"/>
                <a:sym typeface="Arial"/>
              </a:rPr>
              <a:t>Cumplimiento con estándares WCAG 2.1 (contraste de colores, lectores de pantalla).</a:t>
            </a:r>
            <a:endParaRPr sz="1100">
              <a:latin typeface="Arial"/>
              <a:ea typeface="Arial"/>
              <a:cs typeface="Arial"/>
              <a:sym typeface="Arial"/>
            </a:endParaRPr>
          </a:p>
          <a:p>
            <a:pPr indent="-304800" lvl="0" marL="914400" rtl="0" algn="l">
              <a:lnSpc>
                <a:spcPct val="100000"/>
              </a:lnSpc>
              <a:spcBef>
                <a:spcPts val="0"/>
              </a:spcBef>
              <a:spcAft>
                <a:spcPts val="0"/>
              </a:spcAft>
              <a:buSzPts val="1200"/>
              <a:buFont typeface="Arial"/>
              <a:buChar char="●"/>
            </a:pPr>
            <a:r>
              <a:rPr lang="es-419" sz="1200">
                <a:latin typeface="Arial"/>
                <a:ea typeface="Arial"/>
                <a:cs typeface="Arial"/>
                <a:sym typeface="Arial"/>
              </a:rPr>
              <a:t>Documentación:</a:t>
            </a:r>
            <a:endParaRPr sz="1200">
              <a:latin typeface="Arial"/>
              <a:ea typeface="Arial"/>
              <a:cs typeface="Arial"/>
              <a:sym typeface="Arial"/>
            </a:endParaRPr>
          </a:p>
          <a:p>
            <a:pPr indent="-298450" lvl="0" marL="1371600" rtl="0" algn="l">
              <a:lnSpc>
                <a:spcPct val="100000"/>
              </a:lnSpc>
              <a:spcBef>
                <a:spcPts val="0"/>
              </a:spcBef>
              <a:spcAft>
                <a:spcPts val="0"/>
              </a:spcAft>
              <a:buSzPts val="1100"/>
              <a:buFont typeface="Arial"/>
              <a:buChar char="-"/>
            </a:pPr>
            <a:r>
              <a:rPr lang="es-419" sz="1100">
                <a:latin typeface="Arial"/>
                <a:ea typeface="Arial"/>
                <a:cs typeface="Arial"/>
                <a:sym typeface="Arial"/>
              </a:rPr>
              <a:t>Manuales de usuario y </a:t>
            </a:r>
            <a:r>
              <a:rPr lang="es-419" sz="1100">
                <a:latin typeface="Arial"/>
                <a:ea typeface="Arial"/>
                <a:cs typeface="Arial"/>
                <a:sym typeface="Arial"/>
              </a:rPr>
              <a:t>videotutoriales</a:t>
            </a:r>
            <a:r>
              <a:rPr lang="es-419" sz="1100">
                <a:latin typeface="Arial"/>
                <a:ea typeface="Arial"/>
                <a:cs typeface="Arial"/>
                <a:sym typeface="Arial"/>
              </a:rPr>
              <a:t> para cada rol.</a:t>
            </a:r>
            <a:endParaRPr sz="1100">
              <a:latin typeface="Arial"/>
              <a:ea typeface="Arial"/>
              <a:cs typeface="Arial"/>
              <a:sym typeface="Arial"/>
            </a:endParaRPr>
          </a:p>
          <a:p>
            <a:pPr indent="0" lvl="0" marL="0" rtl="0" algn="l">
              <a:lnSpc>
                <a:spcPct val="100000"/>
              </a:lnSpc>
              <a:spcBef>
                <a:spcPts val="1400"/>
              </a:spcBef>
              <a:spcAft>
                <a:spcPts val="0"/>
              </a:spcAft>
              <a:buNone/>
            </a:pPr>
            <a:r>
              <a:t/>
            </a:r>
            <a:endParaRPr>
              <a:latin typeface="Arial"/>
              <a:ea typeface="Arial"/>
              <a:cs typeface="Arial"/>
              <a:sym typeface="Arial"/>
            </a:endParaRPr>
          </a:p>
          <a:p>
            <a:pPr indent="-311150" lvl="0" marL="457200" rtl="0" algn="l">
              <a:lnSpc>
                <a:spcPct val="100000"/>
              </a:lnSpc>
              <a:spcBef>
                <a:spcPts val="1400"/>
              </a:spcBef>
              <a:spcAft>
                <a:spcPts val="0"/>
              </a:spcAft>
              <a:buSzPts val="1300"/>
              <a:buFont typeface="Arial"/>
              <a:buAutoNum type="arabicPeriod"/>
            </a:pPr>
            <a:r>
              <a:rPr lang="es-419">
                <a:latin typeface="Arial"/>
                <a:ea typeface="Arial"/>
                <a:cs typeface="Arial"/>
                <a:sym typeface="Arial"/>
              </a:rPr>
              <a:t>Compatibilidad</a:t>
            </a:r>
            <a:endParaRPr>
              <a:latin typeface="Arial"/>
              <a:ea typeface="Arial"/>
              <a:cs typeface="Arial"/>
              <a:sym typeface="Arial"/>
            </a:endParaRPr>
          </a:p>
          <a:p>
            <a:pPr indent="-304800" lvl="0" marL="914400" rtl="0" algn="l">
              <a:lnSpc>
                <a:spcPct val="100000"/>
              </a:lnSpc>
              <a:spcBef>
                <a:spcPts val="0"/>
              </a:spcBef>
              <a:spcAft>
                <a:spcPts val="0"/>
              </a:spcAft>
              <a:buSzPts val="1200"/>
              <a:buFont typeface="Arial"/>
              <a:buChar char="●"/>
            </a:pPr>
            <a:r>
              <a:rPr lang="es-419" sz="1200">
                <a:latin typeface="Arial"/>
                <a:ea typeface="Arial"/>
                <a:cs typeface="Arial"/>
                <a:sym typeface="Arial"/>
              </a:rPr>
              <a:t>Navegadores soportados:</a:t>
            </a:r>
            <a:endParaRPr sz="1200">
              <a:latin typeface="Arial"/>
              <a:ea typeface="Arial"/>
              <a:cs typeface="Arial"/>
              <a:sym typeface="Arial"/>
            </a:endParaRPr>
          </a:p>
          <a:p>
            <a:pPr indent="-298450" lvl="0" marL="1371600" rtl="0" algn="l">
              <a:lnSpc>
                <a:spcPct val="100000"/>
              </a:lnSpc>
              <a:spcBef>
                <a:spcPts val="0"/>
              </a:spcBef>
              <a:spcAft>
                <a:spcPts val="0"/>
              </a:spcAft>
              <a:buSzPts val="1100"/>
              <a:buFont typeface="Arial"/>
              <a:buChar char="-"/>
            </a:pPr>
            <a:r>
              <a:rPr lang="es-419" sz="1100">
                <a:latin typeface="Arial"/>
                <a:ea typeface="Arial"/>
                <a:cs typeface="Arial"/>
                <a:sym typeface="Arial"/>
              </a:rPr>
              <a:t>Chrome, Firefox, Edge y Safari (versiones actuales y anteriores a 1 año).</a:t>
            </a:r>
            <a:endParaRPr sz="1100">
              <a:latin typeface="Arial"/>
              <a:ea typeface="Arial"/>
              <a:cs typeface="Arial"/>
              <a:sym typeface="Arial"/>
            </a:endParaRPr>
          </a:p>
          <a:p>
            <a:pPr indent="-304800" lvl="0" marL="914400" rtl="0" algn="l">
              <a:lnSpc>
                <a:spcPct val="100000"/>
              </a:lnSpc>
              <a:spcBef>
                <a:spcPts val="0"/>
              </a:spcBef>
              <a:spcAft>
                <a:spcPts val="0"/>
              </a:spcAft>
              <a:buSzPts val="1200"/>
              <a:buFont typeface="Arial"/>
              <a:buChar char="●"/>
            </a:pPr>
            <a:r>
              <a:rPr lang="es-419" sz="1200">
                <a:latin typeface="Arial"/>
                <a:ea typeface="Arial"/>
                <a:cs typeface="Arial"/>
                <a:sym typeface="Arial"/>
              </a:rPr>
              <a:t>Sistemas operativos:</a:t>
            </a:r>
            <a:endParaRPr sz="1200">
              <a:latin typeface="Arial"/>
              <a:ea typeface="Arial"/>
              <a:cs typeface="Arial"/>
              <a:sym typeface="Arial"/>
            </a:endParaRPr>
          </a:p>
          <a:p>
            <a:pPr indent="-298450" lvl="0" marL="1371600" rtl="0" algn="l">
              <a:lnSpc>
                <a:spcPct val="100000"/>
              </a:lnSpc>
              <a:spcBef>
                <a:spcPts val="0"/>
              </a:spcBef>
              <a:spcAft>
                <a:spcPts val="0"/>
              </a:spcAft>
              <a:buSzPts val="1100"/>
              <a:buFont typeface="Arial"/>
              <a:buChar char="-"/>
            </a:pPr>
            <a:r>
              <a:rPr lang="es-419" sz="1100">
                <a:latin typeface="Arial"/>
                <a:ea typeface="Arial"/>
                <a:cs typeface="Arial"/>
                <a:sym typeface="Arial"/>
              </a:rPr>
              <a:t>Windows 10+, macOS 10.15+, Linux (Ubuntu LTS).</a:t>
            </a:r>
            <a:endParaRPr sz="1100">
              <a:latin typeface="Arial"/>
              <a:ea typeface="Arial"/>
              <a:cs typeface="Arial"/>
              <a:sym typeface="Arial"/>
            </a:endParaRPr>
          </a:p>
          <a:p>
            <a:pPr indent="-304800" lvl="0" marL="914400" rtl="0" algn="l">
              <a:lnSpc>
                <a:spcPct val="100000"/>
              </a:lnSpc>
              <a:spcBef>
                <a:spcPts val="0"/>
              </a:spcBef>
              <a:spcAft>
                <a:spcPts val="0"/>
              </a:spcAft>
              <a:buSzPts val="1200"/>
              <a:buFont typeface="Arial"/>
              <a:buChar char="●"/>
            </a:pPr>
            <a:r>
              <a:rPr lang="es-419" sz="1200">
                <a:latin typeface="Arial"/>
                <a:ea typeface="Arial"/>
                <a:cs typeface="Arial"/>
                <a:sym typeface="Arial"/>
              </a:rPr>
              <a:t>Dispositivos móviles:</a:t>
            </a:r>
            <a:endParaRPr sz="1200">
              <a:latin typeface="Arial"/>
              <a:ea typeface="Arial"/>
              <a:cs typeface="Arial"/>
              <a:sym typeface="Arial"/>
            </a:endParaRPr>
          </a:p>
          <a:p>
            <a:pPr indent="-298450" lvl="0" marL="1371600" rtl="0" algn="l">
              <a:lnSpc>
                <a:spcPct val="100000"/>
              </a:lnSpc>
              <a:spcBef>
                <a:spcPts val="0"/>
              </a:spcBef>
              <a:spcAft>
                <a:spcPts val="0"/>
              </a:spcAft>
              <a:buSzPts val="1100"/>
              <a:buFont typeface="Arial"/>
              <a:buChar char="-"/>
            </a:pPr>
            <a:r>
              <a:rPr lang="es-419" sz="1100">
                <a:latin typeface="Arial"/>
                <a:ea typeface="Arial"/>
                <a:cs typeface="Arial"/>
                <a:sym typeface="Arial"/>
              </a:rPr>
              <a:t>Android 10+ e iOS 14+.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Formulación del proyecto</a:t>
            </a:r>
            <a:endParaRPr>
              <a:latin typeface="Arial"/>
              <a:ea typeface="Arial"/>
              <a:cs typeface="Arial"/>
              <a:sym typeface="Aria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7916"/>
              </a:lnSpc>
              <a:spcBef>
                <a:spcPts val="1200"/>
              </a:spcBef>
              <a:spcAft>
                <a:spcPts val="0"/>
              </a:spcAft>
              <a:buNone/>
            </a:pPr>
            <a:r>
              <a:rPr lang="es-419" sz="1200">
                <a:latin typeface="Arial"/>
                <a:ea typeface="Arial"/>
                <a:cs typeface="Arial"/>
                <a:sym typeface="Arial"/>
              </a:rPr>
              <a:t>Este proyecto tiene por nombre LRRT Motors un software para la gestión de compraventa de vehículos, dirigido a concesionarios, lotes de autos y empresas del sector automotriz. El software busca satisfacer la necesidad de optimizar y automatizar procesos clave como la gestión de inventarios, ventas, compras y financiación, reduciendo tiempos operativos y costos, mientras se mejora la experiencia del cliente.</a:t>
            </a:r>
            <a:endParaRPr sz="1200">
              <a:latin typeface="Arial"/>
              <a:ea typeface="Arial"/>
              <a:cs typeface="Arial"/>
              <a:sym typeface="Arial"/>
            </a:endParaRPr>
          </a:p>
          <a:p>
            <a:pPr indent="0" lvl="0" marL="0" rtl="0" algn="l">
              <a:lnSpc>
                <a:spcPct val="107916"/>
              </a:lnSpc>
              <a:spcBef>
                <a:spcPts val="1200"/>
              </a:spcBef>
              <a:spcAft>
                <a:spcPts val="1200"/>
              </a:spcAft>
              <a:buNone/>
            </a:pPr>
            <a:r>
              <a:rPr lang="es-419" sz="1200">
                <a:latin typeface="Arial"/>
                <a:ea typeface="Arial"/>
                <a:cs typeface="Arial"/>
                <a:sym typeface="Arial"/>
              </a:rPr>
              <a:t>El software ofrece ventajas competitivas significativas, como una plataforma centralizada para la administración de inventarios, integrar un CRM para el seguimiento de clientes potenciales, integración con servicios de financiación y seguros, y un portal web/móvil para facilitar la exploración y compra de vehículos. Además, incluye funcionalidades de análisis y reportes en tiempo real, que permiten una toma de decisiones más informada y estratégica. Con esta solución, las empresas podrán aumentar su eficiencia, escalar sus operaciones y destacarse en un mercado altamente competitivo. </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Arial"/>
                <a:ea typeface="Arial"/>
                <a:cs typeface="Arial"/>
                <a:sym typeface="Arial"/>
              </a:rPr>
              <a:t>Requisitos no funcionales</a:t>
            </a:r>
            <a:endParaRPr>
              <a:latin typeface="Arial"/>
              <a:ea typeface="Arial"/>
              <a:cs typeface="Arial"/>
              <a:sym typeface="Arial"/>
            </a:endParaRPr>
          </a:p>
          <a:p>
            <a:pPr indent="0" lvl="0" marL="0" rtl="0" algn="l">
              <a:spcBef>
                <a:spcPts val="0"/>
              </a:spcBef>
              <a:spcAft>
                <a:spcPts val="0"/>
              </a:spcAft>
              <a:buNone/>
            </a:pPr>
            <a:r>
              <a:t/>
            </a:r>
            <a:endParaRPr/>
          </a:p>
        </p:txBody>
      </p:sp>
      <p:sp>
        <p:nvSpPr>
          <p:cNvPr id="250" name="Google Shape;250;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1150" lvl="0" marL="457200" rtl="0" algn="l">
              <a:lnSpc>
                <a:spcPct val="100000"/>
              </a:lnSpc>
              <a:spcBef>
                <a:spcPts val="1400"/>
              </a:spcBef>
              <a:spcAft>
                <a:spcPts val="0"/>
              </a:spcAft>
              <a:buSzPts val="1300"/>
              <a:buFont typeface="Arial"/>
              <a:buAutoNum type="arabicPeriod"/>
            </a:pPr>
            <a:r>
              <a:rPr lang="es-419">
                <a:latin typeface="Arial"/>
                <a:ea typeface="Arial"/>
                <a:cs typeface="Arial"/>
                <a:sym typeface="Arial"/>
              </a:rPr>
              <a:t>Mantenibilidad</a:t>
            </a:r>
            <a:endParaRPr>
              <a:latin typeface="Arial"/>
              <a:ea typeface="Arial"/>
              <a:cs typeface="Arial"/>
              <a:sym typeface="Arial"/>
            </a:endParaRPr>
          </a:p>
          <a:p>
            <a:pPr indent="-304800" lvl="0" marL="914400" rtl="0" algn="l">
              <a:lnSpc>
                <a:spcPct val="100000"/>
              </a:lnSpc>
              <a:spcBef>
                <a:spcPts val="0"/>
              </a:spcBef>
              <a:spcAft>
                <a:spcPts val="0"/>
              </a:spcAft>
              <a:buSzPts val="1200"/>
              <a:buFont typeface="Arial"/>
              <a:buChar char="●"/>
            </a:pPr>
            <a:r>
              <a:rPr lang="es-419" sz="1200">
                <a:latin typeface="Arial"/>
                <a:ea typeface="Arial"/>
                <a:cs typeface="Arial"/>
                <a:sym typeface="Arial"/>
              </a:rPr>
              <a:t>Código limpio y documentado:</a:t>
            </a:r>
            <a:endParaRPr sz="1200">
              <a:latin typeface="Arial"/>
              <a:ea typeface="Arial"/>
              <a:cs typeface="Arial"/>
              <a:sym typeface="Arial"/>
            </a:endParaRPr>
          </a:p>
          <a:p>
            <a:pPr indent="-298450" lvl="0" marL="1371600" rtl="0" algn="l">
              <a:lnSpc>
                <a:spcPct val="100000"/>
              </a:lnSpc>
              <a:spcBef>
                <a:spcPts val="0"/>
              </a:spcBef>
              <a:spcAft>
                <a:spcPts val="0"/>
              </a:spcAft>
              <a:buSzPts val="1100"/>
              <a:buFont typeface="Arial"/>
              <a:buChar char="-"/>
            </a:pPr>
            <a:r>
              <a:rPr lang="es-419" sz="1100">
                <a:latin typeface="Arial"/>
                <a:ea typeface="Arial"/>
                <a:cs typeface="Arial"/>
                <a:sym typeface="Arial"/>
              </a:rPr>
              <a:t>Uso de estándares como PSR (PHP) o PEP 8 (Python).</a:t>
            </a:r>
            <a:endParaRPr sz="1100">
              <a:latin typeface="Arial"/>
              <a:ea typeface="Arial"/>
              <a:cs typeface="Arial"/>
              <a:sym typeface="Arial"/>
            </a:endParaRPr>
          </a:p>
          <a:p>
            <a:pPr indent="-298450" lvl="0" marL="1371600" rtl="0" algn="l">
              <a:lnSpc>
                <a:spcPct val="100000"/>
              </a:lnSpc>
              <a:spcBef>
                <a:spcPts val="0"/>
              </a:spcBef>
              <a:spcAft>
                <a:spcPts val="0"/>
              </a:spcAft>
              <a:buSzPts val="1100"/>
              <a:buFont typeface="Arial"/>
              <a:buChar char="-"/>
            </a:pPr>
            <a:r>
              <a:rPr lang="es-419" sz="1100">
                <a:latin typeface="Arial"/>
                <a:ea typeface="Arial"/>
                <a:cs typeface="Arial"/>
                <a:sym typeface="Arial"/>
              </a:rPr>
              <a:t>Documentación técnica con Swagger (APIs) y diagramas UML.</a:t>
            </a:r>
            <a:endParaRPr sz="1100">
              <a:latin typeface="Arial"/>
              <a:ea typeface="Arial"/>
              <a:cs typeface="Arial"/>
              <a:sym typeface="Arial"/>
            </a:endParaRPr>
          </a:p>
          <a:p>
            <a:pPr indent="-304800" lvl="0" marL="914400" rtl="0" algn="l">
              <a:lnSpc>
                <a:spcPct val="100000"/>
              </a:lnSpc>
              <a:spcBef>
                <a:spcPts val="0"/>
              </a:spcBef>
              <a:spcAft>
                <a:spcPts val="0"/>
              </a:spcAft>
              <a:buSzPts val="1200"/>
              <a:buFont typeface="Arial"/>
              <a:buChar char="●"/>
            </a:pPr>
            <a:r>
              <a:rPr lang="es-419" sz="1200">
                <a:latin typeface="Arial"/>
                <a:ea typeface="Arial"/>
                <a:cs typeface="Arial"/>
                <a:sym typeface="Arial"/>
              </a:rPr>
              <a:t>Actualizaciones:</a:t>
            </a:r>
            <a:endParaRPr sz="1200">
              <a:latin typeface="Arial"/>
              <a:ea typeface="Arial"/>
              <a:cs typeface="Arial"/>
              <a:sym typeface="Arial"/>
            </a:endParaRPr>
          </a:p>
          <a:p>
            <a:pPr indent="-298450" lvl="0" marL="1371600" rtl="0" algn="l">
              <a:lnSpc>
                <a:spcPct val="100000"/>
              </a:lnSpc>
              <a:spcBef>
                <a:spcPts val="0"/>
              </a:spcBef>
              <a:spcAft>
                <a:spcPts val="0"/>
              </a:spcAft>
              <a:buSzPts val="1100"/>
              <a:buFont typeface="Arial"/>
              <a:buChar char="-"/>
            </a:pPr>
            <a:r>
              <a:rPr lang="es-419" sz="1100">
                <a:latin typeface="Arial"/>
                <a:ea typeface="Arial"/>
                <a:cs typeface="Arial"/>
                <a:sym typeface="Arial"/>
              </a:rPr>
              <a:t>Capacidad de aplicar parches sin downtime (ej: despliegues en blue/green).</a:t>
            </a:r>
            <a:endParaRPr sz="1100">
              <a:latin typeface="Arial"/>
              <a:ea typeface="Arial"/>
              <a:cs typeface="Arial"/>
              <a:sym typeface="Arial"/>
            </a:endParaRPr>
          </a:p>
          <a:p>
            <a:pPr indent="0" lvl="0" marL="0" rtl="0" algn="l">
              <a:lnSpc>
                <a:spcPct val="100000"/>
              </a:lnSpc>
              <a:spcBef>
                <a:spcPts val="1400"/>
              </a:spcBef>
              <a:spcAft>
                <a:spcPts val="0"/>
              </a:spcAft>
              <a:buNone/>
            </a:pPr>
            <a:r>
              <a:t/>
            </a:r>
            <a:endParaRPr>
              <a:latin typeface="Arial"/>
              <a:ea typeface="Arial"/>
              <a:cs typeface="Arial"/>
              <a:sym typeface="Arial"/>
            </a:endParaRPr>
          </a:p>
          <a:p>
            <a:pPr indent="-311150" lvl="0" marL="457200" rtl="0" algn="l">
              <a:lnSpc>
                <a:spcPct val="100000"/>
              </a:lnSpc>
              <a:spcBef>
                <a:spcPts val="1400"/>
              </a:spcBef>
              <a:spcAft>
                <a:spcPts val="0"/>
              </a:spcAft>
              <a:buSzPts val="1300"/>
              <a:buFont typeface="Arial"/>
              <a:buAutoNum type="arabicPeriod"/>
            </a:pPr>
            <a:r>
              <a:rPr lang="es-419">
                <a:latin typeface="Arial"/>
                <a:ea typeface="Arial"/>
                <a:cs typeface="Arial"/>
                <a:sym typeface="Arial"/>
              </a:rPr>
              <a:t>Requisitos Legales y Normativos</a:t>
            </a:r>
            <a:endParaRPr>
              <a:latin typeface="Arial"/>
              <a:ea typeface="Arial"/>
              <a:cs typeface="Arial"/>
              <a:sym typeface="Arial"/>
            </a:endParaRPr>
          </a:p>
          <a:p>
            <a:pPr indent="-304800" lvl="0" marL="914400" rtl="0" algn="l">
              <a:lnSpc>
                <a:spcPct val="100000"/>
              </a:lnSpc>
              <a:spcBef>
                <a:spcPts val="0"/>
              </a:spcBef>
              <a:spcAft>
                <a:spcPts val="0"/>
              </a:spcAft>
              <a:buSzPts val="1200"/>
              <a:buFont typeface="Arial"/>
              <a:buChar char="●"/>
            </a:pPr>
            <a:r>
              <a:rPr lang="es-419" sz="1200">
                <a:latin typeface="Arial"/>
                <a:ea typeface="Arial"/>
                <a:cs typeface="Arial"/>
                <a:sym typeface="Arial"/>
              </a:rPr>
              <a:t>Facturación electrónica:</a:t>
            </a:r>
            <a:endParaRPr sz="1200">
              <a:latin typeface="Arial"/>
              <a:ea typeface="Arial"/>
              <a:cs typeface="Arial"/>
              <a:sym typeface="Arial"/>
            </a:endParaRPr>
          </a:p>
          <a:p>
            <a:pPr indent="-298450" lvl="0" marL="1371600" rtl="0" algn="l">
              <a:lnSpc>
                <a:spcPct val="100000"/>
              </a:lnSpc>
              <a:spcBef>
                <a:spcPts val="0"/>
              </a:spcBef>
              <a:spcAft>
                <a:spcPts val="0"/>
              </a:spcAft>
              <a:buSzPts val="1100"/>
              <a:buFont typeface="Arial"/>
              <a:buChar char="-"/>
            </a:pPr>
            <a:r>
              <a:rPr lang="es-419" sz="1100">
                <a:latin typeface="Arial"/>
                <a:ea typeface="Arial"/>
                <a:cs typeface="Arial"/>
                <a:sym typeface="Arial"/>
              </a:rPr>
              <a:t>Cumplimiento con normativas locales (ej: DIAN en colombia).</a:t>
            </a:r>
            <a:endParaRPr sz="1100">
              <a:latin typeface="Arial"/>
              <a:ea typeface="Arial"/>
              <a:cs typeface="Arial"/>
              <a:sym typeface="Arial"/>
            </a:endParaRPr>
          </a:p>
          <a:p>
            <a:pPr indent="-304800" lvl="0" marL="914400" rtl="0" algn="l">
              <a:lnSpc>
                <a:spcPct val="100000"/>
              </a:lnSpc>
              <a:spcBef>
                <a:spcPts val="0"/>
              </a:spcBef>
              <a:spcAft>
                <a:spcPts val="0"/>
              </a:spcAft>
              <a:buSzPts val="1200"/>
              <a:buFont typeface="Arial"/>
              <a:buChar char="●"/>
            </a:pPr>
            <a:r>
              <a:rPr lang="es-419" sz="1200">
                <a:latin typeface="Arial"/>
                <a:ea typeface="Arial"/>
                <a:cs typeface="Arial"/>
                <a:sym typeface="Arial"/>
              </a:rPr>
              <a:t>Registro de transacciones:</a:t>
            </a:r>
            <a:endParaRPr sz="1200">
              <a:latin typeface="Arial"/>
              <a:ea typeface="Arial"/>
              <a:cs typeface="Arial"/>
              <a:sym typeface="Arial"/>
            </a:endParaRPr>
          </a:p>
          <a:p>
            <a:pPr indent="-298450" lvl="0" marL="1371600" rtl="0" algn="l">
              <a:lnSpc>
                <a:spcPct val="100000"/>
              </a:lnSpc>
              <a:spcBef>
                <a:spcPts val="0"/>
              </a:spcBef>
              <a:spcAft>
                <a:spcPts val="0"/>
              </a:spcAft>
              <a:buSzPts val="1100"/>
              <a:buFont typeface="Arial"/>
              <a:buChar char="-"/>
            </a:pPr>
            <a:r>
              <a:rPr lang="es-419" sz="1100">
                <a:latin typeface="Arial"/>
                <a:ea typeface="Arial"/>
                <a:cs typeface="Arial"/>
                <a:sym typeface="Arial"/>
              </a:rPr>
              <a:t>Almacenamiento de historial de ventas por mínimo 5 años (requisito fiscal).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3"/>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Arial"/>
                <a:ea typeface="Arial"/>
                <a:cs typeface="Arial"/>
                <a:sym typeface="Arial"/>
              </a:rPr>
              <a:t>Requisitos no funcionales</a:t>
            </a:r>
            <a:endParaRPr>
              <a:latin typeface="Arial"/>
              <a:ea typeface="Arial"/>
              <a:cs typeface="Arial"/>
              <a:sym typeface="Arial"/>
            </a:endParaRPr>
          </a:p>
          <a:p>
            <a:pPr indent="0" lvl="0" marL="0" rtl="0" algn="l">
              <a:spcBef>
                <a:spcPts val="0"/>
              </a:spcBef>
              <a:spcAft>
                <a:spcPts val="0"/>
              </a:spcAft>
              <a:buNone/>
            </a:pPr>
            <a:r>
              <a:t/>
            </a:r>
            <a:endParaRPr/>
          </a:p>
        </p:txBody>
      </p:sp>
      <p:sp>
        <p:nvSpPr>
          <p:cNvPr id="256" name="Google Shape;256;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l">
              <a:lnSpc>
                <a:spcPct val="100000"/>
              </a:lnSpc>
              <a:spcBef>
                <a:spcPts val="1400"/>
              </a:spcBef>
              <a:spcAft>
                <a:spcPts val="0"/>
              </a:spcAft>
              <a:buClr>
                <a:schemeClr val="lt1"/>
              </a:buClr>
              <a:buSzPts val="1300"/>
              <a:buFont typeface="Arial"/>
              <a:buAutoNum type="arabicPeriod"/>
            </a:pPr>
            <a:r>
              <a:rPr lang="es-419">
                <a:latin typeface="Arial"/>
                <a:ea typeface="Arial"/>
                <a:cs typeface="Arial"/>
                <a:sym typeface="Arial"/>
              </a:rPr>
              <a:t>Internacionalización</a:t>
            </a:r>
            <a:endParaRPr>
              <a:latin typeface="Arial"/>
              <a:ea typeface="Arial"/>
              <a:cs typeface="Arial"/>
              <a:sym typeface="Arial"/>
            </a:endParaRPr>
          </a:p>
          <a:p>
            <a:pPr indent="-304800" lvl="0" marL="914400" rtl="0" algn="l">
              <a:lnSpc>
                <a:spcPct val="100000"/>
              </a:lnSpc>
              <a:spcBef>
                <a:spcPts val="0"/>
              </a:spcBef>
              <a:spcAft>
                <a:spcPts val="0"/>
              </a:spcAft>
              <a:buClr>
                <a:schemeClr val="lt1"/>
              </a:buClr>
              <a:buSzPts val="1200"/>
              <a:buFont typeface="Arial"/>
              <a:buChar char="●"/>
            </a:pPr>
            <a:r>
              <a:rPr lang="es-419" sz="1200">
                <a:latin typeface="Arial"/>
                <a:ea typeface="Arial"/>
                <a:cs typeface="Arial"/>
                <a:sym typeface="Arial"/>
              </a:rPr>
              <a:t>Soporte multidioma:</a:t>
            </a:r>
            <a:endParaRPr sz="1200">
              <a:latin typeface="Arial"/>
              <a:ea typeface="Arial"/>
              <a:cs typeface="Arial"/>
              <a:sym typeface="Arial"/>
            </a:endParaRPr>
          </a:p>
          <a:p>
            <a:pPr indent="-298450" lvl="0" marL="1371600" rtl="0" algn="l">
              <a:lnSpc>
                <a:spcPct val="100000"/>
              </a:lnSpc>
              <a:spcBef>
                <a:spcPts val="0"/>
              </a:spcBef>
              <a:spcAft>
                <a:spcPts val="0"/>
              </a:spcAft>
              <a:buClr>
                <a:schemeClr val="lt1"/>
              </a:buClr>
              <a:buSzPts val="1100"/>
              <a:buFont typeface="Arial"/>
              <a:buChar char="-"/>
            </a:pPr>
            <a:r>
              <a:rPr lang="es-419" sz="1100">
                <a:latin typeface="Arial"/>
                <a:ea typeface="Arial"/>
                <a:cs typeface="Arial"/>
                <a:sym typeface="Arial"/>
              </a:rPr>
              <a:t>Español (prioritario) + Inglés (opcional), con capacidad de añadir más idiomas.</a:t>
            </a:r>
            <a:endParaRPr sz="1100">
              <a:latin typeface="Arial"/>
              <a:ea typeface="Arial"/>
              <a:cs typeface="Arial"/>
              <a:sym typeface="Arial"/>
            </a:endParaRPr>
          </a:p>
          <a:p>
            <a:pPr indent="-304800" lvl="0" marL="914400" rtl="0" algn="l">
              <a:lnSpc>
                <a:spcPct val="100000"/>
              </a:lnSpc>
              <a:spcBef>
                <a:spcPts val="0"/>
              </a:spcBef>
              <a:spcAft>
                <a:spcPts val="0"/>
              </a:spcAft>
              <a:buClr>
                <a:schemeClr val="lt1"/>
              </a:buClr>
              <a:buSzPts val="1200"/>
              <a:buFont typeface="Arial"/>
              <a:buChar char="●"/>
            </a:pPr>
            <a:r>
              <a:rPr lang="es-419" sz="1200">
                <a:latin typeface="Arial"/>
                <a:ea typeface="Arial"/>
                <a:cs typeface="Arial"/>
                <a:sym typeface="Arial"/>
              </a:rPr>
              <a:t>Formatos regionales:</a:t>
            </a:r>
            <a:endParaRPr sz="1200">
              <a:latin typeface="Arial"/>
              <a:ea typeface="Arial"/>
              <a:cs typeface="Arial"/>
              <a:sym typeface="Arial"/>
            </a:endParaRPr>
          </a:p>
          <a:p>
            <a:pPr indent="-298450" lvl="0" marL="1371600" rtl="0" algn="l">
              <a:lnSpc>
                <a:spcPct val="100000"/>
              </a:lnSpc>
              <a:spcBef>
                <a:spcPts val="0"/>
              </a:spcBef>
              <a:spcAft>
                <a:spcPts val="0"/>
              </a:spcAft>
              <a:buClr>
                <a:schemeClr val="lt1"/>
              </a:buClr>
              <a:buSzPts val="1100"/>
              <a:buFont typeface="Arial"/>
              <a:buChar char="-"/>
            </a:pPr>
            <a:r>
              <a:rPr lang="es-419" sz="1100">
                <a:latin typeface="Arial"/>
                <a:ea typeface="Arial"/>
                <a:cs typeface="Arial"/>
                <a:sym typeface="Arial"/>
              </a:rPr>
              <a:t>Moneda (USD, EUR, MXN, COP, etc.), fechas (dd/mm/aaaa o mm/dd/aaaa) y unidades (km/millas).</a:t>
            </a:r>
            <a:endParaRPr sz="1100">
              <a:latin typeface="Arial"/>
              <a:ea typeface="Arial"/>
              <a:cs typeface="Arial"/>
              <a:sym typeface="Arial"/>
            </a:endParaRPr>
          </a:p>
          <a:p>
            <a:pPr indent="0" lvl="0" marL="0" rtl="0" algn="l">
              <a:lnSpc>
                <a:spcPct val="100000"/>
              </a:lnSpc>
              <a:spcBef>
                <a:spcPts val="1400"/>
              </a:spcBef>
              <a:spcAft>
                <a:spcPts val="0"/>
              </a:spcAft>
              <a:buNone/>
            </a:pPr>
            <a:r>
              <a:t/>
            </a:r>
            <a:endParaRPr>
              <a:latin typeface="Arial"/>
              <a:ea typeface="Arial"/>
              <a:cs typeface="Arial"/>
              <a:sym typeface="Arial"/>
            </a:endParaRPr>
          </a:p>
          <a:p>
            <a:pPr indent="-311150" lvl="0" marL="457200" rtl="0" algn="l">
              <a:lnSpc>
                <a:spcPct val="100000"/>
              </a:lnSpc>
              <a:spcBef>
                <a:spcPts val="1400"/>
              </a:spcBef>
              <a:spcAft>
                <a:spcPts val="0"/>
              </a:spcAft>
              <a:buClr>
                <a:schemeClr val="lt1"/>
              </a:buClr>
              <a:buSzPts val="1300"/>
              <a:buFont typeface="Arial"/>
              <a:buAutoNum type="arabicPeriod"/>
            </a:pPr>
            <a:r>
              <a:rPr lang="es-419">
                <a:latin typeface="Arial"/>
                <a:ea typeface="Arial"/>
                <a:cs typeface="Arial"/>
                <a:sym typeface="Arial"/>
              </a:rPr>
              <a:t>Integraciones</a:t>
            </a:r>
            <a:endParaRPr>
              <a:latin typeface="Arial"/>
              <a:ea typeface="Arial"/>
              <a:cs typeface="Arial"/>
              <a:sym typeface="Arial"/>
            </a:endParaRPr>
          </a:p>
          <a:p>
            <a:pPr indent="-311150" lvl="0" marL="914400" rtl="0" algn="l">
              <a:lnSpc>
                <a:spcPct val="100000"/>
              </a:lnSpc>
              <a:spcBef>
                <a:spcPts val="0"/>
              </a:spcBef>
              <a:spcAft>
                <a:spcPts val="0"/>
              </a:spcAft>
              <a:buClr>
                <a:schemeClr val="lt1"/>
              </a:buClr>
              <a:buSzPts val="1300"/>
              <a:buFont typeface="Arial"/>
              <a:buChar char="●"/>
            </a:pPr>
            <a:r>
              <a:rPr lang="es-419">
                <a:latin typeface="Arial"/>
                <a:ea typeface="Arial"/>
                <a:cs typeface="Arial"/>
                <a:sym typeface="Arial"/>
              </a:rPr>
              <a:t>APIs estándar: </a:t>
            </a:r>
            <a:endParaRPr>
              <a:latin typeface="Arial"/>
              <a:ea typeface="Arial"/>
              <a:cs typeface="Arial"/>
              <a:sym typeface="Arial"/>
            </a:endParaRPr>
          </a:p>
          <a:p>
            <a:pPr indent="-311150" lvl="0" marL="1371600" rtl="0" algn="l">
              <a:lnSpc>
                <a:spcPct val="100000"/>
              </a:lnSpc>
              <a:spcBef>
                <a:spcPts val="0"/>
              </a:spcBef>
              <a:spcAft>
                <a:spcPts val="0"/>
              </a:spcAft>
              <a:buClr>
                <a:schemeClr val="lt1"/>
              </a:buClr>
              <a:buSzPts val="1300"/>
              <a:buFont typeface="Arial"/>
              <a:buChar char="-"/>
            </a:pPr>
            <a:r>
              <a:rPr lang="es-419">
                <a:latin typeface="Arial"/>
                <a:ea typeface="Arial"/>
                <a:cs typeface="Arial"/>
                <a:sym typeface="Arial"/>
              </a:rPr>
              <a:t>RESTful APIs con autenticación OAuth 2.0 para integración con:</a:t>
            </a:r>
            <a:endParaRPr>
              <a:latin typeface="Arial"/>
              <a:ea typeface="Arial"/>
              <a:cs typeface="Arial"/>
              <a:sym typeface="Arial"/>
            </a:endParaRPr>
          </a:p>
          <a:p>
            <a:pPr indent="-311150" lvl="0" marL="1828800" rtl="0" algn="l">
              <a:lnSpc>
                <a:spcPct val="100000"/>
              </a:lnSpc>
              <a:spcBef>
                <a:spcPts val="0"/>
              </a:spcBef>
              <a:spcAft>
                <a:spcPts val="0"/>
              </a:spcAft>
              <a:buClr>
                <a:schemeClr val="lt1"/>
              </a:buClr>
              <a:buSzPts val="1300"/>
              <a:buFont typeface="Arial"/>
              <a:buChar char="●"/>
            </a:pPr>
            <a:r>
              <a:rPr lang="es-419">
                <a:latin typeface="Arial"/>
                <a:ea typeface="Arial"/>
                <a:cs typeface="Arial"/>
                <a:sym typeface="Arial"/>
              </a:rPr>
              <a:t>Sistema de contabilidad (QuickBooks, SAP).</a:t>
            </a:r>
            <a:endParaRPr>
              <a:latin typeface="Arial"/>
              <a:ea typeface="Arial"/>
              <a:cs typeface="Arial"/>
              <a:sym typeface="Arial"/>
            </a:endParaRPr>
          </a:p>
          <a:p>
            <a:pPr indent="-311150" lvl="0" marL="1828800" rtl="0" algn="l">
              <a:lnSpc>
                <a:spcPct val="100000"/>
              </a:lnSpc>
              <a:spcBef>
                <a:spcPts val="0"/>
              </a:spcBef>
              <a:spcAft>
                <a:spcPts val="0"/>
              </a:spcAft>
              <a:buClr>
                <a:schemeClr val="lt1"/>
              </a:buClr>
              <a:buSzPts val="1300"/>
              <a:buFont typeface="Arial"/>
              <a:buChar char="●"/>
            </a:pPr>
            <a:r>
              <a:rPr lang="es-419">
                <a:latin typeface="Arial"/>
                <a:ea typeface="Arial"/>
                <a:cs typeface="Arial"/>
                <a:sym typeface="Arial"/>
              </a:rPr>
              <a:t>Pasarelas de pago (Stripe, Paypal, Mercado pago).</a:t>
            </a:r>
            <a:endParaRPr>
              <a:latin typeface="Arial"/>
              <a:ea typeface="Arial"/>
              <a:cs typeface="Arial"/>
              <a:sym typeface="Arial"/>
            </a:endParaRPr>
          </a:p>
          <a:p>
            <a:pPr indent="-311150" lvl="0" marL="1828800" rtl="0" algn="l">
              <a:lnSpc>
                <a:spcPct val="100000"/>
              </a:lnSpc>
              <a:spcBef>
                <a:spcPts val="0"/>
              </a:spcBef>
              <a:spcAft>
                <a:spcPts val="0"/>
              </a:spcAft>
              <a:buClr>
                <a:schemeClr val="lt1"/>
              </a:buClr>
              <a:buSzPts val="1300"/>
              <a:buFont typeface="Arial"/>
              <a:buChar char="●"/>
            </a:pPr>
            <a:r>
              <a:rPr lang="es-419">
                <a:latin typeface="Arial"/>
                <a:ea typeface="Arial"/>
                <a:cs typeface="Arial"/>
                <a:sym typeface="Arial"/>
              </a:rPr>
              <a:t>Aseguradoras y bancos.</a:t>
            </a:r>
            <a:endParaRPr sz="1400">
              <a:latin typeface="Arial"/>
              <a:ea typeface="Arial"/>
              <a:cs typeface="Arial"/>
              <a:sym typeface="Arial"/>
            </a:endParaRPr>
          </a:p>
          <a:p>
            <a:pPr indent="0" lvl="0" marL="0" rtl="0" algn="l">
              <a:spcBef>
                <a:spcPts val="14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Historias de usuario</a:t>
            </a:r>
            <a:endParaRPr>
              <a:latin typeface="Arial"/>
              <a:ea typeface="Arial"/>
              <a:cs typeface="Arial"/>
              <a:sym typeface="Arial"/>
            </a:endParaRPr>
          </a:p>
        </p:txBody>
      </p:sp>
      <p:sp>
        <p:nvSpPr>
          <p:cNvPr id="262" name="Google Shape;262;p3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3" name="Google Shape;263;p34"/>
          <p:cNvPicPr preferRelativeResize="0"/>
          <p:nvPr/>
        </p:nvPicPr>
        <p:blipFill>
          <a:blip r:embed="rId3">
            <a:alphaModFix/>
          </a:blip>
          <a:stretch>
            <a:fillRect/>
          </a:stretch>
        </p:blipFill>
        <p:spPr>
          <a:xfrm>
            <a:off x="1297500" y="1567550"/>
            <a:ext cx="7038899" cy="2911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Arial"/>
                <a:ea typeface="Arial"/>
                <a:cs typeface="Arial"/>
                <a:sym typeface="Arial"/>
              </a:rPr>
              <a:t>Historias de usuario</a:t>
            </a:r>
            <a:endParaRPr>
              <a:latin typeface="Arial"/>
              <a:ea typeface="Arial"/>
              <a:cs typeface="Arial"/>
              <a:sym typeface="Arial"/>
            </a:endParaRPr>
          </a:p>
          <a:p>
            <a:pPr indent="0" lvl="0" marL="0" rtl="0" algn="l">
              <a:spcBef>
                <a:spcPts val="0"/>
              </a:spcBef>
              <a:spcAft>
                <a:spcPts val="0"/>
              </a:spcAft>
              <a:buNone/>
            </a:pPr>
            <a:r>
              <a:t/>
            </a:r>
            <a:endParaRPr/>
          </a:p>
        </p:txBody>
      </p:sp>
      <p:sp>
        <p:nvSpPr>
          <p:cNvPr id="269" name="Google Shape;269;p3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0" name="Google Shape;270;p35"/>
          <p:cNvPicPr preferRelativeResize="0"/>
          <p:nvPr/>
        </p:nvPicPr>
        <p:blipFill>
          <a:blip r:embed="rId3">
            <a:alphaModFix/>
          </a:blip>
          <a:stretch>
            <a:fillRect/>
          </a:stretch>
        </p:blipFill>
        <p:spPr>
          <a:xfrm>
            <a:off x="1297500" y="1567550"/>
            <a:ext cx="7038899" cy="2911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Mockup</a:t>
            </a:r>
            <a:endParaRPr>
              <a:latin typeface="Arial"/>
              <a:ea typeface="Arial"/>
              <a:cs typeface="Arial"/>
              <a:sym typeface="Arial"/>
            </a:endParaRPr>
          </a:p>
        </p:txBody>
      </p:sp>
      <p:sp>
        <p:nvSpPr>
          <p:cNvPr id="276" name="Google Shape;276;p3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7" name="Google Shape;277;p36"/>
          <p:cNvPicPr preferRelativeResize="0"/>
          <p:nvPr/>
        </p:nvPicPr>
        <p:blipFill>
          <a:blip r:embed="rId3">
            <a:alphaModFix/>
          </a:blip>
          <a:stretch>
            <a:fillRect/>
          </a:stretch>
        </p:blipFill>
        <p:spPr>
          <a:xfrm>
            <a:off x="1297500" y="1567550"/>
            <a:ext cx="7038900" cy="2911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latin typeface="Arial"/>
                <a:ea typeface="Arial"/>
                <a:cs typeface="Arial"/>
                <a:sym typeface="Arial"/>
              </a:rPr>
              <a:t>Estimación de costos</a:t>
            </a:r>
            <a:endParaRPr>
              <a:latin typeface="Arial"/>
              <a:ea typeface="Arial"/>
              <a:cs typeface="Arial"/>
              <a:sym typeface="Arial"/>
            </a:endParaRPr>
          </a:p>
          <a:p>
            <a:pPr indent="0" lvl="0" marL="0" rtl="0" algn="l">
              <a:spcBef>
                <a:spcPts val="0"/>
              </a:spcBef>
              <a:spcAft>
                <a:spcPts val="0"/>
              </a:spcAft>
              <a:buNone/>
            </a:pPr>
            <a:r>
              <a:rPr lang="es-419">
                <a:latin typeface="Arial"/>
                <a:ea typeface="Arial"/>
                <a:cs typeface="Arial"/>
                <a:sym typeface="Arial"/>
              </a:rPr>
              <a:t>Presupuesto</a:t>
            </a:r>
            <a:endParaRPr>
              <a:latin typeface="Arial"/>
              <a:ea typeface="Arial"/>
              <a:cs typeface="Arial"/>
              <a:sym typeface="Arial"/>
            </a:endParaRPr>
          </a:p>
        </p:txBody>
      </p:sp>
      <p:sp>
        <p:nvSpPr>
          <p:cNvPr id="283" name="Google Shape;283;p3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4" name="Google Shape;284;p37"/>
          <p:cNvPicPr preferRelativeResize="0"/>
          <p:nvPr/>
        </p:nvPicPr>
        <p:blipFill>
          <a:blip r:embed="rId3">
            <a:alphaModFix/>
          </a:blip>
          <a:stretch>
            <a:fillRect/>
          </a:stretch>
        </p:blipFill>
        <p:spPr>
          <a:xfrm>
            <a:off x="2991438" y="1567550"/>
            <a:ext cx="3681812" cy="29112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Gestión presupuestal</a:t>
            </a:r>
            <a:endParaRPr>
              <a:latin typeface="Arial"/>
              <a:ea typeface="Arial"/>
              <a:cs typeface="Arial"/>
              <a:sym typeface="Arial"/>
            </a:endParaRPr>
          </a:p>
        </p:txBody>
      </p:sp>
      <p:sp>
        <p:nvSpPr>
          <p:cNvPr id="290" name="Google Shape;290;p3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1" name="Google Shape;291;p38"/>
          <p:cNvPicPr preferRelativeResize="0"/>
          <p:nvPr/>
        </p:nvPicPr>
        <p:blipFill>
          <a:blip r:embed="rId3">
            <a:alphaModFix/>
          </a:blip>
          <a:stretch>
            <a:fillRect/>
          </a:stretch>
        </p:blipFill>
        <p:spPr>
          <a:xfrm>
            <a:off x="1704975" y="1567550"/>
            <a:ext cx="6217200" cy="1668788"/>
          </a:xfrm>
          <a:prstGeom prst="rect">
            <a:avLst/>
          </a:prstGeom>
          <a:noFill/>
          <a:ln>
            <a:noFill/>
          </a:ln>
        </p:spPr>
      </p:pic>
      <p:pic>
        <p:nvPicPr>
          <p:cNvPr id="292" name="Google Shape;292;p38"/>
          <p:cNvPicPr preferRelativeResize="0"/>
          <p:nvPr/>
        </p:nvPicPr>
        <p:blipFill>
          <a:blip r:embed="rId4">
            <a:alphaModFix/>
          </a:blip>
          <a:stretch>
            <a:fillRect/>
          </a:stretch>
        </p:blipFill>
        <p:spPr>
          <a:xfrm>
            <a:off x="1704975" y="3502900"/>
            <a:ext cx="6217200" cy="975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Modelo de desarrollo</a:t>
            </a:r>
            <a:endParaRPr>
              <a:latin typeface="Arial"/>
              <a:ea typeface="Arial"/>
              <a:cs typeface="Arial"/>
              <a:sym typeface="Arial"/>
            </a:endParaRPr>
          </a:p>
        </p:txBody>
      </p:sp>
      <p:sp>
        <p:nvSpPr>
          <p:cNvPr id="298" name="Google Shape;298;p3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latin typeface="Arial"/>
              <a:ea typeface="Arial"/>
              <a:cs typeface="Arial"/>
              <a:sym typeface="Arial"/>
            </a:endParaRPr>
          </a:p>
        </p:txBody>
      </p:sp>
      <p:pic>
        <p:nvPicPr>
          <p:cNvPr id="299" name="Google Shape;299;p39"/>
          <p:cNvPicPr preferRelativeResize="0"/>
          <p:nvPr/>
        </p:nvPicPr>
        <p:blipFill>
          <a:blip r:embed="rId3">
            <a:alphaModFix/>
          </a:blip>
          <a:stretch>
            <a:fillRect/>
          </a:stretch>
        </p:blipFill>
        <p:spPr>
          <a:xfrm>
            <a:off x="1297500" y="1567550"/>
            <a:ext cx="7038899" cy="29112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Diagrama de clases</a:t>
            </a:r>
            <a:endParaRPr>
              <a:latin typeface="Arial"/>
              <a:ea typeface="Arial"/>
              <a:cs typeface="Arial"/>
              <a:sym typeface="Arial"/>
            </a:endParaRPr>
          </a:p>
        </p:txBody>
      </p:sp>
      <p:sp>
        <p:nvSpPr>
          <p:cNvPr id="305" name="Google Shape;305;p4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6" name="Google Shape;306;p40"/>
          <p:cNvPicPr preferRelativeResize="0"/>
          <p:nvPr/>
        </p:nvPicPr>
        <p:blipFill>
          <a:blip r:embed="rId3">
            <a:alphaModFix/>
          </a:blip>
          <a:stretch>
            <a:fillRect/>
          </a:stretch>
        </p:blipFill>
        <p:spPr>
          <a:xfrm>
            <a:off x="1297500" y="1567550"/>
            <a:ext cx="7038900" cy="2911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Diagrama de despliegue</a:t>
            </a:r>
            <a:endParaRPr>
              <a:latin typeface="Arial"/>
              <a:ea typeface="Arial"/>
              <a:cs typeface="Arial"/>
              <a:sym typeface="Arial"/>
            </a:endParaRPr>
          </a:p>
        </p:txBody>
      </p:sp>
      <p:sp>
        <p:nvSpPr>
          <p:cNvPr id="312" name="Google Shape;312;p4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3" name="Google Shape;313;p41"/>
          <p:cNvPicPr preferRelativeResize="0"/>
          <p:nvPr/>
        </p:nvPicPr>
        <p:blipFill>
          <a:blip r:embed="rId3">
            <a:alphaModFix/>
          </a:blip>
          <a:stretch>
            <a:fillRect/>
          </a:stretch>
        </p:blipFill>
        <p:spPr>
          <a:xfrm>
            <a:off x="1297500" y="1766200"/>
            <a:ext cx="7038900" cy="25138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Objetivo general</a:t>
            </a:r>
            <a:endParaRPr>
              <a:latin typeface="Arial"/>
              <a:ea typeface="Arial"/>
              <a:cs typeface="Arial"/>
              <a:sym typeface="Arial"/>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00000"/>
              </a:lnSpc>
              <a:spcBef>
                <a:spcPts val="0"/>
              </a:spcBef>
              <a:spcAft>
                <a:spcPts val="0"/>
              </a:spcAft>
              <a:buNone/>
            </a:pPr>
            <a:r>
              <a:rPr lang="es-419" sz="1200">
                <a:latin typeface="Arial"/>
                <a:ea typeface="Arial"/>
                <a:cs typeface="Arial"/>
                <a:sym typeface="Arial"/>
              </a:rPr>
              <a:t>¿Cómo facilitar la gestión de usuarios para la empresa Vehicapital?</a:t>
            </a:r>
            <a:endParaRPr sz="1200">
              <a:latin typeface="Arial"/>
              <a:ea typeface="Arial"/>
              <a:cs typeface="Arial"/>
              <a:sym typeface="Arial"/>
            </a:endParaRPr>
          </a:p>
          <a:p>
            <a:pPr indent="0" lvl="0" marL="0" rtl="0" algn="just">
              <a:lnSpc>
                <a:spcPct val="100000"/>
              </a:lnSpc>
              <a:spcBef>
                <a:spcPts val="0"/>
              </a:spcBef>
              <a:spcAft>
                <a:spcPts val="0"/>
              </a:spcAft>
              <a:buNone/>
            </a:pPr>
            <a:r>
              <a:t/>
            </a:r>
            <a:endParaRPr sz="1200">
              <a:latin typeface="Arial"/>
              <a:ea typeface="Arial"/>
              <a:cs typeface="Arial"/>
              <a:sym typeface="Arial"/>
            </a:endParaRPr>
          </a:p>
          <a:p>
            <a:pPr indent="0" lvl="0" marL="0" rtl="0" algn="just">
              <a:lnSpc>
                <a:spcPct val="107916"/>
              </a:lnSpc>
              <a:spcBef>
                <a:spcPts val="0"/>
              </a:spcBef>
              <a:spcAft>
                <a:spcPts val="800"/>
              </a:spcAft>
              <a:buNone/>
            </a:pPr>
            <a:r>
              <a:rPr lang="es-419" sz="1200">
                <a:latin typeface="Arial"/>
                <a:ea typeface="Arial"/>
                <a:cs typeface="Arial"/>
                <a:sym typeface="Arial"/>
              </a:rPr>
              <a:t>Frente a esta problemática, llega LRRT Motors un software especializado para optimizar la gestión integral de compraventa de vehículos, ofreciendo una solución tecnológica que aborde estos desafíos y permita a las empresas mejorar su eficiencia operativa, aumentar las ventas en las empresas y ofrecer una mejor experiencia a los clientes.</a:t>
            </a:r>
            <a:endParaRPr sz="1400">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Prototipo navegable</a:t>
            </a:r>
            <a:endParaRPr>
              <a:latin typeface="Arial"/>
              <a:ea typeface="Arial"/>
              <a:cs typeface="Arial"/>
              <a:sym typeface="Arial"/>
            </a:endParaRPr>
          </a:p>
        </p:txBody>
      </p:sp>
      <p:sp>
        <p:nvSpPr>
          <p:cNvPr id="319" name="Google Shape;319;p4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0" name="Google Shape;320;p42"/>
          <p:cNvPicPr preferRelativeResize="0"/>
          <p:nvPr/>
        </p:nvPicPr>
        <p:blipFill>
          <a:blip r:embed="rId3">
            <a:alphaModFix/>
          </a:blip>
          <a:stretch>
            <a:fillRect/>
          </a:stretch>
        </p:blipFill>
        <p:spPr>
          <a:xfrm>
            <a:off x="1297500" y="1567550"/>
            <a:ext cx="7038902" cy="316548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26" name="Google Shape;326;p43"/>
          <p:cNvSpPr txBox="1"/>
          <p:nvPr>
            <p:ph idx="1" type="body"/>
          </p:nvPr>
        </p:nvSpPr>
        <p:spPr>
          <a:xfrm>
            <a:off x="1297500" y="1567550"/>
            <a:ext cx="7038900" cy="29112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s-419" sz="3400">
                <a:latin typeface="Arial"/>
                <a:ea typeface="Arial"/>
                <a:cs typeface="Arial"/>
                <a:sym typeface="Arial"/>
              </a:rPr>
              <a:t>Gracias por ver</a:t>
            </a:r>
            <a:endParaRPr sz="3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Objetivos </a:t>
            </a:r>
            <a:r>
              <a:rPr lang="es-419">
                <a:latin typeface="Arial"/>
                <a:ea typeface="Arial"/>
                <a:cs typeface="Arial"/>
                <a:sym typeface="Arial"/>
              </a:rPr>
              <a:t>específicos</a:t>
            </a:r>
            <a:endParaRPr>
              <a:latin typeface="Arial"/>
              <a:ea typeface="Arial"/>
              <a:cs typeface="Arial"/>
              <a:sym typeface="Arial"/>
            </a:endParaRPr>
          </a:p>
        </p:txBody>
      </p:sp>
      <p:sp>
        <p:nvSpPr>
          <p:cNvPr id="153" name="Google Shape;153;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87337" lvl="0" marL="457200" rtl="0" algn="just">
              <a:lnSpc>
                <a:spcPct val="87916"/>
              </a:lnSpc>
              <a:spcBef>
                <a:spcPts val="0"/>
              </a:spcBef>
              <a:spcAft>
                <a:spcPts val="0"/>
              </a:spcAft>
              <a:buSzPts val="925"/>
              <a:buFont typeface="Arial"/>
              <a:buChar char="●"/>
            </a:pPr>
            <a:r>
              <a:rPr lang="es-419" sz="925">
                <a:latin typeface="Arial"/>
                <a:ea typeface="Arial"/>
                <a:cs typeface="Arial"/>
                <a:sym typeface="Arial"/>
              </a:rPr>
              <a:t>Implementar un módulo que puede permitir registrar, actualizar y monitorear el stock de vehículos de forma eficiente, incluso los detalles como marca, modelo, año, kilometraje y estado.</a:t>
            </a:r>
            <a:endParaRPr sz="925">
              <a:latin typeface="Arial"/>
              <a:ea typeface="Arial"/>
              <a:cs typeface="Arial"/>
              <a:sym typeface="Arial"/>
            </a:endParaRPr>
          </a:p>
          <a:p>
            <a:pPr indent="-287337" lvl="0" marL="457200" rtl="0" algn="just">
              <a:lnSpc>
                <a:spcPct val="87916"/>
              </a:lnSpc>
              <a:spcBef>
                <a:spcPts val="800"/>
              </a:spcBef>
              <a:spcAft>
                <a:spcPts val="0"/>
              </a:spcAft>
              <a:buSzPts val="925"/>
              <a:buFont typeface="Arial"/>
              <a:buChar char="●"/>
            </a:pPr>
            <a:r>
              <a:rPr lang="es-419" sz="925">
                <a:latin typeface="Arial"/>
                <a:ea typeface="Arial"/>
                <a:cs typeface="Arial"/>
                <a:sym typeface="Arial"/>
              </a:rPr>
              <a:t>Desarrollar funcionalidades que agilicen la generación de cotizaciones, facturación, contratos y documentación legal, reduciendo tiempos y errores en los procesos.</a:t>
            </a:r>
            <a:endParaRPr sz="925">
              <a:latin typeface="Arial"/>
              <a:ea typeface="Arial"/>
              <a:cs typeface="Arial"/>
              <a:sym typeface="Arial"/>
            </a:endParaRPr>
          </a:p>
          <a:p>
            <a:pPr indent="-287337" lvl="0" marL="457200" rtl="0" algn="just">
              <a:lnSpc>
                <a:spcPct val="87916"/>
              </a:lnSpc>
              <a:spcBef>
                <a:spcPts val="800"/>
              </a:spcBef>
              <a:spcAft>
                <a:spcPts val="0"/>
              </a:spcAft>
              <a:buSzPts val="925"/>
              <a:buFont typeface="Arial"/>
              <a:buChar char="●"/>
            </a:pPr>
            <a:r>
              <a:rPr lang="es-419" sz="925">
                <a:latin typeface="Arial"/>
                <a:ea typeface="Arial"/>
                <a:cs typeface="Arial"/>
                <a:sym typeface="Arial"/>
              </a:rPr>
              <a:t>Integrar un sistema de CRM para el seguimiento de cliente potenciales, la fidelización de clientes existentes y la optimización de estrategias de ventas</a:t>
            </a:r>
            <a:endParaRPr sz="925">
              <a:latin typeface="Arial"/>
              <a:ea typeface="Arial"/>
              <a:cs typeface="Arial"/>
              <a:sym typeface="Arial"/>
            </a:endParaRPr>
          </a:p>
          <a:p>
            <a:pPr indent="-287337" lvl="0" marL="457200" rtl="0" algn="just">
              <a:lnSpc>
                <a:spcPct val="87916"/>
              </a:lnSpc>
              <a:spcBef>
                <a:spcPts val="800"/>
              </a:spcBef>
              <a:spcAft>
                <a:spcPts val="0"/>
              </a:spcAft>
              <a:buSzPts val="925"/>
              <a:buFont typeface="Arial"/>
              <a:buChar char="●"/>
            </a:pPr>
            <a:r>
              <a:rPr lang="es-419" sz="925">
                <a:latin typeface="Arial"/>
                <a:ea typeface="Arial"/>
                <a:cs typeface="Arial"/>
                <a:sym typeface="Arial"/>
              </a:rPr>
              <a:t>Crear un portal web y móvil que permita a los clientes explorar el inventario, solicitar cotizaciones, programar test drives y gestionar compras de forma segura e intuitiva.</a:t>
            </a:r>
            <a:endParaRPr sz="925">
              <a:latin typeface="Arial"/>
              <a:ea typeface="Arial"/>
              <a:cs typeface="Arial"/>
              <a:sym typeface="Arial"/>
            </a:endParaRPr>
          </a:p>
          <a:p>
            <a:pPr indent="-287337" lvl="0" marL="457200" rtl="0" algn="just">
              <a:lnSpc>
                <a:spcPct val="87916"/>
              </a:lnSpc>
              <a:spcBef>
                <a:spcPts val="800"/>
              </a:spcBef>
              <a:spcAft>
                <a:spcPts val="0"/>
              </a:spcAft>
              <a:buSzPts val="925"/>
              <a:buFont typeface="Arial"/>
              <a:buChar char="●"/>
            </a:pPr>
            <a:r>
              <a:rPr lang="es-419" sz="925">
                <a:latin typeface="Arial"/>
                <a:ea typeface="Arial"/>
                <a:cs typeface="Arial"/>
                <a:sym typeface="Arial"/>
              </a:rPr>
              <a:t>Integrar a una pasarela de pago el software con entidades financieras y aseguradoras para ofrecer opciones de financiación y seguros directamente desde la plataforma.</a:t>
            </a:r>
            <a:endParaRPr sz="925">
              <a:latin typeface="Arial"/>
              <a:ea typeface="Arial"/>
              <a:cs typeface="Arial"/>
              <a:sym typeface="Arial"/>
            </a:endParaRPr>
          </a:p>
          <a:p>
            <a:pPr indent="-287337" lvl="0" marL="457200" rtl="0" algn="just">
              <a:lnSpc>
                <a:spcPct val="87916"/>
              </a:lnSpc>
              <a:spcBef>
                <a:spcPts val="800"/>
              </a:spcBef>
              <a:spcAft>
                <a:spcPts val="0"/>
              </a:spcAft>
              <a:buSzPts val="925"/>
              <a:buFont typeface="Arial"/>
              <a:buChar char="●"/>
            </a:pPr>
            <a:r>
              <a:rPr lang="es-419" sz="925">
                <a:latin typeface="Arial"/>
                <a:ea typeface="Arial"/>
                <a:cs typeface="Arial"/>
                <a:sym typeface="Arial"/>
              </a:rPr>
              <a:t>Implementar herramientas de análisis de datos que permitan generar reportes personalizados sobre ventas, inventario, rentabilidad y otros indicadores clave para la toma de decisiones estratégicas.</a:t>
            </a:r>
            <a:endParaRPr sz="925">
              <a:latin typeface="Arial"/>
              <a:ea typeface="Arial"/>
              <a:cs typeface="Arial"/>
              <a:sym typeface="Arial"/>
            </a:endParaRPr>
          </a:p>
          <a:p>
            <a:pPr indent="-287337" lvl="0" marL="457200" rtl="0" algn="just">
              <a:lnSpc>
                <a:spcPct val="87916"/>
              </a:lnSpc>
              <a:spcBef>
                <a:spcPts val="800"/>
              </a:spcBef>
              <a:spcAft>
                <a:spcPts val="0"/>
              </a:spcAft>
              <a:buSzPts val="925"/>
              <a:buFont typeface="Arial"/>
              <a:buChar char="●"/>
            </a:pPr>
            <a:r>
              <a:rPr lang="es-419" sz="925">
                <a:latin typeface="Arial"/>
                <a:ea typeface="Arial"/>
                <a:cs typeface="Arial"/>
                <a:sym typeface="Arial"/>
              </a:rPr>
              <a:t>Diseñar e implementar medidas de seguridad robustas para proteger la información sensible de la empresa y sus clientes.</a:t>
            </a:r>
            <a:endParaRPr sz="925">
              <a:latin typeface="Arial"/>
              <a:ea typeface="Arial"/>
              <a:cs typeface="Arial"/>
              <a:sym typeface="Arial"/>
            </a:endParaRPr>
          </a:p>
          <a:p>
            <a:pPr indent="-287337" lvl="0" marL="457200" rtl="0" algn="just">
              <a:lnSpc>
                <a:spcPct val="87916"/>
              </a:lnSpc>
              <a:spcBef>
                <a:spcPts val="800"/>
              </a:spcBef>
              <a:spcAft>
                <a:spcPts val="800"/>
              </a:spcAft>
              <a:buSzPts val="925"/>
              <a:buFont typeface="Arial"/>
              <a:buChar char="●"/>
            </a:pPr>
            <a:r>
              <a:rPr lang="es-419" sz="925">
                <a:latin typeface="Arial"/>
                <a:ea typeface="Arial"/>
                <a:cs typeface="Arial"/>
                <a:sym typeface="Arial"/>
              </a:rPr>
              <a:t>Ofrecer soporte técnico continuo y capacitación a los usuarios para asegurar una implementación exitosa y un uso eficiente del software.</a:t>
            </a:r>
            <a:endParaRPr sz="120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Planteamiento del problema</a:t>
            </a:r>
            <a:endParaRPr>
              <a:latin typeface="Arial"/>
              <a:ea typeface="Arial"/>
              <a:cs typeface="Arial"/>
              <a:sym typeface="Arial"/>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0"/>
              </a:spcAft>
              <a:buNone/>
            </a:pPr>
            <a:r>
              <a:rPr lang="es-419" sz="1200">
                <a:latin typeface="Arial"/>
                <a:ea typeface="Arial"/>
                <a:cs typeface="Arial"/>
                <a:sym typeface="Arial"/>
              </a:rPr>
              <a:t>La empresa Vehicapital presenta desafíos significativos para la gestión de sus operaciones. La falta de herramientas tecnológicas adecuadas genera deficiencias en los procesos clave como el control de inventarios, el seguimiento de clientes potenciales, la gestión de documentación e integración con servicios complementarios como financiación, seguros, garantías, etc. Esto se traduce en tiempos prolongados para cerrar ventas, errores en la administración de stock, dificultades para retener clientes y una limitada capacidad para analizar datos que permitan tomar decisiones estratégicas.</a:t>
            </a:r>
            <a:endParaRPr sz="1200">
              <a:latin typeface="Arial"/>
              <a:ea typeface="Arial"/>
              <a:cs typeface="Arial"/>
              <a:sym typeface="Arial"/>
            </a:endParaRPr>
          </a:p>
          <a:p>
            <a:pPr indent="0" lvl="0" marL="0" rtl="0" algn="just">
              <a:lnSpc>
                <a:spcPct val="107916"/>
              </a:lnSpc>
              <a:spcBef>
                <a:spcPts val="800"/>
              </a:spcBef>
              <a:spcAft>
                <a:spcPts val="800"/>
              </a:spcAft>
              <a:buNone/>
            </a:pPr>
            <a:r>
              <a:rPr lang="es-419" sz="1200">
                <a:latin typeface="Arial"/>
                <a:ea typeface="Arial"/>
                <a:cs typeface="Arial"/>
                <a:sym typeface="Arial"/>
              </a:rPr>
              <a:t>Además, los clientes finales experimentan una falta de transparencia y agilidad en el proceso de compra, lo que afecta su satisfacción y confianza en el servicio. La ausencia de una plataforma centralizada y automatizada no solo impacta negativamente en la rentabilidad de las empresas, sino que también limita su capacidad para competir en un mercado cada vez más digitalizado y exigente.</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Pregunta problema</a:t>
            </a:r>
            <a:endParaRPr>
              <a:latin typeface="Arial"/>
              <a:ea typeface="Arial"/>
              <a:cs typeface="Arial"/>
              <a:sym typeface="Arial"/>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800"/>
              </a:spcAft>
              <a:buNone/>
            </a:pPr>
            <a:r>
              <a:rPr lang="es-419" sz="1200">
                <a:latin typeface="Arial"/>
                <a:ea typeface="Arial"/>
                <a:cs typeface="Arial"/>
                <a:sym typeface="Arial"/>
              </a:rPr>
              <a:t>¿Cómo facilitar la gestión para los compradores y vendedores para que tengan una excelente experiencia y sea de excelente confianza?</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Alcance</a:t>
            </a:r>
            <a:endParaRPr>
              <a:latin typeface="Arial"/>
              <a:ea typeface="Arial"/>
              <a:cs typeface="Arial"/>
              <a:sym typeface="Arial"/>
            </a:endParaRPr>
          </a:p>
        </p:txBody>
      </p:sp>
      <p:sp>
        <p:nvSpPr>
          <p:cNvPr id="171" name="Google Shape;171;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just">
              <a:lnSpc>
                <a:spcPct val="107916"/>
              </a:lnSpc>
              <a:spcBef>
                <a:spcPts val="0"/>
              </a:spcBef>
              <a:spcAft>
                <a:spcPts val="0"/>
              </a:spcAft>
              <a:buNone/>
            </a:pPr>
            <a:r>
              <a:rPr lang="es-419" sz="1000">
                <a:latin typeface="Arial"/>
                <a:ea typeface="Arial"/>
                <a:cs typeface="Arial"/>
                <a:sym typeface="Arial"/>
              </a:rPr>
              <a:t>(Módulos principales del software) </a:t>
            </a:r>
            <a:endParaRPr sz="1000">
              <a:latin typeface="Arial"/>
              <a:ea typeface="Arial"/>
              <a:cs typeface="Arial"/>
              <a:sym typeface="Arial"/>
            </a:endParaRPr>
          </a:p>
          <a:p>
            <a:pPr indent="-292100" lvl="0" marL="457200" rtl="0" algn="just">
              <a:lnSpc>
                <a:spcPct val="107916"/>
              </a:lnSpc>
              <a:spcBef>
                <a:spcPts val="800"/>
              </a:spcBef>
              <a:spcAft>
                <a:spcPts val="0"/>
              </a:spcAft>
              <a:buSzPts val="1000"/>
              <a:buFont typeface="Arial"/>
              <a:buAutoNum type="arabicParenR"/>
            </a:pPr>
            <a:r>
              <a:rPr lang="es-419" sz="1000">
                <a:latin typeface="Arial"/>
                <a:ea typeface="Arial"/>
                <a:cs typeface="Arial"/>
                <a:sym typeface="Arial"/>
              </a:rPr>
              <a:t>Gestión de inventario: </a:t>
            </a:r>
            <a:endParaRPr sz="1000">
              <a:latin typeface="Arial"/>
              <a:ea typeface="Arial"/>
              <a:cs typeface="Arial"/>
              <a:sym typeface="Arial"/>
            </a:endParaRPr>
          </a:p>
          <a:p>
            <a:pPr indent="-292100" lvl="0" marL="457200" rtl="0" algn="just">
              <a:lnSpc>
                <a:spcPct val="107916"/>
              </a:lnSpc>
              <a:spcBef>
                <a:spcPts val="0"/>
              </a:spcBef>
              <a:spcAft>
                <a:spcPts val="0"/>
              </a:spcAft>
              <a:buSzPts val="1000"/>
              <a:buFont typeface="Arial"/>
              <a:buChar char="●"/>
            </a:pPr>
            <a:r>
              <a:rPr lang="es-419" sz="1000">
                <a:latin typeface="Arial"/>
                <a:ea typeface="Arial"/>
                <a:cs typeface="Arial"/>
                <a:sym typeface="Arial"/>
              </a:rPr>
              <a:t>Registro y actualización de vehículos.</a:t>
            </a:r>
            <a:endParaRPr sz="1000">
              <a:latin typeface="Arial"/>
              <a:ea typeface="Arial"/>
              <a:cs typeface="Arial"/>
              <a:sym typeface="Arial"/>
            </a:endParaRPr>
          </a:p>
          <a:p>
            <a:pPr indent="-292100" lvl="0" marL="457200" rtl="0" algn="just">
              <a:lnSpc>
                <a:spcPct val="107916"/>
              </a:lnSpc>
              <a:spcBef>
                <a:spcPts val="0"/>
              </a:spcBef>
              <a:spcAft>
                <a:spcPts val="0"/>
              </a:spcAft>
              <a:buSzPts val="1000"/>
              <a:buFont typeface="Arial"/>
              <a:buChar char="●"/>
            </a:pPr>
            <a:r>
              <a:rPr lang="es-419" sz="1000">
                <a:latin typeface="Arial"/>
                <a:ea typeface="Arial"/>
                <a:cs typeface="Arial"/>
                <a:sym typeface="Arial"/>
              </a:rPr>
              <a:t>Clasificación y  búsqueda avanzada de vehículos en stock.</a:t>
            </a:r>
            <a:endParaRPr sz="1000">
              <a:latin typeface="Arial"/>
              <a:ea typeface="Arial"/>
              <a:cs typeface="Arial"/>
              <a:sym typeface="Arial"/>
            </a:endParaRPr>
          </a:p>
          <a:p>
            <a:pPr indent="-292100" lvl="0" marL="457200" rtl="0" algn="just">
              <a:lnSpc>
                <a:spcPct val="107916"/>
              </a:lnSpc>
              <a:spcBef>
                <a:spcPts val="0"/>
              </a:spcBef>
              <a:spcAft>
                <a:spcPts val="0"/>
              </a:spcAft>
              <a:buSzPts val="1000"/>
              <a:buFont typeface="Arial"/>
              <a:buChar char="●"/>
            </a:pPr>
            <a:r>
              <a:rPr lang="es-419" sz="1000">
                <a:latin typeface="Arial"/>
                <a:ea typeface="Arial"/>
                <a:cs typeface="Arial"/>
                <a:sym typeface="Arial"/>
              </a:rPr>
              <a:t>Alertas automáticas para bajos niveles de inventario o vehículos obsoletos.</a:t>
            </a:r>
            <a:endParaRPr sz="1000">
              <a:latin typeface="Arial"/>
              <a:ea typeface="Arial"/>
              <a:cs typeface="Arial"/>
              <a:sym typeface="Arial"/>
            </a:endParaRPr>
          </a:p>
          <a:p>
            <a:pPr indent="0" lvl="0" marL="0" rtl="0" algn="just">
              <a:lnSpc>
                <a:spcPct val="107916"/>
              </a:lnSpc>
              <a:spcBef>
                <a:spcPts val="800"/>
              </a:spcBef>
              <a:spcAft>
                <a:spcPts val="0"/>
              </a:spcAft>
              <a:buNone/>
            </a:pPr>
            <a:r>
              <a:t/>
            </a:r>
            <a:endParaRPr sz="1000">
              <a:latin typeface="Arial"/>
              <a:ea typeface="Arial"/>
              <a:cs typeface="Arial"/>
              <a:sym typeface="Arial"/>
            </a:endParaRPr>
          </a:p>
          <a:p>
            <a:pPr indent="-292100" lvl="0" marL="457200" rtl="0" algn="just">
              <a:lnSpc>
                <a:spcPct val="107916"/>
              </a:lnSpc>
              <a:spcBef>
                <a:spcPts val="800"/>
              </a:spcBef>
              <a:spcAft>
                <a:spcPts val="0"/>
              </a:spcAft>
              <a:buSzPts val="1000"/>
              <a:buFont typeface="Arial"/>
              <a:buAutoNum type="arabicParenR"/>
            </a:pPr>
            <a:r>
              <a:rPr lang="es-419" sz="1000">
                <a:latin typeface="Arial"/>
                <a:ea typeface="Arial"/>
                <a:cs typeface="Arial"/>
                <a:sym typeface="Arial"/>
              </a:rPr>
              <a:t>Gestión de ventas: </a:t>
            </a:r>
            <a:endParaRPr sz="1000">
              <a:latin typeface="Arial"/>
              <a:ea typeface="Arial"/>
              <a:cs typeface="Arial"/>
              <a:sym typeface="Arial"/>
            </a:endParaRPr>
          </a:p>
          <a:p>
            <a:pPr indent="-292100" lvl="0" marL="457200" rtl="0" algn="just">
              <a:lnSpc>
                <a:spcPct val="107916"/>
              </a:lnSpc>
              <a:spcBef>
                <a:spcPts val="0"/>
              </a:spcBef>
              <a:spcAft>
                <a:spcPts val="0"/>
              </a:spcAft>
              <a:buSzPts val="1000"/>
              <a:buFont typeface="Arial"/>
              <a:buChar char="●"/>
            </a:pPr>
            <a:r>
              <a:rPr lang="es-419" sz="1000">
                <a:latin typeface="Arial"/>
                <a:ea typeface="Arial"/>
                <a:cs typeface="Arial"/>
                <a:sym typeface="Arial"/>
              </a:rPr>
              <a:t>Generación de cotizaciones y propuestas comerciales.</a:t>
            </a:r>
            <a:endParaRPr sz="1000">
              <a:latin typeface="Arial"/>
              <a:ea typeface="Arial"/>
              <a:cs typeface="Arial"/>
              <a:sym typeface="Arial"/>
            </a:endParaRPr>
          </a:p>
          <a:p>
            <a:pPr indent="-292100" lvl="0" marL="457200" rtl="0" algn="just">
              <a:lnSpc>
                <a:spcPct val="107916"/>
              </a:lnSpc>
              <a:spcBef>
                <a:spcPts val="0"/>
              </a:spcBef>
              <a:spcAft>
                <a:spcPts val="0"/>
              </a:spcAft>
              <a:buSzPts val="1000"/>
              <a:buFont typeface="Arial"/>
              <a:buChar char="●"/>
            </a:pPr>
            <a:r>
              <a:rPr lang="es-419" sz="1000">
                <a:latin typeface="Arial"/>
                <a:ea typeface="Arial"/>
                <a:cs typeface="Arial"/>
                <a:sym typeface="Arial"/>
              </a:rPr>
              <a:t>Control de costos y margen de ganancia por vehículo.</a:t>
            </a:r>
            <a:endParaRPr sz="1000">
              <a:latin typeface="Arial"/>
              <a:ea typeface="Arial"/>
              <a:cs typeface="Arial"/>
              <a:sym typeface="Arial"/>
            </a:endParaRPr>
          </a:p>
          <a:p>
            <a:pPr indent="0" lvl="0" marL="0" rtl="0" algn="just">
              <a:lnSpc>
                <a:spcPct val="107916"/>
              </a:lnSpc>
              <a:spcBef>
                <a:spcPts val="800"/>
              </a:spcBef>
              <a:spcAft>
                <a:spcPts val="0"/>
              </a:spcAft>
              <a:buNone/>
            </a:pPr>
            <a:r>
              <a:t/>
            </a:r>
            <a:endParaRPr sz="1000">
              <a:latin typeface="Arial"/>
              <a:ea typeface="Arial"/>
              <a:cs typeface="Arial"/>
              <a:sym typeface="Arial"/>
            </a:endParaRPr>
          </a:p>
          <a:p>
            <a:pPr indent="-292100" lvl="0" marL="457200" rtl="0" algn="just">
              <a:lnSpc>
                <a:spcPct val="107916"/>
              </a:lnSpc>
              <a:spcBef>
                <a:spcPts val="800"/>
              </a:spcBef>
              <a:spcAft>
                <a:spcPts val="0"/>
              </a:spcAft>
              <a:buSzPts val="1000"/>
              <a:buFont typeface="Arial"/>
              <a:buAutoNum type="arabicParenR"/>
            </a:pPr>
            <a:r>
              <a:rPr lang="es-419" sz="1000">
                <a:latin typeface="Arial"/>
                <a:ea typeface="Arial"/>
                <a:cs typeface="Arial"/>
                <a:sym typeface="Arial"/>
              </a:rPr>
              <a:t>CRM (Customer Relationship Management):</a:t>
            </a:r>
            <a:endParaRPr sz="1000">
              <a:latin typeface="Arial"/>
              <a:ea typeface="Arial"/>
              <a:cs typeface="Arial"/>
              <a:sym typeface="Arial"/>
            </a:endParaRPr>
          </a:p>
          <a:p>
            <a:pPr indent="-292100" lvl="0" marL="457200" rtl="0" algn="just">
              <a:lnSpc>
                <a:spcPct val="107916"/>
              </a:lnSpc>
              <a:spcBef>
                <a:spcPts val="0"/>
              </a:spcBef>
              <a:spcAft>
                <a:spcPts val="0"/>
              </a:spcAft>
              <a:buSzPts val="1000"/>
              <a:buFont typeface="Arial"/>
              <a:buChar char="●"/>
            </a:pPr>
            <a:r>
              <a:rPr lang="es-419" sz="1000">
                <a:latin typeface="Arial"/>
                <a:ea typeface="Arial"/>
                <a:cs typeface="Arial"/>
                <a:sym typeface="Arial"/>
              </a:rPr>
              <a:t>Registro y seguimiento de clientes potenciales y existentes.</a:t>
            </a:r>
            <a:endParaRPr sz="1000">
              <a:latin typeface="Arial"/>
              <a:ea typeface="Arial"/>
              <a:cs typeface="Arial"/>
              <a:sym typeface="Arial"/>
            </a:endParaRPr>
          </a:p>
          <a:p>
            <a:pPr indent="-292100" lvl="0" marL="457200" rtl="0" algn="just">
              <a:lnSpc>
                <a:spcPct val="107916"/>
              </a:lnSpc>
              <a:spcBef>
                <a:spcPts val="0"/>
              </a:spcBef>
              <a:spcAft>
                <a:spcPts val="0"/>
              </a:spcAft>
              <a:buSzPts val="1000"/>
              <a:buFont typeface="Arial"/>
              <a:buChar char="●"/>
            </a:pPr>
            <a:r>
              <a:rPr lang="es-419" sz="1000">
                <a:latin typeface="Arial"/>
                <a:ea typeface="Arial"/>
                <a:cs typeface="Arial"/>
                <a:sym typeface="Arial"/>
              </a:rPr>
              <a:t>Herramientas para fidelización y marketing.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Alcance</a:t>
            </a:r>
            <a:endParaRPr>
              <a:latin typeface="Arial"/>
              <a:ea typeface="Arial"/>
              <a:cs typeface="Arial"/>
              <a:sym typeface="Arial"/>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just">
              <a:lnSpc>
                <a:spcPct val="107916"/>
              </a:lnSpc>
              <a:spcBef>
                <a:spcPts val="0"/>
              </a:spcBef>
              <a:spcAft>
                <a:spcPts val="0"/>
              </a:spcAft>
              <a:buNone/>
            </a:pPr>
            <a:r>
              <a:rPr lang="es-419" sz="1000">
                <a:latin typeface="Arial"/>
                <a:ea typeface="Arial"/>
                <a:cs typeface="Arial"/>
                <a:sym typeface="Arial"/>
              </a:rPr>
              <a:t>(Módulos principales del software) </a:t>
            </a:r>
            <a:endParaRPr sz="1000">
              <a:latin typeface="Arial"/>
              <a:ea typeface="Arial"/>
              <a:cs typeface="Arial"/>
              <a:sym typeface="Arial"/>
            </a:endParaRPr>
          </a:p>
          <a:p>
            <a:pPr indent="0" lvl="0" marL="0" rtl="0" algn="just">
              <a:lnSpc>
                <a:spcPct val="107916"/>
              </a:lnSpc>
              <a:spcBef>
                <a:spcPts val="800"/>
              </a:spcBef>
              <a:spcAft>
                <a:spcPts val="0"/>
              </a:spcAft>
              <a:buNone/>
            </a:pPr>
            <a:r>
              <a:rPr lang="es-419" sz="1000">
                <a:latin typeface="Arial"/>
                <a:ea typeface="Arial"/>
                <a:cs typeface="Arial"/>
                <a:sym typeface="Arial"/>
              </a:rPr>
              <a:t>4) Portal web y Móvil para clientes:</a:t>
            </a:r>
            <a:endParaRPr sz="1000">
              <a:latin typeface="Arial"/>
              <a:ea typeface="Arial"/>
              <a:cs typeface="Arial"/>
              <a:sym typeface="Arial"/>
            </a:endParaRPr>
          </a:p>
          <a:p>
            <a:pPr indent="-292100" lvl="0" marL="457200" rtl="0" algn="just">
              <a:lnSpc>
                <a:spcPct val="107916"/>
              </a:lnSpc>
              <a:spcBef>
                <a:spcPts val="800"/>
              </a:spcBef>
              <a:spcAft>
                <a:spcPts val="0"/>
              </a:spcAft>
              <a:buSzPts val="1000"/>
              <a:buFont typeface="Arial"/>
              <a:buChar char="●"/>
            </a:pPr>
            <a:r>
              <a:rPr lang="es-419" sz="1000">
                <a:latin typeface="Arial"/>
                <a:ea typeface="Arial"/>
                <a:cs typeface="Arial"/>
                <a:sym typeface="Arial"/>
              </a:rPr>
              <a:t>Catálogo digital de vehículos disponibles.</a:t>
            </a:r>
            <a:endParaRPr sz="1000">
              <a:latin typeface="Arial"/>
              <a:ea typeface="Arial"/>
              <a:cs typeface="Arial"/>
              <a:sym typeface="Arial"/>
            </a:endParaRPr>
          </a:p>
          <a:p>
            <a:pPr indent="-292100" lvl="0" marL="457200" rtl="0" algn="just">
              <a:lnSpc>
                <a:spcPct val="107916"/>
              </a:lnSpc>
              <a:spcBef>
                <a:spcPts val="0"/>
              </a:spcBef>
              <a:spcAft>
                <a:spcPts val="0"/>
              </a:spcAft>
              <a:buSzPts val="1000"/>
              <a:buFont typeface="Arial"/>
              <a:buChar char="●"/>
            </a:pPr>
            <a:r>
              <a:rPr lang="es-419" sz="1000">
                <a:latin typeface="Arial"/>
                <a:ea typeface="Arial"/>
                <a:cs typeface="Arial"/>
                <a:sym typeface="Arial"/>
              </a:rPr>
              <a:t>Solicitud de cotizaciones y test drives.</a:t>
            </a:r>
            <a:endParaRPr sz="1000">
              <a:latin typeface="Arial"/>
              <a:ea typeface="Arial"/>
              <a:cs typeface="Arial"/>
              <a:sym typeface="Arial"/>
            </a:endParaRPr>
          </a:p>
          <a:p>
            <a:pPr indent="-292100" lvl="0" marL="457200" rtl="0" algn="just">
              <a:lnSpc>
                <a:spcPct val="107916"/>
              </a:lnSpc>
              <a:spcBef>
                <a:spcPts val="0"/>
              </a:spcBef>
              <a:spcAft>
                <a:spcPts val="0"/>
              </a:spcAft>
              <a:buSzPts val="1000"/>
              <a:buFont typeface="Arial"/>
              <a:buChar char="●"/>
            </a:pPr>
            <a:r>
              <a:rPr lang="es-419" sz="1000">
                <a:latin typeface="Arial"/>
                <a:ea typeface="Arial"/>
                <a:cs typeface="Arial"/>
                <a:sym typeface="Arial"/>
              </a:rPr>
              <a:t>Gestión de compras en línea.</a:t>
            </a:r>
            <a:endParaRPr sz="1000">
              <a:latin typeface="Arial"/>
              <a:ea typeface="Arial"/>
              <a:cs typeface="Arial"/>
              <a:sym typeface="Arial"/>
            </a:endParaRPr>
          </a:p>
          <a:p>
            <a:pPr indent="0" lvl="0" marL="0" rtl="0" algn="just">
              <a:lnSpc>
                <a:spcPct val="107916"/>
              </a:lnSpc>
              <a:spcBef>
                <a:spcPts val="800"/>
              </a:spcBef>
              <a:spcAft>
                <a:spcPts val="0"/>
              </a:spcAft>
              <a:buNone/>
            </a:pPr>
            <a:r>
              <a:t/>
            </a:r>
            <a:endParaRPr sz="1000">
              <a:latin typeface="Arial"/>
              <a:ea typeface="Arial"/>
              <a:cs typeface="Arial"/>
              <a:sym typeface="Arial"/>
            </a:endParaRPr>
          </a:p>
          <a:p>
            <a:pPr indent="0" lvl="0" marL="0" rtl="0" algn="just">
              <a:lnSpc>
                <a:spcPct val="107916"/>
              </a:lnSpc>
              <a:spcBef>
                <a:spcPts val="800"/>
              </a:spcBef>
              <a:spcAft>
                <a:spcPts val="0"/>
              </a:spcAft>
              <a:buNone/>
            </a:pPr>
            <a:r>
              <a:rPr lang="es-419" sz="1000">
                <a:latin typeface="Arial"/>
                <a:ea typeface="Arial"/>
                <a:cs typeface="Arial"/>
                <a:sym typeface="Arial"/>
              </a:rPr>
              <a:t>5) Integración con servicios complementarios:</a:t>
            </a:r>
            <a:endParaRPr sz="1000">
              <a:latin typeface="Arial"/>
              <a:ea typeface="Arial"/>
              <a:cs typeface="Arial"/>
              <a:sym typeface="Arial"/>
            </a:endParaRPr>
          </a:p>
          <a:p>
            <a:pPr indent="-292100" lvl="0" marL="457200" rtl="0" algn="just">
              <a:lnSpc>
                <a:spcPct val="107916"/>
              </a:lnSpc>
              <a:spcBef>
                <a:spcPts val="800"/>
              </a:spcBef>
              <a:spcAft>
                <a:spcPts val="0"/>
              </a:spcAft>
              <a:buSzPts val="1000"/>
              <a:buFont typeface="Arial"/>
              <a:buChar char="●"/>
            </a:pPr>
            <a:r>
              <a:rPr lang="es-419" sz="1000">
                <a:latin typeface="Arial"/>
                <a:ea typeface="Arial"/>
                <a:cs typeface="Arial"/>
                <a:sym typeface="Arial"/>
              </a:rPr>
              <a:t>Conexión con entidades financieras para opciones de crédito.</a:t>
            </a:r>
            <a:endParaRPr sz="1000">
              <a:latin typeface="Arial"/>
              <a:ea typeface="Arial"/>
              <a:cs typeface="Arial"/>
              <a:sym typeface="Arial"/>
            </a:endParaRPr>
          </a:p>
          <a:p>
            <a:pPr indent="-292100" lvl="0" marL="457200" rtl="0" algn="just">
              <a:lnSpc>
                <a:spcPct val="107916"/>
              </a:lnSpc>
              <a:spcBef>
                <a:spcPts val="0"/>
              </a:spcBef>
              <a:spcAft>
                <a:spcPts val="0"/>
              </a:spcAft>
              <a:buSzPts val="1000"/>
              <a:buFont typeface="Arial"/>
              <a:buChar char="●"/>
            </a:pPr>
            <a:r>
              <a:rPr lang="es-419" sz="1000">
                <a:latin typeface="Arial"/>
                <a:ea typeface="Arial"/>
                <a:cs typeface="Arial"/>
                <a:sym typeface="Arial"/>
              </a:rPr>
              <a:t>Integración con aseguradoras para cotizaciones de seguros.</a:t>
            </a:r>
            <a:endParaRPr sz="1000">
              <a:latin typeface="Arial"/>
              <a:ea typeface="Arial"/>
              <a:cs typeface="Arial"/>
              <a:sym typeface="Arial"/>
            </a:endParaRPr>
          </a:p>
          <a:p>
            <a:pPr indent="0" lvl="0" marL="0" rtl="0" algn="just">
              <a:lnSpc>
                <a:spcPct val="107916"/>
              </a:lnSpc>
              <a:spcBef>
                <a:spcPts val="800"/>
              </a:spcBef>
              <a:spcAft>
                <a:spcPts val="0"/>
              </a:spcAft>
              <a:buNone/>
            </a:pPr>
            <a:r>
              <a:t/>
            </a:r>
            <a:endParaRPr sz="1000">
              <a:latin typeface="Arial"/>
              <a:ea typeface="Arial"/>
              <a:cs typeface="Arial"/>
              <a:sym typeface="Arial"/>
            </a:endParaRPr>
          </a:p>
          <a:p>
            <a:pPr indent="0" lvl="0" marL="0" rtl="0" algn="just">
              <a:lnSpc>
                <a:spcPct val="107916"/>
              </a:lnSpc>
              <a:spcBef>
                <a:spcPts val="800"/>
              </a:spcBef>
              <a:spcAft>
                <a:spcPts val="0"/>
              </a:spcAft>
              <a:buNone/>
            </a:pPr>
            <a:r>
              <a:rPr lang="es-419" sz="1000">
                <a:latin typeface="Arial"/>
                <a:ea typeface="Arial"/>
                <a:cs typeface="Arial"/>
                <a:sym typeface="Arial"/>
              </a:rPr>
              <a:t>6) Reportes y análisis:</a:t>
            </a:r>
            <a:endParaRPr sz="1000">
              <a:latin typeface="Arial"/>
              <a:ea typeface="Arial"/>
              <a:cs typeface="Arial"/>
              <a:sym typeface="Arial"/>
            </a:endParaRPr>
          </a:p>
          <a:p>
            <a:pPr indent="-292100" lvl="0" marL="457200" rtl="0" algn="just">
              <a:lnSpc>
                <a:spcPct val="107916"/>
              </a:lnSpc>
              <a:spcBef>
                <a:spcPts val="800"/>
              </a:spcBef>
              <a:spcAft>
                <a:spcPts val="0"/>
              </a:spcAft>
              <a:buSzPts val="1000"/>
              <a:buFont typeface="Arial"/>
              <a:buChar char="●"/>
            </a:pPr>
            <a:r>
              <a:rPr lang="es-419" sz="1000">
                <a:latin typeface="Arial"/>
                <a:ea typeface="Arial"/>
                <a:cs typeface="Arial"/>
                <a:sym typeface="Arial"/>
              </a:rPr>
              <a:t>Generación de reportes personalizados.</a:t>
            </a:r>
            <a:endParaRPr sz="1000">
              <a:latin typeface="Arial"/>
              <a:ea typeface="Arial"/>
              <a:cs typeface="Arial"/>
              <a:sym typeface="Arial"/>
            </a:endParaRPr>
          </a:p>
          <a:p>
            <a:pPr indent="-292100" lvl="0" marL="457200" rtl="0" algn="just">
              <a:lnSpc>
                <a:spcPct val="107916"/>
              </a:lnSpc>
              <a:spcBef>
                <a:spcPts val="0"/>
              </a:spcBef>
              <a:spcAft>
                <a:spcPts val="0"/>
              </a:spcAft>
              <a:buSzPts val="1000"/>
              <a:buFont typeface="Arial"/>
              <a:buChar char="●"/>
            </a:pPr>
            <a:r>
              <a:rPr lang="es-419" sz="1000">
                <a:latin typeface="Arial"/>
                <a:ea typeface="Arial"/>
                <a:cs typeface="Arial"/>
                <a:sym typeface="Arial"/>
              </a:rPr>
              <a:t>Dashboards interactivos para monitoreo en tiempo real.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latin typeface="Arial"/>
                <a:ea typeface="Arial"/>
                <a:cs typeface="Arial"/>
                <a:sym typeface="Arial"/>
              </a:rPr>
              <a:t>Alcance</a:t>
            </a:r>
            <a:endParaRPr>
              <a:latin typeface="Arial"/>
              <a:ea typeface="Arial"/>
              <a:cs typeface="Arial"/>
              <a:sym typeface="Arial"/>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just">
              <a:lnSpc>
                <a:spcPct val="107916"/>
              </a:lnSpc>
              <a:spcBef>
                <a:spcPts val="0"/>
              </a:spcBef>
              <a:spcAft>
                <a:spcPts val="0"/>
              </a:spcAft>
              <a:buNone/>
            </a:pPr>
            <a:r>
              <a:rPr lang="es-419" sz="1000">
                <a:latin typeface="Arial"/>
                <a:ea typeface="Arial"/>
                <a:cs typeface="Arial"/>
                <a:sym typeface="Arial"/>
              </a:rPr>
              <a:t>(Módulos principales del software) </a:t>
            </a:r>
            <a:endParaRPr sz="1000">
              <a:latin typeface="Arial"/>
              <a:ea typeface="Arial"/>
              <a:cs typeface="Arial"/>
              <a:sym typeface="Arial"/>
            </a:endParaRPr>
          </a:p>
          <a:p>
            <a:pPr indent="0" lvl="0" marL="0" rtl="0" algn="just">
              <a:lnSpc>
                <a:spcPct val="107916"/>
              </a:lnSpc>
              <a:spcBef>
                <a:spcPts val="800"/>
              </a:spcBef>
              <a:spcAft>
                <a:spcPts val="0"/>
              </a:spcAft>
              <a:buNone/>
            </a:pPr>
            <a:r>
              <a:rPr lang="es-419" sz="1000">
                <a:latin typeface="Arial"/>
                <a:ea typeface="Arial"/>
                <a:cs typeface="Arial"/>
                <a:sym typeface="Arial"/>
              </a:rPr>
              <a:t>7) Beneficiarios:</a:t>
            </a:r>
            <a:endParaRPr sz="1000">
              <a:latin typeface="Arial"/>
              <a:ea typeface="Arial"/>
              <a:cs typeface="Arial"/>
              <a:sym typeface="Arial"/>
            </a:endParaRPr>
          </a:p>
          <a:p>
            <a:pPr indent="-277812" lvl="0" marL="457200" rtl="0" algn="just">
              <a:lnSpc>
                <a:spcPct val="107916"/>
              </a:lnSpc>
              <a:spcBef>
                <a:spcPts val="800"/>
              </a:spcBef>
              <a:spcAft>
                <a:spcPts val="0"/>
              </a:spcAft>
              <a:buSzPct val="100000"/>
              <a:buFont typeface="Arial"/>
              <a:buChar char="●"/>
            </a:pPr>
            <a:r>
              <a:rPr lang="es-419" sz="1000">
                <a:latin typeface="Arial"/>
                <a:ea typeface="Arial"/>
                <a:cs typeface="Arial"/>
                <a:sym typeface="Arial"/>
              </a:rPr>
              <a:t>Concesionarios de vehículos nuevos y usados.</a:t>
            </a:r>
            <a:endParaRPr sz="1000">
              <a:latin typeface="Arial"/>
              <a:ea typeface="Arial"/>
              <a:cs typeface="Arial"/>
              <a:sym typeface="Arial"/>
            </a:endParaRPr>
          </a:p>
          <a:p>
            <a:pPr indent="-277812" lvl="0" marL="457200" rtl="0" algn="just">
              <a:lnSpc>
                <a:spcPct val="107916"/>
              </a:lnSpc>
              <a:spcBef>
                <a:spcPts val="0"/>
              </a:spcBef>
              <a:spcAft>
                <a:spcPts val="0"/>
              </a:spcAft>
              <a:buSzPct val="100000"/>
              <a:buFont typeface="Arial"/>
              <a:buChar char="●"/>
            </a:pPr>
            <a:r>
              <a:rPr lang="es-419" sz="1000">
                <a:latin typeface="Arial"/>
                <a:ea typeface="Arial"/>
                <a:cs typeface="Arial"/>
                <a:sym typeface="Arial"/>
              </a:rPr>
              <a:t>Lotes de autos y empresas de subastas.</a:t>
            </a:r>
            <a:endParaRPr sz="1000">
              <a:latin typeface="Arial"/>
              <a:ea typeface="Arial"/>
              <a:cs typeface="Arial"/>
              <a:sym typeface="Arial"/>
            </a:endParaRPr>
          </a:p>
          <a:p>
            <a:pPr indent="-277812" lvl="0" marL="457200" rtl="0" algn="just">
              <a:lnSpc>
                <a:spcPct val="107916"/>
              </a:lnSpc>
              <a:spcBef>
                <a:spcPts val="0"/>
              </a:spcBef>
              <a:spcAft>
                <a:spcPts val="0"/>
              </a:spcAft>
              <a:buSzPct val="100000"/>
              <a:buFont typeface="Arial"/>
              <a:buChar char="●"/>
            </a:pPr>
            <a:r>
              <a:rPr lang="es-419" sz="1000">
                <a:latin typeface="Arial"/>
                <a:ea typeface="Arial"/>
                <a:cs typeface="Arial"/>
                <a:sym typeface="Arial"/>
              </a:rPr>
              <a:t>Agencias de leasing y renting.</a:t>
            </a:r>
            <a:endParaRPr sz="1000">
              <a:latin typeface="Arial"/>
              <a:ea typeface="Arial"/>
              <a:cs typeface="Arial"/>
              <a:sym typeface="Arial"/>
            </a:endParaRPr>
          </a:p>
          <a:p>
            <a:pPr indent="-277812" lvl="0" marL="457200" rtl="0" algn="just">
              <a:lnSpc>
                <a:spcPct val="107916"/>
              </a:lnSpc>
              <a:spcBef>
                <a:spcPts val="0"/>
              </a:spcBef>
              <a:spcAft>
                <a:spcPts val="0"/>
              </a:spcAft>
              <a:buSzPct val="100000"/>
              <a:buFont typeface="Arial"/>
              <a:buChar char="●"/>
            </a:pPr>
            <a:r>
              <a:rPr lang="es-419" sz="1000">
                <a:latin typeface="Arial"/>
                <a:ea typeface="Arial"/>
                <a:cs typeface="Arial"/>
                <a:sym typeface="Arial"/>
              </a:rPr>
              <a:t>Clientes finales.</a:t>
            </a:r>
            <a:endParaRPr sz="1000">
              <a:latin typeface="Arial"/>
              <a:ea typeface="Arial"/>
              <a:cs typeface="Arial"/>
              <a:sym typeface="Arial"/>
            </a:endParaRPr>
          </a:p>
          <a:p>
            <a:pPr indent="0" lvl="0" marL="0" rtl="0" algn="just">
              <a:lnSpc>
                <a:spcPct val="107916"/>
              </a:lnSpc>
              <a:spcBef>
                <a:spcPts val="800"/>
              </a:spcBef>
              <a:spcAft>
                <a:spcPts val="0"/>
              </a:spcAft>
              <a:buNone/>
            </a:pPr>
            <a:r>
              <a:t/>
            </a:r>
            <a:endParaRPr sz="1000">
              <a:latin typeface="Arial"/>
              <a:ea typeface="Arial"/>
              <a:cs typeface="Arial"/>
              <a:sym typeface="Arial"/>
            </a:endParaRPr>
          </a:p>
          <a:p>
            <a:pPr indent="0" lvl="0" marL="0" rtl="0" algn="just">
              <a:lnSpc>
                <a:spcPct val="107916"/>
              </a:lnSpc>
              <a:spcBef>
                <a:spcPts val="800"/>
              </a:spcBef>
              <a:spcAft>
                <a:spcPts val="0"/>
              </a:spcAft>
              <a:buNone/>
            </a:pPr>
            <a:r>
              <a:rPr lang="es-419" sz="1000">
                <a:latin typeface="Arial"/>
                <a:ea typeface="Arial"/>
                <a:cs typeface="Arial"/>
                <a:sym typeface="Arial"/>
              </a:rPr>
              <a:t>8) Limitaciones</a:t>
            </a:r>
            <a:endParaRPr sz="1000">
              <a:latin typeface="Arial"/>
              <a:ea typeface="Arial"/>
              <a:cs typeface="Arial"/>
              <a:sym typeface="Arial"/>
            </a:endParaRPr>
          </a:p>
          <a:p>
            <a:pPr indent="-277812" lvl="0" marL="457200" rtl="0" algn="just">
              <a:lnSpc>
                <a:spcPct val="107916"/>
              </a:lnSpc>
              <a:spcBef>
                <a:spcPts val="800"/>
              </a:spcBef>
              <a:spcAft>
                <a:spcPts val="0"/>
              </a:spcAft>
              <a:buSzPct val="100000"/>
              <a:buFont typeface="Arial"/>
              <a:buChar char="●"/>
            </a:pPr>
            <a:r>
              <a:rPr lang="es-419" sz="1000">
                <a:latin typeface="Arial"/>
                <a:ea typeface="Arial"/>
                <a:cs typeface="Arial"/>
                <a:sym typeface="Arial"/>
              </a:rPr>
              <a:t>El software estará diseñado principalmente para el mercado automotriz, por lo que no incluirá funcionalidades específicas para otros sectores.</a:t>
            </a:r>
            <a:endParaRPr sz="1000">
              <a:latin typeface="Arial"/>
              <a:ea typeface="Arial"/>
              <a:cs typeface="Arial"/>
              <a:sym typeface="Arial"/>
            </a:endParaRPr>
          </a:p>
          <a:p>
            <a:pPr indent="-277812" lvl="0" marL="457200" rtl="0" algn="just">
              <a:lnSpc>
                <a:spcPct val="107916"/>
              </a:lnSpc>
              <a:spcBef>
                <a:spcPts val="0"/>
              </a:spcBef>
              <a:spcAft>
                <a:spcPts val="0"/>
              </a:spcAft>
              <a:buSzPct val="100000"/>
              <a:buFont typeface="Arial"/>
              <a:buChar char="●"/>
            </a:pPr>
            <a:r>
              <a:rPr lang="es-419" sz="1000">
                <a:latin typeface="Arial"/>
                <a:ea typeface="Arial"/>
                <a:cs typeface="Arial"/>
                <a:sym typeface="Arial"/>
              </a:rPr>
              <a:t>La integración con entidades financieras y aseguradoras dependerá de la disponibilidad de APIs y acuerdos con terceros.</a:t>
            </a:r>
            <a:endParaRPr sz="1000">
              <a:latin typeface="Arial"/>
              <a:ea typeface="Arial"/>
              <a:cs typeface="Arial"/>
              <a:sym typeface="Arial"/>
            </a:endParaRPr>
          </a:p>
          <a:p>
            <a:pPr indent="-277812" lvl="0" marL="457200" rtl="0" algn="just">
              <a:lnSpc>
                <a:spcPct val="107916"/>
              </a:lnSpc>
              <a:spcBef>
                <a:spcPts val="0"/>
              </a:spcBef>
              <a:spcAft>
                <a:spcPts val="0"/>
              </a:spcAft>
              <a:buSzPct val="100000"/>
              <a:buFont typeface="Arial"/>
              <a:buChar char="●"/>
            </a:pPr>
            <a:r>
              <a:rPr lang="es-419" sz="1000">
                <a:latin typeface="Arial"/>
                <a:ea typeface="Arial"/>
                <a:cs typeface="Arial"/>
                <a:sym typeface="Arial"/>
              </a:rPr>
              <a:t>El proyecto no incluye la fabricación o distribución de hardware; se enfoca únicamente en el desarrollo de software.</a:t>
            </a:r>
            <a:endParaRPr sz="1000">
              <a:latin typeface="Arial"/>
              <a:ea typeface="Arial"/>
              <a:cs typeface="Arial"/>
              <a:sym typeface="Arial"/>
            </a:endParaRPr>
          </a:p>
          <a:p>
            <a:pPr indent="0" lvl="0" marL="0" rtl="0" algn="just">
              <a:lnSpc>
                <a:spcPct val="107916"/>
              </a:lnSpc>
              <a:spcBef>
                <a:spcPts val="800"/>
              </a:spcBef>
              <a:spcAft>
                <a:spcPts val="0"/>
              </a:spcAft>
              <a:buNone/>
            </a:pPr>
            <a:r>
              <a:t/>
            </a:r>
            <a:endParaRPr sz="1000">
              <a:latin typeface="Arial"/>
              <a:ea typeface="Arial"/>
              <a:cs typeface="Arial"/>
              <a:sym typeface="Arial"/>
            </a:endParaRPr>
          </a:p>
          <a:p>
            <a:pPr indent="0" lvl="0" marL="0" rtl="0" algn="just">
              <a:lnSpc>
                <a:spcPct val="107916"/>
              </a:lnSpc>
              <a:spcBef>
                <a:spcPts val="800"/>
              </a:spcBef>
              <a:spcAft>
                <a:spcPts val="0"/>
              </a:spcAft>
              <a:buNone/>
            </a:pPr>
            <a:r>
              <a:rPr lang="es-419" sz="1000">
                <a:latin typeface="Arial"/>
                <a:ea typeface="Arial"/>
                <a:cs typeface="Arial"/>
                <a:sym typeface="Arial"/>
              </a:rPr>
              <a:t>9) Entregables</a:t>
            </a:r>
            <a:endParaRPr sz="1000">
              <a:latin typeface="Arial"/>
              <a:ea typeface="Arial"/>
              <a:cs typeface="Arial"/>
              <a:sym typeface="Arial"/>
            </a:endParaRPr>
          </a:p>
          <a:p>
            <a:pPr indent="-277812" lvl="0" marL="457200" rtl="0" algn="just">
              <a:lnSpc>
                <a:spcPct val="107916"/>
              </a:lnSpc>
              <a:spcBef>
                <a:spcPts val="800"/>
              </a:spcBef>
              <a:spcAft>
                <a:spcPts val="0"/>
              </a:spcAft>
              <a:buSzPct val="100000"/>
              <a:buFont typeface="Arial"/>
              <a:buChar char="●"/>
            </a:pPr>
            <a:r>
              <a:rPr lang="es-419" sz="1000">
                <a:latin typeface="Arial"/>
                <a:ea typeface="Arial"/>
                <a:cs typeface="Arial"/>
                <a:sym typeface="Arial"/>
              </a:rPr>
              <a:t>Software funcional con todos los módulos implementados.</a:t>
            </a:r>
            <a:endParaRPr sz="1000">
              <a:latin typeface="Arial"/>
              <a:ea typeface="Arial"/>
              <a:cs typeface="Arial"/>
              <a:sym typeface="Arial"/>
            </a:endParaRPr>
          </a:p>
          <a:p>
            <a:pPr indent="-277812" lvl="0" marL="457200" rtl="0" algn="just">
              <a:lnSpc>
                <a:spcPct val="107916"/>
              </a:lnSpc>
              <a:spcBef>
                <a:spcPts val="0"/>
              </a:spcBef>
              <a:spcAft>
                <a:spcPts val="0"/>
              </a:spcAft>
              <a:buSzPct val="100000"/>
              <a:buFont typeface="Arial"/>
              <a:buChar char="●"/>
            </a:pPr>
            <a:r>
              <a:rPr lang="es-419" sz="1000">
                <a:latin typeface="Arial"/>
                <a:ea typeface="Arial"/>
                <a:cs typeface="Arial"/>
                <a:sym typeface="Arial"/>
              </a:rPr>
              <a:t>Portal web y aplicación móvil para clientes.</a:t>
            </a:r>
            <a:endParaRPr sz="1000">
              <a:latin typeface="Arial"/>
              <a:ea typeface="Arial"/>
              <a:cs typeface="Arial"/>
              <a:sym typeface="Arial"/>
            </a:endParaRPr>
          </a:p>
          <a:p>
            <a:pPr indent="-277812" lvl="0" marL="457200" rtl="0" algn="just">
              <a:lnSpc>
                <a:spcPct val="107916"/>
              </a:lnSpc>
              <a:spcBef>
                <a:spcPts val="0"/>
              </a:spcBef>
              <a:spcAft>
                <a:spcPts val="0"/>
              </a:spcAft>
              <a:buSzPct val="100000"/>
              <a:buFont typeface="Arial"/>
              <a:buChar char="●"/>
            </a:pPr>
            <a:r>
              <a:rPr lang="es-419" sz="1000">
                <a:latin typeface="Arial"/>
                <a:ea typeface="Arial"/>
                <a:cs typeface="Arial"/>
                <a:sym typeface="Arial"/>
              </a:rPr>
              <a:t>Documentación técnica y manuales de usuario.</a:t>
            </a:r>
            <a:endParaRPr sz="1000">
              <a:latin typeface="Arial"/>
              <a:ea typeface="Arial"/>
              <a:cs typeface="Arial"/>
              <a:sym typeface="Arial"/>
            </a:endParaRPr>
          </a:p>
          <a:p>
            <a:pPr indent="-277812" lvl="0" marL="457200" rtl="0" algn="just">
              <a:lnSpc>
                <a:spcPct val="107916"/>
              </a:lnSpc>
              <a:spcBef>
                <a:spcPts val="0"/>
              </a:spcBef>
              <a:spcAft>
                <a:spcPts val="0"/>
              </a:spcAft>
              <a:buSzPct val="100000"/>
              <a:buFont typeface="Arial"/>
              <a:buChar char="●"/>
            </a:pPr>
            <a:r>
              <a:rPr lang="es-419" sz="1000">
                <a:latin typeface="Arial"/>
                <a:ea typeface="Arial"/>
                <a:cs typeface="Arial"/>
                <a:sym typeface="Arial"/>
              </a:rPr>
              <a:t>Plan de capacitación y soporte post-implementación.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