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90CCD-847A-4E5D-9865-1924966CE8F8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445B-8140-4443-A38C-A76DA9F69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1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52C3EB75-34FE-42B6-9260-2E051C03FC5F}" type="datetime1">
              <a:rPr lang="en-US" smtClean="0"/>
              <a:t>5/21/2023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8EBB-BAFA-4CFB-BBDC-FB4485AD7191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479F-79A0-446B-936E-2A9625064E87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E726-0825-49CA-BD42-3C1628585BFC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A701-E377-43EC-BD71-EBB5883EE939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DFC1-20B1-4AE5-A204-856C3B3830D4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9151-174F-480F-A4F7-776ACD558F7A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4F2-48E4-4137-A67F-D9D593BE3954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6474-F20E-4A30-BAD1-9457B09B4709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7432-4E67-48ED-9131-38B3D6B835F7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E095-6BB1-4FD9-AE10-61E076365D0A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F9CEDEDB-A8DF-47B2-8231-1B979699B788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3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4E44-E8D3-D3AB-8E45-95211C7B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An improved RRT* algorithm for robot path planning based on path</a:t>
            </a:r>
            <a:br>
              <a:rPr lang="en-US" sz="3800" dirty="0"/>
            </a:br>
            <a:r>
              <a:rPr lang="en-US" sz="3800" dirty="0"/>
              <a:t>expansion heuristic sampling</a:t>
            </a:r>
            <a:endParaRPr lang="ru-RU" sz="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27ACD4-94B3-35BA-03F2-614F2634A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532443"/>
            <a:ext cx="4655719" cy="882904"/>
          </a:xfrm>
        </p:spPr>
        <p:txBody>
          <a:bodyPr>
            <a:normAutofit fontScale="92500"/>
          </a:bodyPr>
          <a:lstStyle/>
          <a:p>
            <a:r>
              <a:rPr lang="en-US" dirty="0"/>
              <a:t>Jun Ding, </a:t>
            </a:r>
            <a:r>
              <a:rPr lang="en-US" dirty="0" err="1"/>
              <a:t>Yinxuan</a:t>
            </a:r>
            <a:r>
              <a:rPr lang="en-US" dirty="0"/>
              <a:t> Zhou, Xia Huang, Kun Song, </a:t>
            </a:r>
            <a:r>
              <a:rPr lang="en-US" dirty="0" err="1"/>
              <a:t>Shiqing</a:t>
            </a:r>
            <a:r>
              <a:rPr lang="en-US" dirty="0"/>
              <a:t> Lu, </a:t>
            </a:r>
            <a:r>
              <a:rPr lang="en-US" dirty="0" err="1"/>
              <a:t>Lusheng</a:t>
            </a:r>
            <a:r>
              <a:rPr lang="en-US" dirty="0"/>
              <a:t> Wang</a:t>
            </a:r>
            <a:endParaRPr lang="ru-RU" dirty="0"/>
          </a:p>
        </p:txBody>
      </p:sp>
      <p:pic>
        <p:nvPicPr>
          <p:cNvPr id="4" name="Picture 3" descr="Top view of cubes connected with black lines">
            <a:extLst>
              <a:ext uri="{FF2B5EF4-FFF2-40B4-BE49-F238E27FC236}">
                <a16:creationId xmlns:a16="http://schemas.microsoft.com/office/drawing/2014/main" id="{7D750A74-8749-2DC1-2194-F97246D88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5" r="12023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BBD0B-7442-3791-B500-594428CA9615}"/>
              </a:ext>
            </a:extLst>
          </p:cNvPr>
          <p:cNvSpPr txBox="1"/>
          <p:nvPr/>
        </p:nvSpPr>
        <p:spPr>
          <a:xfrm>
            <a:off x="6562614" y="5623560"/>
            <a:ext cx="5306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College of Mechanical Engineering, Chongqing University of Technology, Chongqing, China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281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EF436-B802-790A-7EBC-83C91E4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0"/>
            <a:ext cx="11169652" cy="1446550"/>
          </a:xfrm>
        </p:spPr>
        <p:txBody>
          <a:bodyPr/>
          <a:lstStyle/>
          <a:p>
            <a:r>
              <a:rPr lang="ru-RU" dirty="0"/>
              <a:t>Результаты экспериментов: обычная среда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D6317C-2958-48B1-3633-169363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2549" y="679704"/>
            <a:ext cx="914400" cy="310896"/>
          </a:xfrm>
        </p:spPr>
        <p:txBody>
          <a:bodyPr/>
          <a:lstStyle/>
          <a:p>
            <a:fld id="{86BB3423-611C-6944-BA94-F2572F36241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Рисунок 5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ABAE0AA-615C-CBC7-DA4F-0E149CD0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7292"/>
            <a:ext cx="6191704" cy="34507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2AB427-70A2-93DC-4C34-9E1B89A02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599"/>
            <a:ext cx="6191704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8C81C03-1BB9-0681-E9CA-AD820F8D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74" y="2424051"/>
            <a:ext cx="5434575" cy="31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8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0E70-5CD4-6F45-3B6A-42663EDE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0"/>
            <a:ext cx="11162275" cy="1446550"/>
          </a:xfrm>
        </p:spPr>
        <p:txBody>
          <a:bodyPr/>
          <a:lstStyle/>
          <a:p>
            <a:r>
              <a:rPr lang="ru-RU" dirty="0"/>
              <a:t>Результаты экспериментов: хаотичная среда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B43B1-7AA5-45F0-C9B3-8F971B08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FB46B2-962D-7CBE-06E8-FD772CE73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6549"/>
            <a:ext cx="6147755" cy="22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793C419-F04E-5A5D-3ACC-4106C0CF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64176"/>
            <a:ext cx="6147755" cy="309382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C8909FF-657D-ADA5-E55B-1745B00A2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812" y="2324100"/>
            <a:ext cx="5581137" cy="32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7872B-6669-09ED-3AA2-F835D7F8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0"/>
            <a:ext cx="11398251" cy="1446550"/>
          </a:xfrm>
        </p:spPr>
        <p:txBody>
          <a:bodyPr/>
          <a:lstStyle/>
          <a:p>
            <a:r>
              <a:rPr lang="ru-RU" dirty="0"/>
              <a:t>Результаты эксперимента: узкий коридор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A52D39-1D4C-89D1-2ADD-32E6064B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12</a:t>
            </a:fld>
            <a:endParaRPr lang="en-US"/>
          </a:p>
        </p:txBody>
      </p:sp>
      <p:pic>
        <p:nvPicPr>
          <p:cNvPr id="5" name="Рисунок 4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04B4A18-3C64-916C-7385-00D4006F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0862"/>
            <a:ext cx="6222323" cy="3686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6940DE-FA9A-3C6C-7B00-A0913489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723275"/>
            <a:ext cx="6222323" cy="238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5B0372E-59B8-758D-ABEE-04B1E2482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23" y="2169826"/>
            <a:ext cx="5540715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A246B-806E-4DF6-3836-E0F2E62C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0"/>
            <a:ext cx="11162275" cy="1446550"/>
          </a:xfrm>
        </p:spPr>
        <p:txBody>
          <a:bodyPr/>
          <a:lstStyle/>
          <a:p>
            <a:r>
              <a:rPr lang="ru-RU" dirty="0"/>
              <a:t>Результаты эксперимента: лабиринт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2D40DE-ECB7-FAC1-F6D6-CED6EFE6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3B779F-1C81-3230-5BBF-42083730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071"/>
            <a:ext cx="6328723" cy="242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DE471E5-52F0-9CEF-B908-248458E1E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8810"/>
            <a:ext cx="6328723" cy="367919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2C948A4-9D6F-20FC-B757-621D1AB1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23" y="2384356"/>
            <a:ext cx="5398701" cy="3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ED84F-58F5-82C4-B267-F37F62B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C1DAE-EB33-0027-7F84-E3436BEA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409825"/>
            <a:ext cx="11045825" cy="41433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Метод увеличивает вероятность </a:t>
            </a:r>
            <a:r>
              <a:rPr lang="ru-RU" dirty="0" err="1"/>
              <a:t>сэмплирования</a:t>
            </a:r>
            <a:r>
              <a:rPr lang="ru-RU" dirty="0"/>
              <a:t> важных точек, что повышает скорость сходимости. Метод может быть совмещен с любым алгоритмом, основанном на </a:t>
            </a:r>
            <a:r>
              <a:rPr lang="ru-RU" dirty="0" err="1"/>
              <a:t>сэмплировании</a:t>
            </a:r>
            <a:r>
              <a:rPr lang="ru-RU" dirty="0"/>
              <a:t>.</a:t>
            </a:r>
          </a:p>
          <a:p>
            <a:r>
              <a:rPr lang="ru-RU" dirty="0"/>
              <a:t>Результаты экспериментов показывают, что предложенный метод по сравнению с прочими быстрее сходится и дает более оптимальное решение, в особенности, в случае узких коридоров и лабиринтов. </a:t>
            </a:r>
          </a:p>
          <a:p>
            <a:r>
              <a:rPr lang="ru-RU" dirty="0"/>
              <a:t>В средах, где есть множество альтернативных путей различной стоимости, алгоритм требует области расширения больших размеров, чтобы избежать попадания в локальный оптимум.</a:t>
            </a:r>
          </a:p>
          <a:p>
            <a:r>
              <a:rPr lang="ru-RU" dirty="0"/>
              <a:t>Дальнейшие исследования могут быть направлены на изучение возможности адаптивной настройки параметров предложенного алгоритма.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48870E-05C4-DB03-8609-D862B4A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08523-D480-F427-72B1-7887D20B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40171"/>
            <a:ext cx="5203644" cy="2722164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7AB6D-91DF-861A-60A3-E81997DD0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2828355"/>
            <a:ext cx="4257675" cy="2133980"/>
          </a:xfrm>
        </p:spPr>
        <p:txBody>
          <a:bodyPr>
            <a:normAutofit/>
          </a:bodyPr>
          <a:lstStyle/>
          <a:p>
            <a:r>
              <a:rPr lang="ru-RU" dirty="0"/>
              <a:t>Презентацию подготовил </a:t>
            </a:r>
            <a:endParaRPr lang="en-US" dirty="0"/>
          </a:p>
          <a:p>
            <a:r>
              <a:rPr lang="ru-RU" dirty="0"/>
              <a:t>студент гр. 35</a:t>
            </a:r>
            <a:r>
              <a:rPr lang="en-US" dirty="0"/>
              <a:t>4</a:t>
            </a:r>
            <a:r>
              <a:rPr lang="ru-RU" dirty="0"/>
              <a:t>0201/20201</a:t>
            </a:r>
          </a:p>
          <a:p>
            <a:r>
              <a:rPr lang="ru-RU" dirty="0"/>
              <a:t>Черников Степан</a:t>
            </a:r>
          </a:p>
          <a:p>
            <a:r>
              <a:rPr lang="en-US" dirty="0"/>
              <a:t>stepas.spb@yandex.ru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52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FABC7-DB58-343C-4478-8B00DA7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слайды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087E84-FB07-CFB0-7D02-910B1C08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9B323A-4D14-2402-BFCC-26B85C9F1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1228725"/>
                <a:ext cx="11162274" cy="54387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В процессе расширения для оптимизации ранее найденного пути важным аспектом является выбор параметра дистанции расширения </a:t>
                </a:r>
                <a14:m>
                  <m:oMath xmlns:m="http://schemas.openxmlformats.org/officeDocument/2006/math">
                    <m:r>
                      <a:rPr lang="ru-RU" sz="18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который предлагается изменять со временем. Начальная величина параметра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основана на размере исследуемой области пространства конфигураций.    </a:t>
                </a:r>
                <a:endParaRPr lang="ru-R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𝑏𝑎𝑠𝑒</m:t>
                        </m:r>
                      </m:sub>
                    </m:sSub>
                    <m:r>
                      <a:rPr lang="ru-RU" sz="18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{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m:rPr>
                                <m:lit/>
                              </m:rPr>
                              <a:rPr lang="ru-RU" sz="18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ru-RU" sz="18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</m:den>
                    </m:f>
                  </m:oMath>
                </a14:m>
                <a:endParaRPr lang="ru-R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начальный коэффициент расширения (настраиваемый, в работе используется 8), </a:t>
                </a:r>
                <a14:m>
                  <m:oMath xmlns:m="http://schemas.openxmlformats.org/officeDocument/2006/math"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соответственно, длина и ширина области. Вводится динамически изменяемый коэффициент расширения </a:t>
                </a:r>
                <a14:m>
                  <m:oMath xmlns:m="http://schemas.openxmlformats.org/officeDocument/2006/math"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r>
                      <a:rPr lang="en-US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𝑎𝑟𝑐𝑐𝑜𝑡</m:t>
                    </m:r>
                    <m:d>
                      <m:dPr>
                        <m:ctrlP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00" i="1" kern="100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𝑖𝑛𝑖𝑡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00" i="1" kern="100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𝑖𝑛𝑖𝑡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kern="10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+ 0.75</m:t>
                    </m:r>
                  </m:oMath>
                </a14:m>
                <a:endParaRPr lang="ru-R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Здесь </a:t>
                </a:r>
                <a14:m>
                  <m:oMath xmlns:m="http://schemas.openxmlformats.org/officeDocument/2006/math"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номер текущей итерации,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номер итерации, на которой алгоритм нашел начальный путь с помощью </a:t>
                </a:r>
                <a:r>
                  <a:rPr lang="en-US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RRT</a:t>
                </a:r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Connect</a:t>
                </a:r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максимальное число итераций. Таким образом, итоговый параметр расширения </a:t>
                </a:r>
                <a14:m>
                  <m:oMath xmlns:m="http://schemas.openxmlformats.org/officeDocument/2006/math"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вычисляется как:</a:t>
                </a:r>
                <a:endParaRPr lang="ru-R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ru-RU" sz="18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sSub>
                      <m:sSubPr>
                        <m:ctrlP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ru-R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9B323A-4D14-2402-BFCC-26B85C9F1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1228725"/>
                <a:ext cx="11162274" cy="5438775"/>
              </a:xfrm>
              <a:blipFill>
                <a:blip r:embed="rId2"/>
                <a:stretch>
                  <a:fillRect l="-492" t="-785" r="-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0F102-33D5-F795-A6BF-F6B7848D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24E930-5FE1-F3D1-86A4-800F8FFC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18</a:t>
            </a:fld>
            <a:endParaRPr lang="en-US"/>
          </a:p>
        </p:txBody>
      </p:sp>
      <p:pic>
        <p:nvPicPr>
          <p:cNvPr id="5" name="Рисунок 4" descr="Изображение выглядит как текст, диаграмма,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75D8BF-089B-3AF1-BB4D-B4654608B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" y="379730"/>
            <a:ext cx="6545902" cy="647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Изображение выглядит как текст, диаграмма, зарисов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CF02DE0-2C28-6AB8-1C5A-0C232898E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24" y="332740"/>
            <a:ext cx="4368800" cy="652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393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C1307A-0574-C6C3-585E-884F08AE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19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01DA2-B008-DDA6-1562-88440A984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99"/>
          <a:stretch/>
        </p:blipFill>
        <p:spPr>
          <a:xfrm>
            <a:off x="0" y="936370"/>
            <a:ext cx="6210384" cy="54453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AE04C5-0C9A-887E-9F3B-929F473C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84" y="1004711"/>
            <a:ext cx="5518286" cy="32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7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A1C7D-25F0-0287-61DC-1B23EC06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1F656-D1BB-D102-0EB0-01F997EE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09800"/>
            <a:ext cx="9203690" cy="4221480"/>
          </a:xfrm>
        </p:spPr>
        <p:txBody>
          <a:bodyPr>
            <a:normAutofit/>
          </a:bodyPr>
          <a:lstStyle/>
          <a:p>
            <a:r>
              <a:rPr lang="ru-RU" dirty="0"/>
              <a:t>Существует множество подходов к решению задачи планирования пути</a:t>
            </a:r>
          </a:p>
          <a:p>
            <a:r>
              <a:rPr lang="ru-RU" dirty="0"/>
              <a:t>Алгоритм потенциальных полей</a:t>
            </a:r>
          </a:p>
          <a:p>
            <a:r>
              <a:rPr lang="ru-RU" dirty="0"/>
              <a:t>Генетические, муравьиные алгоритмы</a:t>
            </a:r>
          </a:p>
          <a:p>
            <a:r>
              <a:rPr lang="ru-RU" dirty="0"/>
              <a:t>Поиск по решетке (А*)</a:t>
            </a:r>
          </a:p>
          <a:p>
            <a:r>
              <a:rPr lang="ru-RU" dirty="0"/>
              <a:t>Проблемы: алгоритмы хорошо работают в пространствах малой размерности, могут требовать </a:t>
            </a:r>
            <a:r>
              <a:rPr lang="ru-RU" dirty="0" err="1"/>
              <a:t>дискретизируемого</a:t>
            </a:r>
            <a:r>
              <a:rPr lang="ru-RU" dirty="0"/>
              <a:t> пространства, часто попадают в локальные оптимумы</a:t>
            </a:r>
            <a:endParaRPr lang="en-US" dirty="0"/>
          </a:p>
          <a:p>
            <a:r>
              <a:rPr lang="ru-RU" dirty="0"/>
              <a:t>Кроме того, среда может быть сложно устроена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8D511-53D0-EBCD-1FBF-2CAB725D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620CC-8DD3-2523-3580-9923C6BC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1178413"/>
            <a:ext cx="4913368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dirty="0"/>
              <a:t>Методы, основанные на </a:t>
            </a:r>
            <a:r>
              <a:rPr lang="ru-RU" sz="3100" dirty="0" err="1"/>
              <a:t>сэмплировании</a:t>
            </a:r>
            <a:endParaRPr lang="ru-RU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F2FA8-9648-DFB8-947E-19F05B80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997450" cy="3594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ea typeface="Times New Roman" panose="02020603050405020304" pitchFamily="18" charset="0"/>
              </a:rPr>
              <a:t>П</a:t>
            </a:r>
            <a:r>
              <a:rPr lang="ru-RU" dirty="0">
                <a:effectLst/>
                <a:ea typeface="Times New Roman" panose="02020603050405020304" pitchFamily="18" charset="0"/>
              </a:rPr>
              <a:t>редлагается последовательно строить дерево с корнем в начальной точке. Каждый узел дерева – точка в пространстве. Алгоритм состоит в том, что до тех пор, пока ни один из узлов дерева нельзя соединить с конечной точкой, в дерево добавляется новый лист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547809-A192-AF30-B710-FDC5C26C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1639070"/>
            <a:ext cx="4913368" cy="412723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57926B-680B-4B5B-22C1-2E65797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94972-3BE9-421A-2435-A5380A85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6198"/>
            <a:ext cx="8267296" cy="1446550"/>
          </a:xfrm>
        </p:spPr>
        <p:txBody>
          <a:bodyPr/>
          <a:lstStyle/>
          <a:p>
            <a:r>
              <a:rPr lang="ru-RU" dirty="0"/>
              <a:t>Модификации </a:t>
            </a:r>
            <a:r>
              <a:rPr lang="en-US" dirty="0"/>
              <a:t>RRT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A22B4-60EA-1C1B-D5C5-4154CB01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1DEC8C-49C7-D87C-CCC0-7CAF6F16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990967"/>
            <a:ext cx="7748734" cy="3218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334FAD-1CEA-4783-B0B1-8C214FFDF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209231"/>
            <a:ext cx="9563099" cy="2648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9AFB1F-D69D-FA5D-3A3E-4FBEA5EEC8B1}"/>
              </a:ext>
            </a:extLst>
          </p:cNvPr>
          <p:cNvSpPr txBox="1"/>
          <p:nvPr/>
        </p:nvSpPr>
        <p:spPr>
          <a:xfrm>
            <a:off x="1343025" y="243751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RRT*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224C0-E100-4C05-E9FF-52CD82F7B120}"/>
              </a:ext>
            </a:extLst>
          </p:cNvPr>
          <p:cNvSpPr txBox="1"/>
          <p:nvPr/>
        </p:nvSpPr>
        <p:spPr>
          <a:xfrm>
            <a:off x="66675" y="5188489"/>
            <a:ext cx="2495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Informed RRT*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20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C8277-30B0-F332-72A0-3133C1A6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82844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RRT-Connect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21C479-8558-6B71-79C9-B8823515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18B5EF-223F-81D5-C7BA-629B4676E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" r="719" b="1"/>
          <a:stretch/>
        </p:blipFill>
        <p:spPr>
          <a:xfrm>
            <a:off x="4843242" y="10"/>
            <a:ext cx="6967758" cy="6857990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5E82F63-3BD5-ED10-00D1-B16A2A082113}"/>
              </a:ext>
            </a:extLst>
          </p:cNvPr>
          <p:cNvSpPr txBox="1">
            <a:spLocks/>
          </p:cNvSpPr>
          <p:nvPr/>
        </p:nvSpPr>
        <p:spPr>
          <a:xfrm>
            <a:off x="11044530" y="433007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B3423-611C-6944-BA94-F2572F3624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7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A9519-0ACF-4C1C-D6AD-EC815E6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822071"/>
            <a:ext cx="8267296" cy="144655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CCBD53-3B22-910B-BD32-4BA10736D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49" y="2143125"/>
                <a:ext cx="10340975" cy="4514849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0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0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⊂</m:t>
                    </m:r>
                    <m:sSup>
                      <m:sSup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конфигурационное пространство размерности </a:t>
                </a:r>
                <a14:m>
                  <m:oMath xmlns:m="http://schemas.openxmlformats.org/officeDocument/2006/math"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𝑜𝑏𝑠</m:t>
                        </m:r>
                      </m:sub>
                    </m:sSub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множество препятствий,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𝑓𝑟𝑒𝑒</m:t>
                        </m:r>
                      </m:sub>
                    </m:sSub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\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пустое пространство. Начальная и конечная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𝑔𝑜𝑎𝑙</m:t>
                        </m:r>
                      </m:sub>
                    </m:sSub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𝑓𝑟𝑒𝑒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Путь отражает непрерывная функция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0, 1</m:t>
                        </m:r>
                      </m:e>
                    </m:d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0, 1</m:t>
                        </m:r>
                      </m:e>
                    </m:d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  </m:t>
                    </m:r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d>
                      <m:d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𝑓𝑟𝑒𝑒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путь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 пересекает препятствия, и задача состоит в нахождении такого пути между точками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называемого достижимым. Множество достижимых путей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0, 1</m:t>
                        </m:r>
                      </m:e>
                    </m:d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𝑓𝑟𝑒𝑒</m:t>
                        </m:r>
                      </m:sub>
                    </m:sSub>
                    <m: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 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 |  </m:t>
                    </m:r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(0)=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 </m:t>
                    </m:r>
                    <m:r>
                      <m:rPr>
                        <m:sty m:val="p"/>
                      </m:rPr>
                      <a:rPr lang="ru-RU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(1)= 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𝑔𝑜𝑎𝑙</m:t>
                        </m:r>
                      </m:sub>
                    </m:sSub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Вводится функция оценки стоимости пути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Задача планирования оптимального пути состоит в нахождении достижимого пути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имеющего минимальную стоимость: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</m:t>
                    </m:r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limLow>
                      <m:limLow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lim>
                    </m:limLow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CCBD53-3B22-910B-BD32-4BA10736D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49" y="2143125"/>
                <a:ext cx="10340975" cy="4514849"/>
              </a:xfrm>
              <a:blipFill>
                <a:blip r:embed="rId2"/>
                <a:stretch>
                  <a:fillRect l="-649" t="-676" r="-590" b="-3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AF0942-F64F-A1F3-BDFB-361E5AD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2D806-4A16-3DDB-3F6C-4DE204DA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EP-RRT*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EEE6A-4F46-9E94-0CE8-18FCB2E2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482088"/>
            <a:ext cx="4206875" cy="3823462"/>
          </a:xfrm>
        </p:spPr>
        <p:txBody>
          <a:bodyPr>
            <a:normAutofit/>
          </a:bodyPr>
          <a:lstStyle/>
          <a:p>
            <a:r>
              <a:rPr lang="ru-RU" dirty="0"/>
              <a:t>Сначала найти (неоптимальный) путь с помощью </a:t>
            </a:r>
            <a:r>
              <a:rPr lang="en-US" dirty="0"/>
              <a:t>RRT-Connect</a:t>
            </a:r>
          </a:p>
          <a:p>
            <a:r>
              <a:rPr lang="ru-RU" dirty="0"/>
              <a:t>Затем оптимизировать найденный путь</a:t>
            </a:r>
          </a:p>
          <a:p>
            <a:r>
              <a:rPr lang="ru-RU" dirty="0"/>
              <a:t>Для оптимизации ограничим область </a:t>
            </a:r>
            <a:r>
              <a:rPr lang="ru-RU" dirty="0" err="1"/>
              <a:t>сэмплирования</a:t>
            </a:r>
            <a:r>
              <a:rPr lang="ru-RU" dirty="0"/>
              <a:t> новых точек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4A50A8-2754-ADAF-FFDC-B9ED36C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7</a:t>
            </a:fld>
            <a:endParaRPr lang="en-US"/>
          </a:p>
        </p:txBody>
      </p:sp>
      <p:pic>
        <p:nvPicPr>
          <p:cNvPr id="5" name="Рисунок 4" descr="Изображение выглядит как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42E1933-C402-ED37-B607-54330F77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7249"/>
            <a:ext cx="6019799" cy="6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7998D2-4FEC-355D-86EC-20B94E1AD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1" y="1204721"/>
                <a:ext cx="5321300" cy="5272279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вектор биссектрисы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между двумя смежными зонами можно получить как: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Две новые вершины для области расширения пути получаются на основе параметра дистанции расширения </a:t>
                </a:r>
                <a14:m>
                  <m:oMath xmlns:m="http://schemas.openxmlformats.org/officeDocument/2006/math"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как: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0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f>
                      <m:f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func>
                          <m:funcPr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ru-RU" sz="20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000" i="1" kern="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f>
                      <m:f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func>
                          <m:funcPr>
                            <m:ctrlP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ru-RU" sz="2000" i="1" kern="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половина угла поворота пути вокруг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7998D2-4FEC-355D-86EC-20B94E1AD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1" y="1204721"/>
                <a:ext cx="5321300" cy="5272279"/>
              </a:xfrm>
              <a:blipFill>
                <a:blip r:embed="rId2"/>
                <a:stretch>
                  <a:fillRect l="-1260" t="-1503" r="-4926" b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9C1C4-A64D-6885-C72F-1844E121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 descr="Изображение выглядит как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BB8B1AE-B9F5-F56E-F025-CDD0349E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5851"/>
            <a:ext cx="5985283" cy="50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69683-45B9-7461-6DAF-F4D73438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0"/>
            <a:ext cx="8267296" cy="1446550"/>
          </a:xfrm>
        </p:spPr>
        <p:txBody>
          <a:bodyPr/>
          <a:lstStyle/>
          <a:p>
            <a:r>
              <a:rPr lang="ru-RU" dirty="0"/>
              <a:t>Постановка эксперимента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9F6660-74F4-AA35-7A4E-115017782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1085850"/>
                <a:ext cx="5597525" cy="5772150"/>
              </a:xfrm>
            </p:spPr>
            <p:txBody>
              <a:bodyPr>
                <a:noAutofit/>
              </a:bodyPr>
              <a:lstStyle/>
              <a:p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проведения экспериментов были смоделированы четыре среды 1000*1000 пикселей. На рисунках розовым цветом обозначена начальная точка, зеленым – конечная. Для каждой из сред исследовался каждый из алгоритмов: </a:t>
                </a:r>
                <a:r>
                  <a:rPr lang="en-US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RRT</a:t>
                </a: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*, </a:t>
                </a:r>
                <a:r>
                  <a:rPr lang="en-US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Informed RRT</a:t>
                </a: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*, </a:t>
                </a:r>
                <a:r>
                  <a:rPr lang="en-US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EP</a:t>
                </a: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RRT</a:t>
                </a: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*. </a:t>
                </a:r>
              </a:p>
              <a:p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Каждый алгоритм запускался независимо 100 раз с максимальным числом итераций (</a:t>
                </a:r>
                <a:r>
                  <a:rPr lang="ru-RU" sz="2000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сэмплирований</a:t>
                </a:r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2000. Для каждого запуска вычислялись величины: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5%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итераций, необходимое для получения </a:t>
                </a:r>
                <a:r>
                  <a:rPr lang="ru-RU" sz="2000" kern="1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субоптимального</a:t>
                </a: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пути стоимостью </a:t>
                </a:r>
                <a14:m>
                  <m:oMath xmlns:m="http://schemas.openxmlformats.org/officeDocument/2006/math">
                    <m:r>
                      <a:rPr lang="ru-RU" sz="20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1.05</m:t>
                    </m:r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стоимость оптимального пути; кроме того, вычислялась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стоимость итогового пути, полученного алгоритмом.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9F6660-74F4-AA35-7A4E-11501778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1085850"/>
                <a:ext cx="5597525" cy="5772150"/>
              </a:xfrm>
              <a:blipFill>
                <a:blip r:embed="rId2"/>
                <a:stretch>
                  <a:fillRect l="-1198" t="-634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B569A1-4D03-CE37-9CFF-ED25E6D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9</a:t>
            </a:fld>
            <a:endParaRPr lang="en-US"/>
          </a:p>
        </p:txBody>
      </p:sp>
      <p:pic>
        <p:nvPicPr>
          <p:cNvPr id="5" name="Рисунок 4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64F1C07-238A-0D29-4076-346236F0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86" y="1085848"/>
            <a:ext cx="5156013" cy="5772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43356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743</Words>
  <Application>Microsoft Office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Seaford Display</vt:lpstr>
      <vt:lpstr>System Font Regular</vt:lpstr>
      <vt:lpstr>Tenorite</vt:lpstr>
      <vt:lpstr>MadridVTI</vt:lpstr>
      <vt:lpstr>An improved RRT* algorithm for robot path planning based on path expansion heuristic sampling</vt:lpstr>
      <vt:lpstr>Введение</vt:lpstr>
      <vt:lpstr>Методы, основанные на сэмплировании</vt:lpstr>
      <vt:lpstr>Модификации RRT</vt:lpstr>
      <vt:lpstr>RRT-Connect</vt:lpstr>
      <vt:lpstr>Постановка задачи</vt:lpstr>
      <vt:lpstr>Алгоритм EP-RRT*</vt:lpstr>
      <vt:lpstr>Презентация PowerPoint</vt:lpstr>
      <vt:lpstr>Постановка эксперимента</vt:lpstr>
      <vt:lpstr>Результаты экспериментов: обычная среда</vt:lpstr>
      <vt:lpstr>Результаты экспериментов: хаотичная среда</vt:lpstr>
      <vt:lpstr>Результаты эксперимента: узкий коридор</vt:lpstr>
      <vt:lpstr>Результаты эксперимента: лабиринт</vt:lpstr>
      <vt:lpstr>Заключение</vt:lpstr>
      <vt:lpstr>Спасибо за внимание</vt:lpstr>
      <vt:lpstr>Дополнительные слайды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RRT* algorithm for robot path planning based on path expansion heuristic sampling</dc:title>
  <dc:creator>Черников Степан Георгиевич</dc:creator>
  <cp:lastModifiedBy>Черников Степан Георгиевич</cp:lastModifiedBy>
  <cp:revision>14</cp:revision>
  <dcterms:created xsi:type="dcterms:W3CDTF">2023-05-21T15:32:12Z</dcterms:created>
  <dcterms:modified xsi:type="dcterms:W3CDTF">2023-05-21T19:19:13Z</dcterms:modified>
</cp:coreProperties>
</file>