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9" r:id="rId3"/>
    <p:sldId id="260" r:id="rId4"/>
    <p:sldId id="307" r:id="rId5"/>
    <p:sldId id="263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8" r:id="rId14"/>
    <p:sldId id="316" r:id="rId15"/>
    <p:sldId id="317" r:id="rId16"/>
    <p:sldId id="264" r:id="rId17"/>
    <p:sldId id="319" r:id="rId18"/>
    <p:sldId id="320" r:id="rId19"/>
    <p:sldId id="322" r:id="rId20"/>
    <p:sldId id="285" r:id="rId2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94D19-33C6-4FF6-9BEB-E81240543BDD}">
  <a:tblStyle styleId="{52094D19-33C6-4FF6-9BEB-E81240543B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62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5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6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5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3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8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3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05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1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8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70" r:id="rId6"/>
    <p:sldLayoutId id="2147483672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4133952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Proiect realizat de: Samachi</a:t>
            </a:r>
            <a:r>
              <a:rPr lang="ro-RO" dirty="0"/>
              <a:t>ș Eduard-Iulian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691079" y="1555338"/>
            <a:ext cx="7550542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</a:rPr>
              <a:t>AMD Summer Practice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Implementarea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ro-RO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MIPS </a:t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în Verilog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99988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data memory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B2972-6884-BFC1-AF16-D101512B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21" y="1017725"/>
            <a:ext cx="6365358" cy="3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unitatea de control</a:t>
            </a:r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8424F-15A9-72A8-5025-7B9C0170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74" y="950034"/>
            <a:ext cx="6156251" cy="32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unitatea de control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717C9-FD6B-E764-7944-DDE99FA1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25" y="1157087"/>
            <a:ext cx="6820950" cy="28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</a:t>
            </a:r>
            <a:r>
              <a:rPr lang="en-US" sz="2000" dirty="0" err="1"/>
              <a:t>afi</a:t>
            </a:r>
            <a:r>
              <a:rPr lang="ro-RO" sz="2000" dirty="0"/>
              <a:t>șarea pe display</a:t>
            </a:r>
            <a:endParaRPr sz="2000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2BE9A05B-0558-94CB-6F09-1970DE2F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191843"/>
            <a:ext cx="6581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afișarea pe display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51874-70F8-0721-426A-B709403A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6"/>
            <a:ext cx="4040008" cy="1994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6D459-07C8-6E98-2191-28A5BC8D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5" y="3167251"/>
            <a:ext cx="4040008" cy="1735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634E-29B7-0F3C-D3EC-66883097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351" y="1017724"/>
            <a:ext cx="3438650" cy="1994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90270-D0B3-EE64-ED21-87995ADF9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50" y="3167251"/>
            <a:ext cx="3438650" cy="17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</a:t>
            </a:r>
            <a:r>
              <a:rPr lang="en-US" sz="2000" dirty="0" err="1"/>
              <a:t>afi</a:t>
            </a:r>
            <a:r>
              <a:rPr lang="ro-RO" sz="2000" dirty="0"/>
              <a:t>șarea pe display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BA3C3-FAB9-E0DE-6D30-73E7BD5F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84" y="1017725"/>
            <a:ext cx="3316431" cy="35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1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de test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E44F0-C599-316F-9F82-C94A95D5816A}"/>
              </a:ext>
            </a:extLst>
          </p:cNvPr>
          <p:cNvSpPr txBox="1"/>
          <p:nvPr/>
        </p:nvSpPr>
        <p:spPr>
          <a:xfrm>
            <a:off x="1115291" y="1250537"/>
            <a:ext cx="34567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addi</a:t>
            </a:r>
            <a:r>
              <a:rPr lang="en-US" b="1" dirty="0">
                <a:latin typeface="IBM Plex Mono" panose="020B0509050203000203" pitchFamily="49" charset="0"/>
              </a:rPr>
              <a:t> x1, x1, 30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addi</a:t>
            </a:r>
            <a:r>
              <a:rPr lang="en-US" b="1" dirty="0">
                <a:latin typeface="IBM Plex Mono" panose="020B0509050203000203" pitchFamily="49" charset="0"/>
              </a:rPr>
              <a:t> x2, x2, 10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add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sub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and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or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slt</a:t>
            </a:r>
            <a:r>
              <a:rPr lang="en-US" b="1" dirty="0">
                <a:latin typeface="IBM Plex Mono" panose="020B0509050203000203" pitchFamily="49" charset="0"/>
              </a:rPr>
              <a:t>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beq</a:t>
            </a:r>
            <a:r>
              <a:rPr lang="en-US" b="1" dirty="0">
                <a:latin typeface="IBM Plex Mono" panose="020B0509050203000203" pitchFamily="49" charset="0"/>
              </a:rPr>
              <a:t> x3, x3, -8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6D3BD-6A29-4648-756D-B0EF3DE6DD3A}"/>
              </a:ext>
            </a:extLst>
          </p:cNvPr>
          <p:cNvSpPr txBox="1"/>
          <p:nvPr/>
        </p:nvSpPr>
        <p:spPr>
          <a:xfrm>
            <a:off x="4118829" y="1250537"/>
            <a:ext cx="71835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Mono" panose="020B0509050203000203" pitchFamily="49" charset="0"/>
              </a:rPr>
              <a:t>001000_00001_00001_0000_0000_0001_1110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001000_00010_00010_0000_0000_0000_1010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000000_00001_00010_00011_00000_100000 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000000_00001_00010_00011_00000_100010 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000000_00001_00010_00011_00000_100100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000000_00001_00010_00011_00000_100101 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000000_00010_00001_00011_00000_101010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000100_00011_00011_1111_1111_1111_1000 </a:t>
            </a:r>
          </a:p>
          <a:p>
            <a:endParaRPr lang="en-US" dirty="0">
              <a:latin typeface="IBM Plex Mono" panose="020B0509050203000203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663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bench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B7B9C-46C2-861A-9764-53ED1AED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1" y="839047"/>
            <a:ext cx="8361218" cy="39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 mapping</a:t>
            </a:r>
            <a:endParaRPr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EAC230-0815-C18B-748C-740696841091}"/>
              </a:ext>
            </a:extLst>
          </p:cNvPr>
          <p:cNvGrpSpPr/>
          <p:nvPr/>
        </p:nvGrpSpPr>
        <p:grpSpPr>
          <a:xfrm>
            <a:off x="987701" y="1612044"/>
            <a:ext cx="10187119" cy="2031325"/>
            <a:chOff x="1115291" y="1250537"/>
            <a:chExt cx="10187119" cy="203132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A9C4B0-1A92-49DD-03FC-37AC26B97DE6}"/>
                </a:ext>
              </a:extLst>
            </p:cNvPr>
            <p:cNvSpPr txBox="1"/>
            <p:nvPr/>
          </p:nvSpPr>
          <p:spPr>
            <a:xfrm>
              <a:off x="1115291" y="1250537"/>
              <a:ext cx="34567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addi</a:t>
              </a:r>
              <a:r>
                <a:rPr lang="en-US" b="1" dirty="0">
                  <a:latin typeface="IBM Plex Mono" panose="020B0509050203000203" pitchFamily="49" charset="0"/>
                </a:rPr>
                <a:t> x0, x0, 16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addi</a:t>
              </a:r>
              <a:r>
                <a:rPr lang="en-US" b="1" dirty="0">
                  <a:latin typeface="IBM Plex Mono" panose="020B0509050203000203" pitchFamily="49" charset="0"/>
                </a:rPr>
                <a:t> x2, x2, 31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lw</a:t>
              </a:r>
              <a:r>
                <a:rPr lang="en-US" b="1" dirty="0">
                  <a:latin typeface="IBM Plex Mono" panose="020B0509050203000203" pitchFamily="49" charset="0"/>
                </a:rPr>
                <a:t> x1, 0(x0)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sw</a:t>
              </a:r>
              <a:r>
                <a:rPr lang="en-US" b="1" dirty="0">
                  <a:latin typeface="IBM Plex Mono" panose="020B0509050203000203" pitchFamily="49" charset="0"/>
                </a:rPr>
                <a:t> x1, 0(x2)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>
                  <a:latin typeface="IBM Plex Mono" panose="020B0509050203000203" pitchFamily="49" charset="0"/>
                </a:rPr>
                <a:t>j 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0AFA13-BE05-3D27-130E-2B83CC23E85F}"/>
                </a:ext>
              </a:extLst>
            </p:cNvPr>
            <p:cNvSpPr txBox="1"/>
            <p:nvPr/>
          </p:nvSpPr>
          <p:spPr>
            <a:xfrm>
              <a:off x="4118829" y="1250537"/>
              <a:ext cx="71835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BM Plex Mono" panose="020B0509050203000203" pitchFamily="49" charset="0"/>
                </a:rPr>
                <a:t>001000_00000_00000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0001_0000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001000_00010_00010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0001_1111 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100011_00000_00001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101011_00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010_00001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000010_00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25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663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bench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441F4-CDC1-DFCD-1F97-52CBA8FC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741527"/>
            <a:ext cx="8520545" cy="4135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E681-5989-9902-C1F9-8AC1827DB2DD}"/>
              </a:ext>
            </a:extLst>
          </p:cNvPr>
          <p:cNvSpPr txBox="1"/>
          <p:nvPr/>
        </p:nvSpPr>
        <p:spPr>
          <a:xfrm>
            <a:off x="63972" y="2133600"/>
            <a:ext cx="261610" cy="14547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500" dirty="0">
                <a:latin typeface="IBM Plex Mono" panose="020B0509050203000203" pitchFamily="49" charset="0"/>
              </a:rPr>
              <a:t>RegBank</a:t>
            </a:r>
            <a:endParaRPr lang="en-US" sz="500" dirty="0">
              <a:latin typeface="IBM Plex Mono" panose="020B05090502030002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D145-658C-359F-C4BC-E2617578CCAB}"/>
              </a:ext>
            </a:extLst>
          </p:cNvPr>
          <p:cNvSpPr txBox="1"/>
          <p:nvPr/>
        </p:nvSpPr>
        <p:spPr>
          <a:xfrm>
            <a:off x="63972" y="3519055"/>
            <a:ext cx="261610" cy="361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500" dirty="0">
                <a:latin typeface="IBM Plex Mono" panose="020B0509050203000203" pitchFamily="49" charset="0"/>
              </a:rPr>
              <a:t>DataMem</a:t>
            </a:r>
            <a:endParaRPr lang="en-US" sz="500" dirty="0"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9151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MIPS – scurtă prezentare</a:t>
            </a:r>
            <a:endParaRPr sz="32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84202" y="1706180"/>
            <a:ext cx="6763995" cy="155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Mulțumesc pentru atenție!</a:t>
            </a:r>
            <a:endParaRPr sz="4800" dirty="0"/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386D3-4F93-E896-4357-1EE2082A187E}"/>
              </a:ext>
            </a:extLst>
          </p:cNvPr>
          <p:cNvSpPr/>
          <p:nvPr/>
        </p:nvSpPr>
        <p:spPr>
          <a:xfrm>
            <a:off x="985284" y="3289005"/>
            <a:ext cx="5486400" cy="659218"/>
          </a:xfrm>
          <a:prstGeom prst="rect">
            <a:avLst/>
          </a:prstGeom>
          <a:solidFill>
            <a:srgbClr val="F5F8FF"/>
          </a:solidFill>
          <a:ln>
            <a:solidFill>
              <a:srgbClr val="F5F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MIPS – scură prezentare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7703999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MIPS (</a:t>
            </a:r>
            <a:r>
              <a:rPr lang="en-US" dirty="0"/>
              <a:t>Microprocessor without Interlocked Pipelined Stages</a:t>
            </a:r>
            <a:r>
              <a:rPr lang="ro-RO" dirty="0"/>
              <a:t>) este un tip de arhitectură microprocesor, utilizată în special în sisteme embedded cum ar fi routerele, dispozitivele multimedia, senzorii și imprimantele.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Aceste procesoare sunt cunoscute pentru performanța lor ridicată la care se adaugă un consum mic de energie, rezultând o tehnologie eficientă din punct de vedere al costului.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88241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Implementare în Verilog</a:t>
            </a:r>
            <a:endParaRPr sz="32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732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267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Schema implementării</a:t>
            </a:r>
            <a:endParaRPr dirty="0"/>
          </a:p>
        </p:txBody>
      </p:sp>
      <p:pic>
        <p:nvPicPr>
          <p:cNvPr id="17" name="Picture 16" descr="A diagram of a machine&#10;&#10;Description automatically generated">
            <a:extLst>
              <a:ext uri="{FF2B5EF4-FFF2-40B4-BE49-F238E27FC236}">
                <a16:creationId xmlns:a16="http://schemas.microsoft.com/office/drawing/2014/main" id="{9DAF13A1-2A89-3648-B47D-6EFD1BF8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4"/>
            <a:ext cx="7704000" cy="3753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- modulele simple</a:t>
            </a:r>
            <a:endParaRPr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E5E31-FBBC-24B5-1422-7B8B7601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9"/>
          <a:stretch/>
        </p:blipFill>
        <p:spPr>
          <a:xfrm>
            <a:off x="720000" y="1017725"/>
            <a:ext cx="2391763" cy="1654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29DEEC-D021-340C-FFAF-A3CF1578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63" y="1017725"/>
            <a:ext cx="2391760" cy="1654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EB90D5-E3DF-5735-353A-4CC3E6801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3" y="1017725"/>
            <a:ext cx="1975792" cy="16545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85007-3EEF-508C-9204-C6842308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99" y="2931584"/>
            <a:ext cx="3596819" cy="16545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797056-D387-D3D6-4BC4-CE45F6617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931584"/>
            <a:ext cx="3448315" cy="1654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unitatea aritmetico-logică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858E-0C37-0A15-DB53-504F8E76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22" y="1017723"/>
            <a:ext cx="5048955" cy="36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2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instruction memory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43180-7AC1-9DBC-E1CA-006D1B9C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3" y="1376195"/>
            <a:ext cx="712569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registers bank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288AD-B2AF-9E5F-4CAB-C9CA753F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4057563" cy="35526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EEB178-55A5-5806-C455-572B07FC8F3E}"/>
              </a:ext>
            </a:extLst>
          </p:cNvPr>
          <p:cNvGrpSpPr/>
          <p:nvPr/>
        </p:nvGrpSpPr>
        <p:grpSpPr>
          <a:xfrm>
            <a:off x="3749747" y="1282155"/>
            <a:ext cx="6535479" cy="3416320"/>
            <a:chOff x="3834808" y="1154028"/>
            <a:chExt cx="6535479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5AE8AD-9110-C110-D4D2-3F1BEECE18AC}"/>
                </a:ext>
              </a:extLst>
            </p:cNvPr>
            <p:cNvSpPr txBox="1"/>
            <p:nvPr/>
          </p:nvSpPr>
          <p:spPr>
            <a:xfrm>
              <a:off x="3834808" y="1154028"/>
              <a:ext cx="430973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  <a:r>
                <a:rPr lang="en-US" sz="1200" b="1" dirty="0">
                  <a:latin typeface="IBM Plex Mono" panose="020B0509050203000203" pitchFamily="49" charset="0"/>
                </a:rPr>
                <a:t>REGISTERS[0] -&gt; zero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REGISTERS[1] -&gt; at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REGISTERS[2] -&gt; v0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REGISTERS[3] -&gt; v1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REGISTERS[4] -&gt; a0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REGISTERS[5] -&gt; a1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REGISTERS[6] -&gt; a2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REGISTERS[7] -&gt; a3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REGISTERS[8] -&gt; t0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REGISTERS[9] -&gt; t1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REGISTERS[10] -&gt; t2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REGISTERS[11] -&gt; t3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REGISTERS[12] -&gt; t4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REGISTERS[13] -&gt; t5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REGISTERS[14] -&gt; t6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REGISTERS[15] -&gt; t7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D8487D-B175-A4B6-2F1F-D17DC924ADF4}"/>
                </a:ext>
              </a:extLst>
            </p:cNvPr>
            <p:cNvSpPr txBox="1"/>
            <p:nvPr/>
          </p:nvSpPr>
          <p:spPr>
            <a:xfrm>
              <a:off x="5918790" y="1154028"/>
              <a:ext cx="4451497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  <a:r>
                <a:rPr lang="en-US" sz="1200" b="1" dirty="0">
                  <a:latin typeface="IBM Plex Mono" panose="020B0509050203000203" pitchFamily="49" charset="0"/>
                </a:rPr>
                <a:t>REGISTERS[16] -&gt; t8</a:t>
              </a:r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</a:p>
            <a:p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  <a:r>
                <a:rPr lang="en-US" sz="1200" b="1" dirty="0">
                  <a:latin typeface="IBM Plex Mono" panose="020B0509050203000203" pitchFamily="49" charset="0"/>
                </a:rPr>
                <a:t>REGISTERS[17] -&gt; t9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REGISTERS[18] -&gt; s0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REGISTERS[19] -&gt; s1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REGISTERS[20] -&gt; s2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REGISTERS[21] -&gt; s3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REGISTERS[22] -&gt; s4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REGISTERS[23] -&gt; s5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REGISTERS[24] -&gt; s6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REGISTERS[25] -&gt; s7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REGISTERS[26] -&gt; k0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REGISTERS[27] -&gt; k1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REGISTERS[28]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gp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REGISTERS[29]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sp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REGISTERS[30]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fp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REGISTERS[31]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ra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404594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504</Words>
  <Application>Microsoft Office PowerPoint</Application>
  <PresentationFormat>On-screen Show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Poppins</vt:lpstr>
      <vt:lpstr>Arial</vt:lpstr>
      <vt:lpstr>IBM Plex Mono</vt:lpstr>
      <vt:lpstr>Introduction to Coding Workshop by Slidesgo</vt:lpstr>
      <vt:lpstr>AMD Summer Practice Implementarea  MIPS  în Verilog</vt:lpstr>
      <vt:lpstr>MIPS – scurtă prezentare</vt:lpstr>
      <vt:lpstr>MIPS – scură prezentare</vt:lpstr>
      <vt:lpstr>Implementare în Verilog</vt:lpstr>
      <vt:lpstr>Schema implementării</vt:lpstr>
      <vt:lpstr>Cod-ul implementării - modulele simple</vt:lpstr>
      <vt:lpstr>Cod-ul implementării – unitatea aritmetico-logică</vt:lpstr>
      <vt:lpstr>Cod-ul implementării – instruction memory</vt:lpstr>
      <vt:lpstr>Cod-ul implementării – registers bank</vt:lpstr>
      <vt:lpstr>Cod-ul implementării – data memory</vt:lpstr>
      <vt:lpstr>Cod-ul implementării – unitatea de control</vt:lpstr>
      <vt:lpstr>Cod-ul implementării – unitatea de control</vt:lpstr>
      <vt:lpstr>Cod-ul implementării – afișarea pe display</vt:lpstr>
      <vt:lpstr>Cod-ul implementării – afișarea pe display</vt:lpstr>
      <vt:lpstr>Cod-ul implementării – afișarea pe display</vt:lpstr>
      <vt:lpstr>Program de test</vt:lpstr>
      <vt:lpstr>Test bench</vt:lpstr>
      <vt:lpstr>IO mapping</vt:lpstr>
      <vt:lpstr>Test bench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Eduard Samachis</cp:lastModifiedBy>
  <cp:revision>27</cp:revision>
  <dcterms:modified xsi:type="dcterms:W3CDTF">2024-07-21T18:00:50Z</dcterms:modified>
</cp:coreProperties>
</file>