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6"/>
  </p:notesMasterIdLst>
  <p:sldIdLst>
    <p:sldId id="256" r:id="rId2"/>
    <p:sldId id="259" r:id="rId3"/>
    <p:sldId id="260" r:id="rId4"/>
    <p:sldId id="307" r:id="rId5"/>
    <p:sldId id="263" r:id="rId6"/>
    <p:sldId id="262" r:id="rId7"/>
    <p:sldId id="310" r:id="rId8"/>
    <p:sldId id="311" r:id="rId9"/>
    <p:sldId id="312" r:id="rId10"/>
    <p:sldId id="313" r:id="rId11"/>
    <p:sldId id="314" r:id="rId12"/>
    <p:sldId id="315" r:id="rId13"/>
    <p:sldId id="318" r:id="rId14"/>
    <p:sldId id="316" r:id="rId15"/>
    <p:sldId id="317" r:id="rId16"/>
    <p:sldId id="323" r:id="rId17"/>
    <p:sldId id="324" r:id="rId18"/>
    <p:sldId id="326" r:id="rId19"/>
    <p:sldId id="264" r:id="rId20"/>
    <p:sldId id="319" r:id="rId21"/>
    <p:sldId id="320" r:id="rId22"/>
    <p:sldId id="322" r:id="rId23"/>
    <p:sldId id="325" r:id="rId24"/>
    <p:sldId id="285" r:id="rId25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27"/>
      <p:bold r:id="rId28"/>
      <p:italic r:id="rId29"/>
      <p:boldItalic r:id="rId30"/>
    </p:embeddedFont>
    <p:embeddedFont>
      <p:font typeface="Poppins" panose="000005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094D19-33C6-4FF6-9BEB-E81240543BDD}">
  <a:tblStyle styleId="{52094D19-33C6-4FF6-9BEB-E81240543B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08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962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557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267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953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539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160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9555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9636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5890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6304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4687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4448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g24ef22aa1ac_0_1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0" name="Google Shape;2410;g24ef22aa1ac_0_1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050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314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488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4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>
            <a:spLocks noGrp="1"/>
          </p:cNvSpPr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29"/>
          <p:cNvSpPr txBox="1">
            <a:spLocks noGrp="1"/>
          </p:cNvSpPr>
          <p:nvPr>
            <p:ph type="subTitle" idx="1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3" name="Google Shape;1283;p29"/>
          <p:cNvSpPr txBox="1">
            <a:spLocks noGrp="1"/>
          </p:cNvSpPr>
          <p:nvPr>
            <p:ph type="subTitle" idx="2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4" name="Google Shape;1284;p29"/>
          <p:cNvSpPr txBox="1"/>
          <p:nvPr/>
        </p:nvSpPr>
        <p:spPr>
          <a:xfrm>
            <a:off x="1157300" y="32864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85" name="Google Shape;1285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6" name="Google Shape;1286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7" name="Google Shape;1287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9" name="Google Shape;1289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90" name="Google Shape;1290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91" name="Google Shape;1291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2" name="Google Shape;1292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6" name="Google Shape;1296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7" name="Google Shape;1297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98" name="Google Shape;1298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9" name="Google Shape;1299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300" name="Google Shape;1300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5" name="Google Shape;130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6" name="Google Shape;130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07" name="Google Shape;130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1" name="Google Shape;131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2" name="Google Shape;131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13" name="Google Shape;131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4" name="Google Shape;1314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5" name="Google Shape;131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6" name="Google Shape;131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17" name="Google Shape;131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1" name="Google Shape;132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2" name="Google Shape;132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23" name="Google Shape;132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4" name="Google Shape;1324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5" name="Google Shape;1325;p29"/>
            <p:cNvPicPr preferRelativeResize="0"/>
            <p:nvPr/>
          </p:nvPicPr>
          <p:blipFill rotWithShape="1">
            <a:blip r:embed="rId5">
              <a:alphaModFix/>
            </a:blip>
            <a:srcRect l="16960" t="24718" r="7121" b="26177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6" name="Google Shape;1326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7" name="Google Shape;1327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2" name="Google Shape;1332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3" name="Google Shape;1333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4" name="Google Shape;1334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36" name="Google Shape;1336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7" name="Google Shape;1337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65" r:id="rId5"/>
    <p:sldLayoutId id="2147483670" r:id="rId6"/>
    <p:sldLayoutId id="2147483672" r:id="rId7"/>
    <p:sldLayoutId id="2147483675" r:id="rId8"/>
    <p:sldLayoutId id="2147483676" r:id="rId9"/>
    <p:sldLayoutId id="214748367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4133952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Proiect realizat de: Samachi</a:t>
            </a:r>
            <a:r>
              <a:rPr lang="ro-RO" dirty="0"/>
              <a:t>ș Eduard-Iulian</a:t>
            </a:r>
            <a:endParaRPr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691079" y="1555338"/>
            <a:ext cx="7550542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2"/>
                </a:solidFill>
              </a:rPr>
              <a:t>AMD Summer Practice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Implementarea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ro-RO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MIPS </a:t>
            </a:r>
            <a:br>
              <a:rPr lang="ro-RO" dirty="0">
                <a:solidFill>
                  <a:schemeClr val="tx1"/>
                </a:solidFill>
              </a:rPr>
            </a:br>
            <a:r>
              <a:rPr lang="ro-RO" dirty="0">
                <a:solidFill>
                  <a:schemeClr val="tx1"/>
                </a:solidFill>
              </a:rPr>
              <a:t>în Verilog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999882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/>
              <a:t>Cod-ul implementării – data memory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FB2972-6884-BFC1-AF16-D101512B0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321" y="1017725"/>
            <a:ext cx="6365358" cy="33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20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/>
              <a:t>Cod-ul implementării – unitatea de control</a:t>
            </a:r>
            <a:endParaRPr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B8424F-15A9-72A8-5025-7B9C01702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874" y="950034"/>
            <a:ext cx="6156251" cy="324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72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/>
              <a:t>Cod-ul implementării – unitatea de control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6717C9-FD6B-E764-7944-DDE99FA18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525" y="1157087"/>
            <a:ext cx="6820950" cy="282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19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/>
              <a:t>Cod-ul implementării – </a:t>
            </a:r>
            <a:r>
              <a:rPr lang="en-US" sz="2000" dirty="0" err="1"/>
              <a:t>afi</a:t>
            </a:r>
            <a:r>
              <a:rPr lang="ro-RO" sz="2000" dirty="0"/>
              <a:t>șarea pe display</a:t>
            </a:r>
            <a:endParaRPr sz="2000" dirty="0"/>
          </a:p>
        </p:txBody>
      </p:sp>
      <p:pic>
        <p:nvPicPr>
          <p:cNvPr id="3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2BE9A05B-0558-94CB-6F09-1970DE2FA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12" y="1191843"/>
            <a:ext cx="65817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41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/>
              <a:t>Cod-ul implementării – afișarea pe display</a:t>
            </a:r>
            <a:endParaRPr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51874-70F8-0721-426A-B709403AA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17726"/>
            <a:ext cx="4040008" cy="19948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86D459-07C8-6E98-2191-28A5BC8D6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95" y="3167251"/>
            <a:ext cx="4040008" cy="17355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92634E-29B7-0F3C-D3EC-668830975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5351" y="1017724"/>
            <a:ext cx="3438650" cy="19948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590270-D0B3-EE64-ED21-87995ADF90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5350" y="3167251"/>
            <a:ext cx="3438650" cy="173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65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/>
              <a:t>Cod-ul implementării – </a:t>
            </a:r>
            <a:r>
              <a:rPr lang="en-US" sz="2000" dirty="0" err="1"/>
              <a:t>afi</a:t>
            </a:r>
            <a:r>
              <a:rPr lang="ro-RO" sz="2000" dirty="0"/>
              <a:t>șarea pe display</a:t>
            </a:r>
            <a:endParaRPr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BA3C3-FAB9-E0DE-6D30-73E7BD5F4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784" y="1017725"/>
            <a:ext cx="3316431" cy="35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16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Modulul</a:t>
            </a:r>
            <a:r>
              <a:rPr lang="en-US" sz="2000" dirty="0"/>
              <a:t> TOP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9782B8-5777-21F9-CB10-C190B6F5A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139" y="1017725"/>
            <a:ext cx="5435722" cy="354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65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Modulul</a:t>
            </a:r>
            <a:r>
              <a:rPr lang="en-US" sz="2000" dirty="0"/>
              <a:t> TOP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1E7CC7-F3E3-1478-2D22-289024658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364" y="939335"/>
            <a:ext cx="5403272" cy="375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83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Modulul</a:t>
            </a:r>
            <a:r>
              <a:rPr lang="en-US" sz="2000" dirty="0"/>
              <a:t> de test</a:t>
            </a:r>
            <a:endParaRPr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E6BEAF-B163-32D6-4F15-75B610D41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945" y="1017725"/>
            <a:ext cx="2934109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64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 de test</a:t>
            </a:r>
            <a:endParaRPr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AE44F0-C599-316F-9F82-C94A95D5816A}"/>
              </a:ext>
            </a:extLst>
          </p:cNvPr>
          <p:cNvSpPr txBox="1"/>
          <p:nvPr/>
        </p:nvSpPr>
        <p:spPr>
          <a:xfrm>
            <a:off x="1115291" y="1250537"/>
            <a:ext cx="34567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>
                <a:latin typeface="IBM Plex Mono" panose="020B0509050203000203" pitchFamily="49" charset="0"/>
              </a:rPr>
              <a:t>addi</a:t>
            </a:r>
            <a:r>
              <a:rPr lang="en-US" b="1" dirty="0">
                <a:latin typeface="IBM Plex Mono" panose="020B0509050203000203" pitchFamily="49" charset="0"/>
              </a:rPr>
              <a:t> x1, x1, 30 </a:t>
            </a:r>
          </a:p>
          <a:p>
            <a:pPr algn="just"/>
            <a:endParaRPr lang="en-US" b="1" dirty="0">
              <a:latin typeface="IBM Plex Mono" panose="020B0509050203000203" pitchFamily="49" charset="0"/>
            </a:endParaRPr>
          </a:p>
          <a:p>
            <a:pPr algn="just"/>
            <a:r>
              <a:rPr lang="en-US" b="1" dirty="0" err="1">
                <a:latin typeface="IBM Plex Mono" panose="020B0509050203000203" pitchFamily="49" charset="0"/>
              </a:rPr>
              <a:t>addi</a:t>
            </a:r>
            <a:r>
              <a:rPr lang="en-US" b="1" dirty="0">
                <a:latin typeface="IBM Plex Mono" panose="020B0509050203000203" pitchFamily="49" charset="0"/>
              </a:rPr>
              <a:t> x2, x2, 10 </a:t>
            </a:r>
          </a:p>
          <a:p>
            <a:pPr algn="just"/>
            <a:endParaRPr lang="en-US" b="1" dirty="0">
              <a:latin typeface="IBM Plex Mono" panose="020B0509050203000203" pitchFamily="49" charset="0"/>
            </a:endParaRPr>
          </a:p>
          <a:p>
            <a:pPr algn="just"/>
            <a:r>
              <a:rPr lang="en-US" b="1" dirty="0">
                <a:latin typeface="IBM Plex Mono" panose="020B0509050203000203" pitchFamily="49" charset="0"/>
              </a:rPr>
              <a:t>add x3, x1, x2 </a:t>
            </a:r>
          </a:p>
          <a:p>
            <a:pPr algn="just"/>
            <a:endParaRPr lang="en-US" b="1" dirty="0">
              <a:latin typeface="IBM Plex Mono" panose="020B0509050203000203" pitchFamily="49" charset="0"/>
            </a:endParaRPr>
          </a:p>
          <a:p>
            <a:pPr algn="just"/>
            <a:r>
              <a:rPr lang="en-US" b="1" dirty="0">
                <a:latin typeface="IBM Plex Mono" panose="020B0509050203000203" pitchFamily="49" charset="0"/>
              </a:rPr>
              <a:t>sub x3, x1, x2 </a:t>
            </a:r>
          </a:p>
          <a:p>
            <a:pPr algn="just"/>
            <a:endParaRPr lang="en-US" b="1" dirty="0">
              <a:latin typeface="IBM Plex Mono" panose="020B0509050203000203" pitchFamily="49" charset="0"/>
            </a:endParaRPr>
          </a:p>
          <a:p>
            <a:pPr algn="just"/>
            <a:r>
              <a:rPr lang="en-US" b="1" dirty="0">
                <a:latin typeface="IBM Plex Mono" panose="020B0509050203000203" pitchFamily="49" charset="0"/>
              </a:rPr>
              <a:t>and x3, x1, x2 </a:t>
            </a:r>
          </a:p>
          <a:p>
            <a:pPr algn="just"/>
            <a:endParaRPr lang="en-US" b="1" dirty="0">
              <a:latin typeface="IBM Plex Mono" panose="020B0509050203000203" pitchFamily="49" charset="0"/>
            </a:endParaRPr>
          </a:p>
          <a:p>
            <a:pPr algn="just"/>
            <a:r>
              <a:rPr lang="en-US" b="1" dirty="0">
                <a:latin typeface="IBM Plex Mono" panose="020B0509050203000203" pitchFamily="49" charset="0"/>
              </a:rPr>
              <a:t>or x3, x1, x2 </a:t>
            </a:r>
          </a:p>
          <a:p>
            <a:pPr algn="just"/>
            <a:endParaRPr lang="en-US" b="1" dirty="0">
              <a:latin typeface="IBM Plex Mono" panose="020B0509050203000203" pitchFamily="49" charset="0"/>
            </a:endParaRPr>
          </a:p>
          <a:p>
            <a:pPr algn="just"/>
            <a:r>
              <a:rPr lang="en-US" b="1" dirty="0" err="1">
                <a:latin typeface="IBM Plex Mono" panose="020B0509050203000203" pitchFamily="49" charset="0"/>
              </a:rPr>
              <a:t>slt</a:t>
            </a:r>
            <a:r>
              <a:rPr lang="en-US" b="1" dirty="0">
                <a:latin typeface="IBM Plex Mono" panose="020B0509050203000203" pitchFamily="49" charset="0"/>
              </a:rPr>
              <a:t> x3, x1, x2 </a:t>
            </a:r>
          </a:p>
          <a:p>
            <a:pPr algn="just"/>
            <a:endParaRPr lang="en-US" b="1" dirty="0">
              <a:latin typeface="IBM Plex Mono" panose="020B0509050203000203" pitchFamily="49" charset="0"/>
            </a:endParaRPr>
          </a:p>
          <a:p>
            <a:pPr algn="just"/>
            <a:r>
              <a:rPr lang="en-US" b="1" dirty="0" err="1">
                <a:latin typeface="IBM Plex Mono" panose="020B0509050203000203" pitchFamily="49" charset="0"/>
              </a:rPr>
              <a:t>beq</a:t>
            </a:r>
            <a:r>
              <a:rPr lang="en-US" b="1" dirty="0">
                <a:latin typeface="IBM Plex Mono" panose="020B0509050203000203" pitchFamily="49" charset="0"/>
              </a:rPr>
              <a:t> x3, x3, -8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D6D3BD-6A29-4648-756D-B0EF3DE6DD3A}"/>
              </a:ext>
            </a:extLst>
          </p:cNvPr>
          <p:cNvSpPr txBox="1"/>
          <p:nvPr/>
        </p:nvSpPr>
        <p:spPr>
          <a:xfrm>
            <a:off x="4118829" y="1250537"/>
            <a:ext cx="71835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BM Plex Mono" panose="020B0509050203000203" pitchFamily="49" charset="0"/>
              </a:rPr>
              <a:t>001000_00001_00001_0000_0000_0001_1110</a:t>
            </a:r>
          </a:p>
          <a:p>
            <a:endParaRPr lang="en-US" dirty="0">
              <a:latin typeface="IBM Plex Mono" panose="020B0509050203000203" pitchFamily="49" charset="0"/>
            </a:endParaRPr>
          </a:p>
          <a:p>
            <a:r>
              <a:rPr lang="en-US" dirty="0">
                <a:latin typeface="IBM Plex Mono" panose="020B0509050203000203" pitchFamily="49" charset="0"/>
              </a:rPr>
              <a:t>001000_00010_00010_0000_0000_0000_1010</a:t>
            </a:r>
          </a:p>
          <a:p>
            <a:endParaRPr lang="en-US" dirty="0">
              <a:latin typeface="IBM Plex Mono" panose="020B0509050203000203" pitchFamily="49" charset="0"/>
            </a:endParaRPr>
          </a:p>
          <a:p>
            <a:r>
              <a:rPr lang="en-US" dirty="0">
                <a:latin typeface="IBM Plex Mono" panose="020B0509050203000203" pitchFamily="49" charset="0"/>
              </a:rPr>
              <a:t>000000_00001_00010_00011_00000_100000 </a:t>
            </a:r>
          </a:p>
          <a:p>
            <a:endParaRPr lang="en-US" dirty="0">
              <a:latin typeface="IBM Plex Mono" panose="020B0509050203000203" pitchFamily="49" charset="0"/>
            </a:endParaRPr>
          </a:p>
          <a:p>
            <a:r>
              <a:rPr lang="en-US" dirty="0">
                <a:latin typeface="IBM Plex Mono" panose="020B0509050203000203" pitchFamily="49" charset="0"/>
              </a:rPr>
              <a:t>000000_00001_00010_00011_00000_100010 </a:t>
            </a:r>
          </a:p>
          <a:p>
            <a:endParaRPr lang="en-US" dirty="0">
              <a:latin typeface="IBM Plex Mono" panose="020B0509050203000203" pitchFamily="49" charset="0"/>
            </a:endParaRPr>
          </a:p>
          <a:p>
            <a:r>
              <a:rPr lang="en-US" dirty="0">
                <a:latin typeface="IBM Plex Mono" panose="020B0509050203000203" pitchFamily="49" charset="0"/>
              </a:rPr>
              <a:t>000000_00001_00010_00011_00000_100100</a:t>
            </a:r>
          </a:p>
          <a:p>
            <a:endParaRPr lang="en-US" dirty="0">
              <a:latin typeface="IBM Plex Mono" panose="020B0509050203000203" pitchFamily="49" charset="0"/>
            </a:endParaRPr>
          </a:p>
          <a:p>
            <a:r>
              <a:rPr lang="en-US" dirty="0">
                <a:latin typeface="IBM Plex Mono" panose="020B0509050203000203" pitchFamily="49" charset="0"/>
              </a:rPr>
              <a:t>000000_00001_00010_00011_00000_100101 </a:t>
            </a:r>
          </a:p>
          <a:p>
            <a:endParaRPr lang="en-US" dirty="0">
              <a:latin typeface="IBM Plex Mono" panose="020B0509050203000203" pitchFamily="49" charset="0"/>
            </a:endParaRPr>
          </a:p>
          <a:p>
            <a:r>
              <a:rPr lang="en-US" dirty="0">
                <a:latin typeface="IBM Plex Mono" panose="020B0509050203000203" pitchFamily="49" charset="0"/>
              </a:rPr>
              <a:t>000000_00010_00001_00011_00000_101010</a:t>
            </a:r>
          </a:p>
          <a:p>
            <a:endParaRPr lang="en-US" dirty="0">
              <a:latin typeface="IBM Plex Mono" panose="020B0509050203000203" pitchFamily="49" charset="0"/>
            </a:endParaRPr>
          </a:p>
          <a:p>
            <a:r>
              <a:rPr lang="en-US" dirty="0">
                <a:latin typeface="IBM Plex Mono" panose="020B0509050203000203" pitchFamily="49" charset="0"/>
              </a:rPr>
              <a:t>000100_00011_00011_1111_1111_1111_1000 </a:t>
            </a:r>
          </a:p>
          <a:p>
            <a:endParaRPr lang="en-US" dirty="0">
              <a:latin typeface="IBM Plex Mono" panose="020B0509050203000203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19999" y="2079325"/>
            <a:ext cx="791514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 dirty="0"/>
              <a:t>MIPS – scurtă prezentare</a:t>
            </a:r>
            <a:endParaRPr sz="3200"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720000" y="26634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Test bench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3B7B9C-46C2-861A-9764-53ED1AEDD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91" y="839047"/>
            <a:ext cx="8361218" cy="39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83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IO mapping</a:t>
            </a:r>
            <a:endParaRPr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4EAC230-0815-C18B-748C-740696841091}"/>
              </a:ext>
            </a:extLst>
          </p:cNvPr>
          <p:cNvGrpSpPr/>
          <p:nvPr/>
        </p:nvGrpSpPr>
        <p:grpSpPr>
          <a:xfrm>
            <a:off x="987701" y="1612044"/>
            <a:ext cx="10187119" cy="2031325"/>
            <a:chOff x="1115291" y="1250537"/>
            <a:chExt cx="10187119" cy="203132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6A9C4B0-1A92-49DD-03FC-37AC26B97DE6}"/>
                </a:ext>
              </a:extLst>
            </p:cNvPr>
            <p:cNvSpPr txBox="1"/>
            <p:nvPr/>
          </p:nvSpPr>
          <p:spPr>
            <a:xfrm>
              <a:off x="1115291" y="1250537"/>
              <a:ext cx="345670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 err="1">
                  <a:latin typeface="IBM Plex Mono" panose="020B0509050203000203" pitchFamily="49" charset="0"/>
                </a:rPr>
                <a:t>addi</a:t>
              </a:r>
              <a:r>
                <a:rPr lang="en-US" b="1" dirty="0">
                  <a:latin typeface="IBM Plex Mono" panose="020B0509050203000203" pitchFamily="49" charset="0"/>
                </a:rPr>
                <a:t> x0, x0, 16</a:t>
              </a:r>
              <a:endParaRPr lang="ro-RO" b="1" dirty="0">
                <a:latin typeface="IBM Plex Mono" panose="020B0509050203000203" pitchFamily="49" charset="0"/>
              </a:endParaRPr>
            </a:p>
            <a:p>
              <a:pPr algn="just"/>
              <a:endParaRPr lang="ro-RO" b="1" dirty="0">
                <a:latin typeface="IBM Plex Mono" panose="020B0509050203000203" pitchFamily="49" charset="0"/>
              </a:endParaRPr>
            </a:p>
            <a:p>
              <a:pPr algn="just"/>
              <a:r>
                <a:rPr lang="en-US" b="1" dirty="0" err="1">
                  <a:latin typeface="IBM Plex Mono" panose="020B0509050203000203" pitchFamily="49" charset="0"/>
                </a:rPr>
                <a:t>addi</a:t>
              </a:r>
              <a:r>
                <a:rPr lang="en-US" b="1" dirty="0">
                  <a:latin typeface="IBM Plex Mono" panose="020B0509050203000203" pitchFamily="49" charset="0"/>
                </a:rPr>
                <a:t> x2, x2, 31</a:t>
              </a:r>
              <a:endParaRPr lang="ro-RO" b="1" dirty="0">
                <a:latin typeface="IBM Plex Mono" panose="020B0509050203000203" pitchFamily="49" charset="0"/>
              </a:endParaRPr>
            </a:p>
            <a:p>
              <a:pPr algn="just"/>
              <a:endParaRPr lang="ro-RO" b="1" dirty="0">
                <a:latin typeface="IBM Plex Mono" panose="020B0509050203000203" pitchFamily="49" charset="0"/>
              </a:endParaRPr>
            </a:p>
            <a:p>
              <a:pPr algn="just"/>
              <a:r>
                <a:rPr lang="en-US" b="1" dirty="0" err="1">
                  <a:latin typeface="IBM Plex Mono" panose="020B0509050203000203" pitchFamily="49" charset="0"/>
                </a:rPr>
                <a:t>lw</a:t>
              </a:r>
              <a:r>
                <a:rPr lang="en-US" b="1" dirty="0">
                  <a:latin typeface="IBM Plex Mono" panose="020B0509050203000203" pitchFamily="49" charset="0"/>
                </a:rPr>
                <a:t> x1, 0(x0)</a:t>
              </a:r>
              <a:endParaRPr lang="ro-RO" b="1" dirty="0">
                <a:latin typeface="IBM Plex Mono" panose="020B0509050203000203" pitchFamily="49" charset="0"/>
              </a:endParaRPr>
            </a:p>
            <a:p>
              <a:pPr algn="just"/>
              <a:endParaRPr lang="ro-RO" b="1" dirty="0">
                <a:latin typeface="IBM Plex Mono" panose="020B0509050203000203" pitchFamily="49" charset="0"/>
              </a:endParaRPr>
            </a:p>
            <a:p>
              <a:pPr algn="just"/>
              <a:r>
                <a:rPr lang="en-US" b="1" dirty="0" err="1">
                  <a:latin typeface="IBM Plex Mono" panose="020B0509050203000203" pitchFamily="49" charset="0"/>
                </a:rPr>
                <a:t>sw</a:t>
              </a:r>
              <a:r>
                <a:rPr lang="en-US" b="1" dirty="0">
                  <a:latin typeface="IBM Plex Mono" panose="020B0509050203000203" pitchFamily="49" charset="0"/>
                </a:rPr>
                <a:t> x1, 0(x2)</a:t>
              </a:r>
              <a:endParaRPr lang="ro-RO" b="1" dirty="0">
                <a:latin typeface="IBM Plex Mono" panose="020B0509050203000203" pitchFamily="49" charset="0"/>
              </a:endParaRPr>
            </a:p>
            <a:p>
              <a:pPr algn="just"/>
              <a:endParaRPr lang="ro-RO" b="1" dirty="0">
                <a:latin typeface="IBM Plex Mono" panose="020B0509050203000203" pitchFamily="49" charset="0"/>
              </a:endParaRPr>
            </a:p>
            <a:p>
              <a:pPr algn="just"/>
              <a:r>
                <a:rPr lang="en-US" b="1" dirty="0">
                  <a:latin typeface="IBM Plex Mono" panose="020B0509050203000203" pitchFamily="49" charset="0"/>
                </a:rPr>
                <a:t>j 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60AFA13-BE05-3D27-130E-2B83CC23E85F}"/>
                </a:ext>
              </a:extLst>
            </p:cNvPr>
            <p:cNvSpPr txBox="1"/>
            <p:nvPr/>
          </p:nvSpPr>
          <p:spPr>
            <a:xfrm>
              <a:off x="4118829" y="1250537"/>
              <a:ext cx="7183581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IBM Plex Mono" panose="020B0509050203000203" pitchFamily="49" charset="0"/>
                </a:rPr>
                <a:t>001000_00000_00000</a:t>
              </a:r>
              <a:r>
                <a:rPr lang="ro-RO" dirty="0">
                  <a:latin typeface="IBM Plex Mono" panose="020B0509050203000203" pitchFamily="49" charset="0"/>
                </a:rPr>
                <a:t>_</a:t>
              </a:r>
              <a:r>
                <a:rPr lang="en-US" dirty="0">
                  <a:latin typeface="IBM Plex Mono" panose="020B0509050203000203" pitchFamily="49" charset="0"/>
                </a:rPr>
                <a:t>0000_0000</a:t>
              </a:r>
              <a:r>
                <a:rPr lang="ro-RO" dirty="0">
                  <a:latin typeface="IBM Plex Mono" panose="020B0509050203000203" pitchFamily="49" charset="0"/>
                </a:rPr>
                <a:t>_</a:t>
              </a:r>
              <a:r>
                <a:rPr lang="en-US" dirty="0">
                  <a:latin typeface="IBM Plex Mono" panose="020B0509050203000203" pitchFamily="49" charset="0"/>
                </a:rPr>
                <a:t>0001_0000</a:t>
              </a:r>
            </a:p>
            <a:p>
              <a:endParaRPr lang="ro-RO" dirty="0">
                <a:latin typeface="IBM Plex Mono" panose="020B0509050203000203" pitchFamily="49" charset="0"/>
              </a:endParaRPr>
            </a:p>
            <a:p>
              <a:r>
                <a:rPr lang="en-US" dirty="0">
                  <a:latin typeface="IBM Plex Mono" panose="020B0509050203000203" pitchFamily="49" charset="0"/>
                </a:rPr>
                <a:t>001000_00010_00010</a:t>
              </a:r>
              <a:r>
                <a:rPr lang="ro-RO" dirty="0">
                  <a:latin typeface="IBM Plex Mono" panose="020B0509050203000203" pitchFamily="49" charset="0"/>
                </a:rPr>
                <a:t>_</a:t>
              </a:r>
              <a:r>
                <a:rPr lang="en-US" dirty="0">
                  <a:latin typeface="IBM Plex Mono" panose="020B0509050203000203" pitchFamily="49" charset="0"/>
                </a:rPr>
                <a:t>0000_0000</a:t>
              </a:r>
              <a:r>
                <a:rPr lang="ro-RO" dirty="0">
                  <a:latin typeface="IBM Plex Mono" panose="020B0509050203000203" pitchFamily="49" charset="0"/>
                </a:rPr>
                <a:t>_</a:t>
              </a:r>
              <a:r>
                <a:rPr lang="en-US" dirty="0">
                  <a:latin typeface="IBM Plex Mono" panose="020B0509050203000203" pitchFamily="49" charset="0"/>
                </a:rPr>
                <a:t>0001_1111 </a:t>
              </a:r>
            </a:p>
            <a:p>
              <a:endParaRPr lang="ro-RO" dirty="0">
                <a:latin typeface="IBM Plex Mono" panose="020B0509050203000203" pitchFamily="49" charset="0"/>
              </a:endParaRPr>
            </a:p>
            <a:p>
              <a:r>
                <a:rPr lang="en-US" dirty="0">
                  <a:latin typeface="IBM Plex Mono" panose="020B0509050203000203" pitchFamily="49" charset="0"/>
                </a:rPr>
                <a:t>100011_00000_00001</a:t>
              </a:r>
              <a:r>
                <a:rPr lang="ro-RO" dirty="0">
                  <a:latin typeface="IBM Plex Mono" panose="020B0509050203000203" pitchFamily="49" charset="0"/>
                </a:rPr>
                <a:t>_</a:t>
              </a:r>
              <a:r>
                <a:rPr lang="en-US" dirty="0">
                  <a:latin typeface="IBM Plex Mono" panose="020B0509050203000203" pitchFamily="49" charset="0"/>
                </a:rPr>
                <a:t>0000_0000</a:t>
              </a:r>
              <a:r>
                <a:rPr lang="ro-RO" dirty="0">
                  <a:latin typeface="IBM Plex Mono" panose="020B0509050203000203" pitchFamily="49" charset="0"/>
                </a:rPr>
                <a:t>_</a:t>
              </a:r>
              <a:r>
                <a:rPr lang="en-US" dirty="0">
                  <a:latin typeface="IBM Plex Mono" panose="020B0509050203000203" pitchFamily="49" charset="0"/>
                </a:rPr>
                <a:t>0000_0000</a:t>
              </a:r>
            </a:p>
            <a:p>
              <a:endParaRPr lang="ro-RO" dirty="0">
                <a:latin typeface="IBM Plex Mono" panose="020B0509050203000203" pitchFamily="49" charset="0"/>
              </a:endParaRPr>
            </a:p>
            <a:p>
              <a:r>
                <a:rPr lang="en-US" dirty="0">
                  <a:latin typeface="IBM Plex Mono" panose="020B0509050203000203" pitchFamily="49" charset="0"/>
                </a:rPr>
                <a:t>101011_00</a:t>
              </a:r>
              <a:r>
                <a:rPr lang="ro-RO" dirty="0">
                  <a:latin typeface="IBM Plex Mono" panose="020B0509050203000203" pitchFamily="49" charset="0"/>
                </a:rPr>
                <a:t>_</a:t>
              </a:r>
              <a:r>
                <a:rPr lang="en-US" dirty="0">
                  <a:latin typeface="IBM Plex Mono" panose="020B0509050203000203" pitchFamily="49" charset="0"/>
                </a:rPr>
                <a:t>010_00001</a:t>
              </a:r>
              <a:r>
                <a:rPr lang="ro-RO" dirty="0">
                  <a:latin typeface="IBM Plex Mono" panose="020B0509050203000203" pitchFamily="49" charset="0"/>
                </a:rPr>
                <a:t>_</a:t>
              </a:r>
              <a:r>
                <a:rPr lang="en-US" dirty="0">
                  <a:latin typeface="IBM Plex Mono" panose="020B0509050203000203" pitchFamily="49" charset="0"/>
                </a:rPr>
                <a:t>0000_0000</a:t>
              </a:r>
              <a:r>
                <a:rPr lang="ro-RO" dirty="0">
                  <a:latin typeface="IBM Plex Mono" panose="020B0509050203000203" pitchFamily="49" charset="0"/>
                </a:rPr>
                <a:t>_</a:t>
              </a:r>
              <a:r>
                <a:rPr lang="en-US" dirty="0">
                  <a:latin typeface="IBM Plex Mono" panose="020B0509050203000203" pitchFamily="49" charset="0"/>
                </a:rPr>
                <a:t>0000_0000</a:t>
              </a:r>
            </a:p>
            <a:p>
              <a:endParaRPr lang="ro-RO" dirty="0">
                <a:latin typeface="IBM Plex Mono" panose="020B0509050203000203" pitchFamily="49" charset="0"/>
              </a:endParaRPr>
            </a:p>
            <a:p>
              <a:r>
                <a:rPr lang="en-US" dirty="0">
                  <a:latin typeface="IBM Plex Mono" panose="020B0509050203000203" pitchFamily="49" charset="0"/>
                </a:rPr>
                <a:t>000010_00</a:t>
              </a:r>
              <a:r>
                <a:rPr lang="ro-RO" dirty="0">
                  <a:latin typeface="IBM Plex Mono" panose="020B0509050203000203" pitchFamily="49" charset="0"/>
                </a:rPr>
                <a:t>_</a:t>
              </a:r>
              <a:r>
                <a:rPr lang="en-US" dirty="0">
                  <a:latin typeface="IBM Plex Mono" panose="020B0509050203000203" pitchFamily="49" charset="0"/>
                </a:rPr>
                <a:t>0000_0000</a:t>
              </a:r>
              <a:r>
                <a:rPr lang="ro-RO" dirty="0">
                  <a:latin typeface="IBM Plex Mono" panose="020B0509050203000203" pitchFamily="49" charset="0"/>
                </a:rPr>
                <a:t>_</a:t>
              </a:r>
              <a:r>
                <a:rPr lang="en-US" dirty="0">
                  <a:latin typeface="IBM Plex Mono" panose="020B0509050203000203" pitchFamily="49" charset="0"/>
                </a:rPr>
                <a:t>0000_0000</a:t>
              </a:r>
              <a:r>
                <a:rPr lang="ro-RO" dirty="0">
                  <a:latin typeface="IBM Plex Mono" panose="020B0509050203000203" pitchFamily="49" charset="0"/>
                </a:rPr>
                <a:t>_</a:t>
              </a:r>
              <a:r>
                <a:rPr lang="en-US" dirty="0">
                  <a:latin typeface="IBM Plex Mono" panose="020B0509050203000203" pitchFamily="49" charset="0"/>
                </a:rPr>
                <a:t>0000_0010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258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720000" y="26634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Test bench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9441F4-CDC1-DFCD-1F97-52CBA8FC6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27" y="741527"/>
            <a:ext cx="8520545" cy="4135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27E681-5989-9902-C1F9-8AC1827DB2DD}"/>
              </a:ext>
            </a:extLst>
          </p:cNvPr>
          <p:cNvSpPr txBox="1"/>
          <p:nvPr/>
        </p:nvSpPr>
        <p:spPr>
          <a:xfrm>
            <a:off x="63972" y="2133600"/>
            <a:ext cx="261610" cy="145472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o-RO" sz="500" dirty="0">
                <a:latin typeface="IBM Plex Mono" panose="020B0509050203000203" pitchFamily="49" charset="0"/>
              </a:rPr>
              <a:t>RegBank</a:t>
            </a:r>
            <a:endParaRPr lang="en-US" sz="500" dirty="0">
              <a:latin typeface="IBM Plex Mono" panose="020B05090502030002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FD145-658C-359F-C4BC-E2617578CCAB}"/>
              </a:ext>
            </a:extLst>
          </p:cNvPr>
          <p:cNvSpPr txBox="1"/>
          <p:nvPr/>
        </p:nvSpPr>
        <p:spPr>
          <a:xfrm>
            <a:off x="63972" y="3519055"/>
            <a:ext cx="261610" cy="36194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o-RO" sz="500" dirty="0">
                <a:latin typeface="IBM Plex Mono" panose="020B0509050203000203" pitchFamily="49" charset="0"/>
              </a:rPr>
              <a:t>DataMem</a:t>
            </a:r>
            <a:endParaRPr lang="en-US" sz="500" dirty="0">
              <a:latin typeface="IBM Plex Mono" panose="020B05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085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1482218" y="2079613"/>
            <a:ext cx="6179563" cy="984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/>
              <a:t>Concluzii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278844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p64"/>
          <p:cNvSpPr txBox="1">
            <a:spLocks noGrp="1"/>
          </p:cNvSpPr>
          <p:nvPr>
            <p:ph type="title"/>
          </p:nvPr>
        </p:nvSpPr>
        <p:spPr>
          <a:xfrm>
            <a:off x="1184202" y="1706180"/>
            <a:ext cx="6763995" cy="1553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dirty="0"/>
              <a:t>Mulțumesc pentru atenție!</a:t>
            </a:r>
            <a:endParaRPr sz="4800" dirty="0"/>
          </a:p>
        </p:txBody>
      </p:sp>
      <p:grpSp>
        <p:nvGrpSpPr>
          <p:cNvPr id="2433" name="Google Shape;2433;p64"/>
          <p:cNvGrpSpPr/>
          <p:nvPr/>
        </p:nvGrpSpPr>
        <p:grpSpPr>
          <a:xfrm rot="10800000" flipH="1">
            <a:off x="6773992" y="-1205456"/>
            <a:ext cx="4151819" cy="5527900"/>
            <a:chOff x="6309526" y="836950"/>
            <a:chExt cx="3920509" cy="5219925"/>
          </a:xfrm>
        </p:grpSpPr>
        <p:pic>
          <p:nvPicPr>
            <p:cNvPr id="2434" name="Google Shape;2434;p6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5" name="Google Shape;2435;p64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4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4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8" name="Google Shape;2438;p64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2439" name="Google Shape;2439;p6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6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6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6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6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6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6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6" name="Google Shape;2446;p64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2447" name="Google Shape;2447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9" name="Google Shape;2449;p64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2450" name="Google Shape;2450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2" name="Google Shape;2452;p64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2453" name="Google Shape;2453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55" name="Google Shape;2455;p64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6" name="Google Shape;2456;p64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2457" name="Google Shape;2457;p6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6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6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0" name="Google Shape;2460;p64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2461" name="Google Shape;2461;p6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6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6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4" name="Google Shape;2464;p64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19386D3-4F93-E896-4357-1EE2082A187E}"/>
              </a:ext>
            </a:extLst>
          </p:cNvPr>
          <p:cNvSpPr/>
          <p:nvPr/>
        </p:nvSpPr>
        <p:spPr>
          <a:xfrm>
            <a:off x="985284" y="3289005"/>
            <a:ext cx="5486400" cy="659218"/>
          </a:xfrm>
          <a:prstGeom prst="rect">
            <a:avLst/>
          </a:prstGeom>
          <a:solidFill>
            <a:srgbClr val="F5F8FF"/>
          </a:solidFill>
          <a:ln>
            <a:solidFill>
              <a:srgbClr val="F5F8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MIPS – scură prezentare</a:t>
            </a:r>
            <a:endParaRPr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19999" y="1786675"/>
            <a:ext cx="7703999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MIPS (</a:t>
            </a:r>
            <a:r>
              <a:rPr lang="en-US" dirty="0"/>
              <a:t>Microprocessor without Interlocked Pipelined Stages</a:t>
            </a:r>
            <a:r>
              <a:rPr lang="ro-RO" dirty="0"/>
              <a:t>) este un tip de arhitectură microprocesor, utilizată în special în sisteme embedded cum ar fi routerele, dispozitivele multimedia, senzorii și imprimantele.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ro-RO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Aceste procesoare sunt cunoscute pentru performanța lor ridicată la care se adaugă un consum mic de energie, rezultând o tehnologie eficientă din punct de vedere al costului.</a:t>
            </a:r>
            <a:endParaRPr dirty="0"/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688241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 dirty="0"/>
              <a:t>Implementare în Verilog</a:t>
            </a:r>
            <a:endParaRPr sz="3200"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8732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20000" y="2678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Schema implementării</a:t>
            </a:r>
            <a:endParaRPr dirty="0"/>
          </a:p>
        </p:txBody>
      </p:sp>
      <p:pic>
        <p:nvPicPr>
          <p:cNvPr id="17" name="Picture 16" descr="A diagram of a machine&#10;&#10;Description automatically generated">
            <a:extLst>
              <a:ext uri="{FF2B5EF4-FFF2-40B4-BE49-F238E27FC236}">
                <a16:creationId xmlns:a16="http://schemas.microsoft.com/office/drawing/2014/main" id="{9DAF13A1-2A89-3648-B47D-6EFD1BF8C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17724"/>
            <a:ext cx="7704000" cy="37536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/>
              <a:t>Cod-ul implementării - modulele simple</a:t>
            </a:r>
            <a:endParaRPr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BE5E31-FBBC-24B5-1422-7B8B7601D2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89"/>
          <a:stretch/>
        </p:blipFill>
        <p:spPr>
          <a:xfrm>
            <a:off x="720000" y="1017725"/>
            <a:ext cx="2391763" cy="16545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E29DEEC-D021-340C-FFAF-A3CF15787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2263" y="1017725"/>
            <a:ext cx="2391760" cy="16545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7EB90D5-E3DF-5735-353A-4CC3E68012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4523" y="1017725"/>
            <a:ext cx="1975792" cy="16545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2A85007-3EEF-508C-9204-C68423086A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999" y="2931584"/>
            <a:ext cx="3596819" cy="165459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D797056-D387-D3D6-4BC4-CE45F66174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2931584"/>
            <a:ext cx="3448315" cy="16545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/>
              <a:t>Cod-ul implementării – unitatea aritmetico-logică</a:t>
            </a:r>
            <a:endParaRPr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7858E-0C37-0A15-DB53-504F8E763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522" y="1017723"/>
            <a:ext cx="5048955" cy="368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25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/>
              <a:t>Cod-ul implementării – instruction memory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C43180-7AC1-9DBC-E1CA-006D1B9C5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153" y="1376195"/>
            <a:ext cx="7125694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9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/>
              <a:t>Cod-ul implementării – registers bank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7288AD-B2AF-9E5F-4CAB-C9CA753F0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17725"/>
            <a:ext cx="4057563" cy="355262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3EEB178-55A5-5806-C455-572B07FC8F3E}"/>
              </a:ext>
            </a:extLst>
          </p:cNvPr>
          <p:cNvGrpSpPr/>
          <p:nvPr/>
        </p:nvGrpSpPr>
        <p:grpSpPr>
          <a:xfrm>
            <a:off x="3749747" y="1282155"/>
            <a:ext cx="6535479" cy="3416320"/>
            <a:chOff x="3834808" y="1154028"/>
            <a:chExt cx="6535479" cy="34163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65AE8AD-9110-C110-D4D2-3F1BEECE18AC}"/>
                </a:ext>
              </a:extLst>
            </p:cNvPr>
            <p:cNvSpPr txBox="1"/>
            <p:nvPr/>
          </p:nvSpPr>
          <p:spPr>
            <a:xfrm>
              <a:off x="3834808" y="1154028"/>
              <a:ext cx="4309731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1200" b="1" dirty="0">
                  <a:latin typeface="IBM Plex Mono" panose="020B0509050203000203" pitchFamily="49" charset="0"/>
                </a:rPr>
                <a:t>            </a:t>
              </a:r>
              <a:r>
                <a:rPr lang="en-US" sz="1200" b="1" dirty="0">
                  <a:latin typeface="IBM Plex Mono" panose="020B0509050203000203" pitchFamily="49" charset="0"/>
                </a:rPr>
                <a:t>REGISTERS[0] -&gt; zero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REGISTERS[1] -&gt; at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REGISTERS[2] -&gt; v0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REGISTERS[3] -&gt; v1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REGISTERS[4] -&gt; a0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REGISTERS[5] -&gt; a1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REGISTERS[6] -&gt; a2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REGISTERS[7] -&gt; a3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REGISTERS[8] -&gt; t0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REGISTERS[9] -&gt; t1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REGISTERS[10] -&gt; t2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REGISTERS[11] -&gt; t3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REGISTERS[12] -&gt; t4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REGISTERS[13] -&gt; t5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REGISTERS[14] -&gt; t6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REGISTERS[15] -&gt; t7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6D8487D-B175-A4B6-2F1F-D17DC924ADF4}"/>
                </a:ext>
              </a:extLst>
            </p:cNvPr>
            <p:cNvSpPr txBox="1"/>
            <p:nvPr/>
          </p:nvSpPr>
          <p:spPr>
            <a:xfrm>
              <a:off x="5918790" y="1154028"/>
              <a:ext cx="4451497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1200" b="1" dirty="0">
                  <a:latin typeface="IBM Plex Mono" panose="020B0509050203000203" pitchFamily="49" charset="0"/>
                </a:rPr>
                <a:t>            </a:t>
              </a:r>
              <a:r>
                <a:rPr lang="en-US" sz="1200" b="1" dirty="0">
                  <a:latin typeface="IBM Plex Mono" panose="020B0509050203000203" pitchFamily="49" charset="0"/>
                </a:rPr>
                <a:t>REGISTERS[16] -&gt; t8</a:t>
              </a:r>
              <a:r>
                <a:rPr lang="ro-RO" sz="1200" b="1" dirty="0">
                  <a:latin typeface="IBM Plex Mono" panose="020B0509050203000203" pitchFamily="49" charset="0"/>
                </a:rPr>
                <a:t>            </a:t>
              </a:r>
            </a:p>
            <a:p>
              <a:r>
                <a:rPr lang="ro-RO" sz="1200" b="1" dirty="0">
                  <a:latin typeface="IBM Plex Mono" panose="020B0509050203000203" pitchFamily="49" charset="0"/>
                </a:rPr>
                <a:t>            </a:t>
              </a:r>
              <a:r>
                <a:rPr lang="en-US" sz="1200" b="1" dirty="0">
                  <a:latin typeface="IBM Plex Mono" panose="020B0509050203000203" pitchFamily="49" charset="0"/>
                </a:rPr>
                <a:t>REGISTERS[17] -&gt; t9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REGISTERS[18] -&gt; s0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REGISTERS[19] -&gt; s1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REGISTERS[20] -&gt; s2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REGISTERS[21] -&gt; s3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REGISTERS[22] -&gt; s4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REGISTERS[23] -&gt; s5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REGISTERS[24] -&gt; s6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REGISTERS[25] -&gt; s7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REGISTERS[26] -&gt; k0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REGISTERS[27] -&gt; k1</a:t>
              </a: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REGISTERS[28] -&gt; </a:t>
              </a:r>
              <a:r>
                <a:rPr lang="en-US" sz="1200" b="1" dirty="0" err="1">
                  <a:latin typeface="IBM Plex Mono" panose="020B0509050203000203" pitchFamily="49" charset="0"/>
                </a:rPr>
                <a:t>gp</a:t>
              </a:r>
              <a:endParaRPr lang="en-US" sz="1200" b="1" dirty="0">
                <a:latin typeface="IBM Plex Mono" panose="020B0509050203000203" pitchFamily="49" charset="0"/>
              </a:endParaRP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REGISTERS[29] -&gt; </a:t>
              </a:r>
              <a:r>
                <a:rPr lang="en-US" sz="1200" b="1" dirty="0" err="1">
                  <a:latin typeface="IBM Plex Mono" panose="020B0509050203000203" pitchFamily="49" charset="0"/>
                </a:rPr>
                <a:t>sp</a:t>
              </a:r>
              <a:endParaRPr lang="en-US" sz="1200" b="1" dirty="0">
                <a:latin typeface="IBM Plex Mono" panose="020B0509050203000203" pitchFamily="49" charset="0"/>
              </a:endParaRP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REGISTERS[30] -&gt; </a:t>
              </a:r>
              <a:r>
                <a:rPr lang="en-US" sz="1200" b="1" dirty="0" err="1">
                  <a:latin typeface="IBM Plex Mono" panose="020B0509050203000203" pitchFamily="49" charset="0"/>
                </a:rPr>
                <a:t>fp</a:t>
              </a:r>
              <a:endParaRPr lang="en-US" sz="1200" b="1" dirty="0">
                <a:latin typeface="IBM Plex Mono" panose="020B0509050203000203" pitchFamily="49" charset="0"/>
              </a:endParaRPr>
            </a:p>
            <a:p>
              <a:r>
                <a:rPr lang="en-US" sz="1200" b="1" dirty="0">
                  <a:latin typeface="IBM Plex Mono" panose="020B0509050203000203" pitchFamily="49" charset="0"/>
                </a:rPr>
                <a:t>            REGISTERS[31] -&gt; </a:t>
              </a:r>
              <a:r>
                <a:rPr lang="en-US" sz="1200" b="1" dirty="0" err="1">
                  <a:latin typeface="IBM Plex Mono" panose="020B0509050203000203" pitchFamily="49" charset="0"/>
                </a:rPr>
                <a:t>ra</a:t>
              </a:r>
              <a:endParaRPr lang="en-US" sz="1200" b="1" dirty="0">
                <a:latin typeface="IBM Plex Mono" panose="020B0509050203000203" pitchFamily="49" charset="0"/>
              </a:endParaRPr>
            </a:p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94045942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512</Words>
  <Application>Microsoft Office PowerPoint</Application>
  <PresentationFormat>On-screen Show (16:9)</PresentationFormat>
  <Paragraphs>112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IBM Plex Mono</vt:lpstr>
      <vt:lpstr>Poppins</vt:lpstr>
      <vt:lpstr>Introduction to Coding Workshop by Slidesgo</vt:lpstr>
      <vt:lpstr>AMD Summer Practice Implementarea  MIPS  în Verilog</vt:lpstr>
      <vt:lpstr>MIPS – scurtă prezentare</vt:lpstr>
      <vt:lpstr>MIPS – scură prezentare</vt:lpstr>
      <vt:lpstr>Implementare în Verilog</vt:lpstr>
      <vt:lpstr>Schema implementării</vt:lpstr>
      <vt:lpstr>Cod-ul implementării - modulele simple</vt:lpstr>
      <vt:lpstr>Cod-ul implementării – unitatea aritmetico-logică</vt:lpstr>
      <vt:lpstr>Cod-ul implementării – instruction memory</vt:lpstr>
      <vt:lpstr>Cod-ul implementării – registers bank</vt:lpstr>
      <vt:lpstr>Cod-ul implementării – data memory</vt:lpstr>
      <vt:lpstr>Cod-ul implementării – unitatea de control</vt:lpstr>
      <vt:lpstr>Cod-ul implementării – unitatea de control</vt:lpstr>
      <vt:lpstr>Cod-ul implementării – afișarea pe display</vt:lpstr>
      <vt:lpstr>Cod-ul implementării – afișarea pe display</vt:lpstr>
      <vt:lpstr>Cod-ul implementării – afișarea pe display</vt:lpstr>
      <vt:lpstr>Modulul TOP</vt:lpstr>
      <vt:lpstr>Modulul TOP</vt:lpstr>
      <vt:lpstr>Modulul de test</vt:lpstr>
      <vt:lpstr>Program de test</vt:lpstr>
      <vt:lpstr>Test bench</vt:lpstr>
      <vt:lpstr>IO mapping</vt:lpstr>
      <vt:lpstr>Test bench</vt:lpstr>
      <vt:lpstr>Concluzii</vt:lpstr>
      <vt:lpstr>Mulțumesc pentru atenție!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Eduard Samachis</cp:lastModifiedBy>
  <cp:revision>29</cp:revision>
  <dcterms:modified xsi:type="dcterms:W3CDTF">2024-07-21T18:54:14Z</dcterms:modified>
</cp:coreProperties>
</file>