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8" r:id="rId10"/>
    <p:sldId id="279" r:id="rId11"/>
    <p:sldId id="265" r:id="rId12"/>
    <p:sldId id="275" r:id="rId13"/>
    <p:sldId id="260" r:id="rId14"/>
    <p:sldId id="274" r:id="rId15"/>
    <p:sldId id="266" r:id="rId16"/>
    <p:sldId id="277" r:id="rId17"/>
    <p:sldId id="281" r:id="rId18"/>
    <p:sldId id="280" r:id="rId19"/>
    <p:sldId id="284" r:id="rId20"/>
    <p:sldId id="285" r:id="rId21"/>
    <p:sldId id="267" r:id="rId22"/>
    <p:sldId id="276" r:id="rId23"/>
    <p:sldId id="269" r:id="rId24"/>
    <p:sldId id="268" r:id="rId25"/>
    <p:sldId id="272" r:id="rId26"/>
  </p:sldIdLst>
  <p:sldSz cx="9144000" cy="6858000" type="screen4x3"/>
  <p:notesSz cx="9144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E298"/>
    <a:srgbClr val="D0D1D9"/>
    <a:srgbClr val="000000"/>
    <a:srgbClr val="444547"/>
    <a:srgbClr val="505153"/>
    <a:srgbClr val="ECEEF7"/>
    <a:srgbClr val="6B7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99" autoAdjust="0"/>
  </p:normalViewPr>
  <p:slideViewPr>
    <p:cSldViewPr>
      <p:cViewPr varScale="1">
        <p:scale>
          <a:sx n="92" d="100"/>
          <a:sy n="92" d="100"/>
        </p:scale>
        <p:origin x="21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A086365-1DE3-4206-8631-568DB8EFC2CA}" type="datetimeFigureOut">
              <a:rPr lang="en-US"/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Eduard Schwarzkopf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67E557C-9E66-43F1-9F87-179A985BA47D}" type="slidenum">
              <a:rPr lang="en-US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Eduard Schwarzkopf</a:t>
            </a:r>
          </a:p>
          <a:p>
            <a:pPr marL="171450" indent="-171450">
              <a:buFontTx/>
              <a:buChar char="-"/>
            </a:pPr>
            <a:r>
              <a:rPr lang="de-DE" dirty="0"/>
              <a:t>Auszubildender wrkbeat GmbH</a:t>
            </a:r>
          </a:p>
          <a:p>
            <a:pPr marL="171450" indent="-171450">
              <a:buFontTx/>
              <a:buChar char="-"/>
            </a:pPr>
            <a:r>
              <a:rPr lang="de-DE" dirty="0"/>
              <a:t>Vorstellung des Control Center</a:t>
            </a:r>
          </a:p>
        </p:txBody>
      </p:sp>
    </p:spTree>
    <p:extLst>
      <p:ext uri="{BB962C8B-B14F-4D97-AF65-F5344CB8AC3E}">
        <p14:creationId xmlns:p14="http://schemas.microsoft.com/office/powerpoint/2010/main" val="2236722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Zwei Komponenten: Client und Control Center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Kommunikation über HTTPS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 ist CRUD API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 selbst tut nix von sich aus</a:t>
            </a:r>
          </a:p>
          <a:p>
            <a:pPr marL="171450" indent="-171450">
              <a:buFontTx/>
              <a:buChar char="-"/>
            </a:pPr>
            <a:r>
              <a:rPr lang="de-DE" dirty="0"/>
              <a:t>Validierung der Anfragen</a:t>
            </a:r>
          </a:p>
        </p:txBody>
      </p:sp>
    </p:spTree>
    <p:extLst>
      <p:ext uri="{BB962C8B-B14F-4D97-AF65-F5344CB8AC3E}">
        <p14:creationId xmlns:p14="http://schemas.microsoft.com/office/powerpoint/2010/main" val="1502781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Anforderungen: Einfache Nutzung, auch als Nicht Fachkraft</a:t>
            </a:r>
          </a:p>
          <a:p>
            <a:pPr marL="171450" indent="-171450">
              <a:buFontTx/>
              <a:buChar char="-"/>
            </a:pPr>
            <a:r>
              <a:rPr lang="de-DE" dirty="0"/>
              <a:t>Übersichtlich</a:t>
            </a:r>
          </a:p>
          <a:p>
            <a:pPr marL="171450" indent="-171450">
              <a:buFontTx/>
              <a:buChar char="-"/>
            </a:pPr>
            <a:r>
              <a:rPr lang="de-DE" dirty="0"/>
              <a:t>Leichtes anlegen neuer Dienste</a:t>
            </a:r>
          </a:p>
          <a:p>
            <a:pPr marL="171450" indent="-171450">
              <a:buFontTx/>
              <a:buChar char="-"/>
            </a:pPr>
            <a:r>
              <a:rPr lang="de-DE" dirty="0"/>
              <a:t>Personifizierter Zugang</a:t>
            </a:r>
          </a:p>
        </p:txBody>
      </p:sp>
    </p:spTree>
    <p:extLst>
      <p:ext uri="{BB962C8B-B14F-4D97-AF65-F5344CB8AC3E}">
        <p14:creationId xmlns:p14="http://schemas.microsoft.com/office/powerpoint/2010/main" val="2758061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Alle Webhoster, einfach hochladen, fertig</a:t>
            </a:r>
          </a:p>
          <a:p>
            <a:pPr marL="171450" indent="-171450">
              <a:buFontTx/>
              <a:buChar char="-"/>
            </a:pPr>
            <a:r>
              <a:rPr lang="de-DE" dirty="0"/>
              <a:t>Backups, sowohl auf Client als auch auf Control Center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Zugriff von Backups von außen verbieten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Nur valide Anfragen erlauben</a:t>
            </a:r>
          </a:p>
          <a:p>
            <a:pPr marL="171450" indent="-171450">
              <a:buFontTx/>
              <a:buChar char="-"/>
            </a:pPr>
            <a:r>
              <a:rPr lang="de-DE" dirty="0"/>
              <a:t>Leicht bedienbares Dashboard</a:t>
            </a:r>
          </a:p>
          <a:p>
            <a:pPr marL="171450" indent="-171450">
              <a:buFontTx/>
              <a:buChar char="-"/>
            </a:pPr>
            <a:r>
              <a:rPr lang="de-DE" dirty="0"/>
              <a:t>Monitoring der Dienste</a:t>
            </a:r>
          </a:p>
          <a:p>
            <a:pPr marL="171450" indent="-171450">
              <a:buFontTx/>
              <a:buChar char="-"/>
            </a:pPr>
            <a:r>
              <a:rPr lang="de-DE" dirty="0"/>
              <a:t>Klassisches Monitoring auch ermöglichen</a:t>
            </a:r>
          </a:p>
          <a:p>
            <a:pPr marL="171450" indent="-171450">
              <a:buFontTx/>
              <a:buChar char="-"/>
            </a:pPr>
            <a:r>
              <a:rPr lang="de-DE" dirty="0"/>
              <a:t>Benachrichtigung über E-Mail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7134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Schnittstelle zum Server</a:t>
            </a:r>
          </a:p>
          <a:p>
            <a:pPr marL="171450" indent="-171450">
              <a:buFontTx/>
              <a:buChar char="-"/>
            </a:pPr>
            <a:r>
              <a:rPr lang="de-DE" dirty="0"/>
              <a:t>Erstellt Backups</a:t>
            </a:r>
          </a:p>
          <a:p>
            <a:pPr marL="171450" indent="-171450">
              <a:buFontTx/>
              <a:buChar char="-"/>
            </a:pPr>
            <a:r>
              <a:rPr lang="de-DE" dirty="0"/>
              <a:t>Gibt zusätzliche Informationen über Plattform und Server</a:t>
            </a:r>
          </a:p>
          <a:p>
            <a:pPr marL="171450" indent="-171450">
              <a:buFontTx/>
              <a:buChar char="-"/>
            </a:pPr>
            <a:r>
              <a:rPr lang="de-DE" dirty="0"/>
              <a:t>Bspw. Datenbank Version, PHP Version, </a:t>
            </a:r>
            <a:r>
              <a:rPr lang="de-DE" dirty="0" err="1"/>
              <a:t>Platform</a:t>
            </a:r>
            <a:r>
              <a:rPr lang="de-DE" dirty="0"/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1900251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Dashboard</a:t>
            </a:r>
          </a:p>
          <a:p>
            <a:pPr marL="171450" indent="-171450">
              <a:buFontTx/>
              <a:buChar char="-"/>
            </a:pPr>
            <a:r>
              <a:rPr lang="de-DE" dirty="0"/>
              <a:t>Versenden der Warnungen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Anfragen an Clients</a:t>
            </a:r>
          </a:p>
          <a:p>
            <a:pPr marL="171450" indent="-171450">
              <a:buFontTx/>
              <a:buChar char="-"/>
            </a:pPr>
            <a:r>
              <a:rPr lang="de-DE" dirty="0"/>
              <a:t>Verwaltung der Backups (Client und lokal)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0762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Linker Block: Auflistung aller Webseiten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Rechte Seite: Detaillierte Informationen über Webseite</a:t>
            </a:r>
          </a:p>
          <a:p>
            <a:pPr marL="171450" indent="-171450">
              <a:buFontTx/>
              <a:buChar char="-"/>
            </a:pPr>
            <a:r>
              <a:rPr lang="de-DE" dirty="0"/>
              <a:t>Name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Platform</a:t>
            </a:r>
            <a:r>
              <a:rPr lang="de-DE" dirty="0"/>
              <a:t>: Magento 2</a:t>
            </a:r>
          </a:p>
          <a:p>
            <a:pPr marL="171450" indent="-171450">
              <a:buFontTx/>
              <a:buChar char="-"/>
            </a:pPr>
            <a:r>
              <a:rPr lang="de-DE" dirty="0"/>
              <a:t>URL</a:t>
            </a:r>
          </a:p>
          <a:p>
            <a:pPr marL="171450" indent="-171450">
              <a:buFontTx/>
              <a:buChar char="-"/>
            </a:pPr>
            <a:r>
              <a:rPr lang="de-DE" dirty="0"/>
              <a:t>Status Badges</a:t>
            </a:r>
          </a:p>
          <a:p>
            <a:pPr marL="171450" indent="-171450">
              <a:buFontTx/>
              <a:buChar char="-"/>
            </a:pPr>
            <a:r>
              <a:rPr lang="de-DE" dirty="0"/>
              <a:t>Check alle 900 Sekunden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6951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 err="1"/>
              <a:t>Expected</a:t>
            </a:r>
            <a:r>
              <a:rPr lang="de-DE" dirty="0"/>
              <a:t> Status code ermöglicht klassisches Monitoring</a:t>
            </a:r>
          </a:p>
        </p:txBody>
      </p:sp>
    </p:spTree>
    <p:extLst>
      <p:ext uri="{BB962C8B-B14F-4D97-AF65-F5344CB8AC3E}">
        <p14:creationId xmlns:p14="http://schemas.microsoft.com/office/powerpoint/2010/main" val="1633866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Ziel ist erreicht und bereits im Einsatz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Leichte Abweichung in einzelnen Phasen Zeitplan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Alle Webseitenchecks laufen bereits auf dem Control Center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Weitere Anforderungen während Entwicklung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Im Ticket System festgehalten für die Zukunft</a:t>
            </a:r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2660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396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Wrkbeat GmbH</a:t>
            </a:r>
          </a:p>
          <a:p>
            <a:pPr marL="171450" indent="-171450">
              <a:buFontTx/>
              <a:buChar char="-"/>
            </a:pPr>
            <a:r>
              <a:rPr lang="de-DE" dirty="0"/>
              <a:t>Agentur</a:t>
            </a:r>
          </a:p>
          <a:p>
            <a:pPr marL="171450" indent="-171450">
              <a:buFontTx/>
              <a:buChar char="-"/>
            </a:pPr>
            <a:r>
              <a:rPr lang="de-DE" dirty="0"/>
              <a:t>Hauptprodukt: Field Service Management</a:t>
            </a:r>
          </a:p>
          <a:p>
            <a:pPr marL="171450" indent="-171450">
              <a:buFontTx/>
              <a:buChar char="-"/>
            </a:pPr>
            <a:r>
              <a:rPr lang="de-DE" dirty="0"/>
              <a:t>Umfasst u.a. Zeiterfassung, Personalverwaltung, Disposition</a:t>
            </a:r>
          </a:p>
        </p:txBody>
      </p:sp>
    </p:spTree>
    <p:extLst>
      <p:ext uri="{BB962C8B-B14F-4D97-AF65-F5344CB8AC3E}">
        <p14:creationId xmlns:p14="http://schemas.microsoft.com/office/powerpoint/2010/main" val="2200468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/>
              <a:t>Monitoring Tool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Zwei Komponenten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Mehr Funktionen zu einem klassischen Monitoring Tool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/>
              <a:t>Monitoring der Seite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/>
              <a:t>Überwachung des Servers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/>
              <a:t>Backups</a:t>
            </a:r>
          </a:p>
          <a:p>
            <a:pPr marL="171450" indent="-171450">
              <a:buFontTx/>
              <a:buChar char="-"/>
              <a:defRPr/>
            </a:pPr>
            <a:endParaRPr lang="de-D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/>
              <a:t>Komplizierte Überwachung, da mehrere Elemente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Kein Tool bietet vollständige Lösung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DSGVO nonkonform, da Dienste oft in USA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Vor allem Backups und Serverinformationen können nicht überwacht werden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Bei Ausfall, schwere Folgen, vor allem Shops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Einfache Bedienung (auch für Laien möglich)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Eine </a:t>
            </a:r>
            <a:r>
              <a:rPr lang="de-DE" dirty="0" err="1"/>
              <a:t>One</a:t>
            </a:r>
            <a:r>
              <a:rPr lang="de-DE" dirty="0"/>
              <a:t>-</a:t>
            </a:r>
            <a:r>
              <a:rPr lang="de-DE" dirty="0" err="1"/>
              <a:t>Stop</a:t>
            </a:r>
            <a:r>
              <a:rPr lang="de-DE" dirty="0"/>
              <a:t>-Shop Lösung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DSGVO </a:t>
            </a:r>
            <a:r>
              <a:rPr lang="de-DE" dirty="0" err="1"/>
              <a:t>konfrom</a:t>
            </a:r>
            <a:r>
              <a:rPr lang="de-DE" dirty="0"/>
              <a:t>, da eigener Dienst und eigener Server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Reduntante</a:t>
            </a:r>
            <a:r>
              <a:rPr lang="de-DE" dirty="0"/>
              <a:t> Backups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30€ Stundenlohn Mitarbeiter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20€ Pauschale für Ressourcen</a:t>
            </a:r>
          </a:p>
          <a:p>
            <a:pPr marL="171450" indent="-171450">
              <a:buFontTx/>
              <a:buChar char="-"/>
            </a:pPr>
            <a:r>
              <a:rPr lang="de-DE" dirty="0"/>
              <a:t>4,81€ Stundensatz eines Auszubildenden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Projektkosten 1.906,6€</a:t>
            </a:r>
          </a:p>
        </p:txBody>
      </p:sp>
    </p:spTree>
    <p:extLst>
      <p:ext uri="{BB962C8B-B14F-4D97-AF65-F5344CB8AC3E}">
        <p14:creationId xmlns:p14="http://schemas.microsoft.com/office/powerpoint/2010/main" val="663016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250 Arbeitstage</a:t>
            </a:r>
          </a:p>
          <a:p>
            <a:pPr marL="171450" indent="-171450">
              <a:buFontTx/>
              <a:buChar char="-"/>
            </a:pPr>
            <a:r>
              <a:rPr lang="de-DE" dirty="0"/>
              <a:t>30€ Stundenlohn</a:t>
            </a:r>
          </a:p>
          <a:p>
            <a:pPr marL="171450" indent="-171450">
              <a:buFontTx/>
              <a:buChar char="-"/>
            </a:pPr>
            <a:r>
              <a:rPr lang="de-DE" dirty="0"/>
              <a:t>75€ Abokosten sind mehrere genutzte Tools</a:t>
            </a:r>
          </a:p>
          <a:p>
            <a:pPr marL="171450" indent="-171450">
              <a:buFontTx/>
              <a:buChar char="-"/>
            </a:pPr>
            <a:r>
              <a:rPr lang="de-DE" dirty="0"/>
              <a:t>Amortisationszeit: 21 Wochen</a:t>
            </a:r>
          </a:p>
        </p:txBody>
      </p:sp>
    </p:spTree>
    <p:extLst>
      <p:ext uri="{BB962C8B-B14F-4D97-AF65-F5344CB8AC3E}">
        <p14:creationId xmlns:p14="http://schemas.microsoft.com/office/powerpoint/2010/main" val="2939274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/>
              <a:t>Technologien, die verwendet werden sollen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VueJs</a:t>
            </a:r>
            <a:r>
              <a:rPr lang="de-DE" dirty="0"/>
              <a:t> (Frontend)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Tailwind</a:t>
            </a:r>
            <a:r>
              <a:rPr lang="de-DE" dirty="0"/>
              <a:t> (CSS Framework)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Laravel</a:t>
            </a:r>
            <a:r>
              <a:rPr lang="de-DE" dirty="0"/>
              <a:t> (Backend)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MariaDB</a:t>
            </a:r>
            <a:r>
              <a:rPr lang="de-DE" dirty="0"/>
              <a:t> (SQL Datenbank)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PHP (Client und </a:t>
            </a:r>
            <a:r>
              <a:rPr lang="de-DE" dirty="0" err="1"/>
              <a:t>Laravel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707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/>
          <p:nvPr userDrawn="1"/>
        </p:nvSpPr>
        <p:spPr bwMode="auto">
          <a:xfrm flipH="1">
            <a:off x="-1" y="4450189"/>
            <a:ext cx="9144000" cy="240781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1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cap="all" spc="-38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825037" y="4645152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>
                <a:solidFill>
                  <a:schemeClr val="tx1"/>
                </a:solidFill>
                <a:latin typeface="Nunito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pPr>
              <a:defRPr/>
            </a:pPr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22960" y="2343885"/>
            <a:ext cx="7543800" cy="3760891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1"/>
            <a:ext cx="75438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/>
          <p:nvPr userDrawn="1"/>
        </p:nvSpPr>
        <p:spPr bwMode="auto">
          <a:xfrm flipH="1">
            <a:off x="0" y="0"/>
            <a:ext cx="2513293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3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822960" y="2459737"/>
            <a:ext cx="7434072" cy="376089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add video</a:t>
            </a:r>
            <a:endParaRPr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1"/>
            <a:ext cx="75438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 userDrawn="1"/>
        </p:nvSpPr>
        <p:spPr bwMode="auto">
          <a:xfrm>
            <a:off x="1" y="3429000"/>
            <a:ext cx="9144000" cy="3429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82296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4"/>
          </p:nvPr>
        </p:nvSpPr>
        <p:spPr bwMode="auto">
          <a:xfrm>
            <a:off x="349439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5"/>
          </p:nvPr>
        </p:nvSpPr>
        <p:spPr bwMode="auto">
          <a:xfrm>
            <a:off x="616582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82296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 hasCustomPrompt="1"/>
          </p:nvPr>
        </p:nvSpPr>
        <p:spPr bwMode="auto">
          <a:xfrm>
            <a:off x="350008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 hasCustomPrompt="1"/>
          </p:nvPr>
        </p:nvSpPr>
        <p:spPr bwMode="auto">
          <a:xfrm>
            <a:off x="617720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5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1268337"/>
            <a:ext cx="75438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8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 bwMode="auto">
          <a:xfrm flipH="1">
            <a:off x="0" y="0"/>
            <a:ext cx="896816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2" y="633876"/>
            <a:ext cx="4224338" cy="5591175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0"/>
            <a:ext cx="3117972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22960" y="2281658"/>
            <a:ext cx="3117972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200">
                <a:solidFill>
                  <a:schemeClr val="tx1"/>
                </a:solidFill>
              </a:defRPr>
            </a:lvl1pPr>
            <a:lvl2pPr marL="150876" indent="0">
              <a:buClr>
                <a:schemeClr val="tx1"/>
              </a:buClr>
              <a:buFont typeface="Arial"/>
              <a:buNone/>
              <a:defRPr sz="1050">
                <a:solidFill>
                  <a:schemeClr val="tx1"/>
                </a:solidFill>
              </a:defRPr>
            </a:lvl2pPr>
            <a:lvl3pPr marL="28803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3pPr>
            <a:lvl4pPr marL="42519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4pPr>
            <a:lvl5pPr marL="56235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4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sp>
        <p:nvSpPr>
          <p:cNvPr id="5" name="Rectangle"/>
          <p:cNvSpPr/>
          <p:nvPr userDrawn="1"/>
        </p:nvSpPr>
        <p:spPr bwMode="auto">
          <a:xfrm flipH="1">
            <a:off x="0" y="0"/>
            <a:ext cx="9144000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 bwMode="auto">
          <a:xfrm>
            <a:off x="5113795" y="999566"/>
            <a:ext cx="0" cy="4858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76250" y="3135207"/>
            <a:ext cx="409574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600"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 bwMode="auto">
          <a:xfrm>
            <a:off x="5655595" y="831287"/>
            <a:ext cx="3012155" cy="5195424"/>
          </a:xfrm>
        </p:spPr>
        <p:txBody>
          <a:bodyPr anchor="ctr">
            <a:normAutofit/>
          </a:bodyPr>
          <a:lstStyle>
            <a:lvl1pPr marL="257175" indent="-257175"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08051" indent="-257175">
              <a:buClr>
                <a:schemeClr val="tx1"/>
              </a:buClr>
              <a:buFont typeface="+mj-lt"/>
              <a:buAutoNum type="arabicPeriod"/>
              <a:defRPr sz="1050"/>
            </a:lvl2pPr>
            <a:lvl3pPr marL="459486" indent="-171450">
              <a:buClr>
                <a:schemeClr val="tx1"/>
              </a:buClr>
              <a:buFont typeface="+mj-lt"/>
              <a:buAutoNum type="arabicPeriod"/>
              <a:defRPr sz="850"/>
            </a:lvl3pPr>
            <a:lvl4pPr marL="596646" indent="-171450">
              <a:buClr>
                <a:schemeClr val="tx1"/>
              </a:buClr>
              <a:buFont typeface="+mj-lt"/>
              <a:buAutoNum type="arabicPeriod"/>
              <a:defRPr sz="850"/>
            </a:lvl4pPr>
            <a:lvl5pPr marL="733806" indent="-171450">
              <a:buClr>
                <a:schemeClr val="tx1"/>
              </a:buClr>
              <a:buFont typeface="+mj-lt"/>
              <a:buAutoNum type="arabicPeriod"/>
              <a:defRPr sz="850"/>
            </a:lvl5pPr>
          </a:lstStyle>
          <a:p>
            <a:pPr lvl="0">
              <a:defRPr/>
            </a:pPr>
            <a:r>
              <a:rPr lang="en-US"/>
              <a:t>Quote Goes Here</a:t>
            </a:r>
            <a:endParaRPr/>
          </a:p>
        </p:txBody>
      </p:sp>
      <p:sp>
        <p:nvSpPr>
          <p:cNvPr id="18" name="Date Placeholder 3"/>
          <p:cNvSpPr txBox="1"/>
          <p:nvPr userDrawn="1"/>
        </p:nvSpPr>
        <p:spPr bwMode="auto">
          <a:xfrm>
            <a:off x="5817110" y="6358500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Eduard Schwarzkopf </a:t>
            </a:r>
          </a:p>
        </p:txBody>
      </p:sp>
      <p:sp>
        <p:nvSpPr>
          <p:cNvPr id="19" name="Footer Placeholder 4"/>
          <p:cNvSpPr txBox="1"/>
          <p:nvPr userDrawn="1"/>
        </p:nvSpPr>
        <p:spPr bwMode="auto">
          <a:xfrm>
            <a:off x="476250" y="6358500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700" cap="all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20" name="Slide Number Placeholder 5"/>
          <p:cNvSpPr txBox="1"/>
          <p:nvPr userDrawn="1"/>
        </p:nvSpPr>
        <p:spPr bwMode="auto">
          <a:xfrm>
            <a:off x="7898477" y="6358500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8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sp>
        <p:nvSpPr>
          <p:cNvPr id="5" name="Rectangle"/>
          <p:cNvSpPr/>
          <p:nvPr userDrawn="1"/>
        </p:nvSpPr>
        <p:spPr bwMode="auto">
          <a:xfrm>
            <a:off x="2513293" y="0"/>
            <a:ext cx="6630707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76250" y="3135207"/>
            <a:ext cx="3665141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181872" y="633875"/>
            <a:ext cx="4485878" cy="5590250"/>
          </a:xfrm>
        </p:spPr>
        <p:txBody>
          <a:bodyPr anchor="ctr">
            <a:normAutofit/>
          </a:bodyPr>
          <a:lstStyle>
            <a:lvl1pPr marL="257175" indent="-257175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08051" indent="-257175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2pPr>
            <a:lvl3pPr marL="45948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3pPr>
            <a:lvl4pPr marL="59664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4pPr>
            <a:lvl5pPr marL="73380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6" name="Date Placeholder 3"/>
          <p:cNvSpPr txBox="1"/>
          <p:nvPr userDrawn="1"/>
        </p:nvSpPr>
        <p:spPr bwMode="auto">
          <a:xfrm>
            <a:off x="5817110" y="6358500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Eduard Schwarzkopf 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58500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8" name="Slide Number Placeholder 5"/>
          <p:cNvSpPr txBox="1"/>
          <p:nvPr userDrawn="1"/>
        </p:nvSpPr>
        <p:spPr bwMode="auto">
          <a:xfrm>
            <a:off x="7898477" y="6358500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8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 bwMode="auto">
          <a:xfrm>
            <a:off x="1" y="1714500"/>
            <a:ext cx="9144000" cy="3429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082902" y="1283833"/>
            <a:ext cx="4283858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082902" y="2286000"/>
            <a:ext cx="4283858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 bwMode="auto">
          <a:xfrm>
            <a:off x="453877" y="630936"/>
            <a:ext cx="3441848" cy="5586984"/>
          </a:xfrm>
          <a:prstGeom prst="rect">
            <a:avLst/>
          </a:prstGeo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5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 userDrawn="1">
  <p:cSld name="Bild mit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tangle"/>
          <p:cNvSpPr/>
          <p:nvPr userDrawn="1"/>
        </p:nvSpPr>
        <p:spPr bwMode="auto">
          <a:xfrm>
            <a:off x="8245186" y="0"/>
            <a:ext cx="898813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8" name="Rectangle 7"/>
          <p:cNvSpPr/>
          <p:nvPr/>
        </p:nvSpPr>
        <p:spPr bwMode="auto">
          <a:xfrm>
            <a:off x="476249" y="3927894"/>
            <a:ext cx="81915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7"/>
            <a:ext cx="8191499" cy="3294019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298078"/>
            <a:ext cx="7585234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27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22959" y="5213716"/>
            <a:ext cx="7584948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0">
            <a:noFill/>
            <a:round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22960" y="942871"/>
            <a:ext cx="75438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960" y="2108202"/>
            <a:ext cx="75438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1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defTabSz="685800">
        <a:lnSpc>
          <a:spcPct val="90000"/>
        </a:lnSpc>
        <a:spcBef>
          <a:spcPts val="0"/>
        </a:spcBef>
        <a:buNone/>
        <a:defRPr sz="2100" spc="-38">
          <a:solidFill>
            <a:schemeClr val="tx1">
              <a:lumMod val="75000"/>
              <a:lumOff val="25000"/>
            </a:schemeClr>
          </a:solidFill>
          <a:latin typeface="Nunito"/>
          <a:ea typeface="+mj-ea"/>
          <a:cs typeface="+mj-cs"/>
        </a:defRPr>
      </a:lvl1pPr>
    </p:titleStyle>
    <p:bodyStyle>
      <a:lvl1pPr marL="68580" indent="-68580" algn="l" defTabSz="685800">
        <a:lnSpc>
          <a:spcPct val="10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/>
        <a:buChar char=" "/>
        <a:defRPr sz="150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1pPr>
      <a:lvl2pPr marL="28803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3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2pPr>
      <a:lvl3pPr marL="42519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3pPr>
      <a:lvl4pPr marL="56235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4pPr>
      <a:lvl5pPr marL="69951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5pPr>
      <a:lvl6pPr marL="82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fontawesome.com/icons/circle-half-stroke?s=solid" TargetMode="External"/><Relationship Id="rId13" Type="http://schemas.openxmlformats.org/officeDocument/2006/relationships/hyperlink" Target="https://www.wrkbeat.com/" TargetMode="External"/><Relationship Id="rId3" Type="http://schemas.openxmlformats.org/officeDocument/2006/relationships/hyperlink" Target="https://fontawesome.com/icons/laravel?s=brands" TargetMode="External"/><Relationship Id="rId7" Type="http://schemas.openxmlformats.org/officeDocument/2006/relationships/hyperlink" Target="https://fontawesome.com/icons/cubes-stacked?s=solid" TargetMode="External"/><Relationship Id="rId12" Type="http://schemas.openxmlformats.org/officeDocument/2006/relationships/hyperlink" Target="https://fontawesome.com/icons/circle-check?s=solid" TargetMode="External"/><Relationship Id="rId2" Type="http://schemas.openxmlformats.org/officeDocument/2006/relationships/hyperlink" Target="https://fontawesome.com/icons/php?s=brand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ariadb.com/about-us/logos/" TargetMode="External"/><Relationship Id="rId11" Type="http://schemas.openxmlformats.org/officeDocument/2006/relationships/hyperlink" Target="https://fontawesome.com/icons/list-check?s=solid" TargetMode="External"/><Relationship Id="rId5" Type="http://schemas.openxmlformats.org/officeDocument/2006/relationships/hyperlink" Target="https://tailwindcss.com/brand" TargetMode="External"/><Relationship Id="rId10" Type="http://schemas.openxmlformats.org/officeDocument/2006/relationships/hyperlink" Target="https://fontawesome.com/icons/shield?s=solid" TargetMode="External"/><Relationship Id="rId4" Type="http://schemas.openxmlformats.org/officeDocument/2006/relationships/hyperlink" Target="https://fontawesome.com/icons/vuejs?s=brands" TargetMode="External"/><Relationship Id="rId9" Type="http://schemas.openxmlformats.org/officeDocument/2006/relationships/hyperlink" Target="https://fontawesome.com/icons/shield-halved?s=solid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auto">
          <a:xfrm>
            <a:off x="822960" y="857250"/>
            <a:ext cx="3884651" cy="2674620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en-US" sz="4500" dirty="0"/>
              <a:t>Control</a:t>
            </a:r>
            <a:br>
              <a:rPr lang="en-US" sz="4500" dirty="0"/>
            </a:br>
            <a:r>
              <a:rPr lang="en-US" sz="4500" dirty="0"/>
              <a:t>Center</a:t>
            </a:r>
            <a:endParaRPr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 bwMode="auto">
          <a:xfrm>
            <a:off x="825039" y="3531870"/>
            <a:ext cx="4356562" cy="62141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/>
              <a:t>Zwei Komponenten Monitoring Tool</a:t>
            </a:r>
            <a:endParaRPr/>
          </a:p>
        </p:txBody>
      </p:sp>
      <p:sp>
        <p:nvSpPr>
          <p:cNvPr id="7" name="Subtitle 4"/>
          <p:cNvSpPr txBox="1"/>
          <p:nvPr/>
        </p:nvSpPr>
        <p:spPr bwMode="auto">
          <a:xfrm>
            <a:off x="822960" y="4447286"/>
            <a:ext cx="4063365" cy="33020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sz="2400" cap="all" spc="200">
                <a:solidFill>
                  <a:schemeClr val="tx1"/>
                </a:solidFill>
                <a:latin typeface="Nunito"/>
                <a:ea typeface="+mn-ea"/>
                <a:cs typeface="+mn-cs"/>
              </a:defRPr>
            </a:lvl1pPr>
            <a:lvl2pPr marL="4572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9144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13716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18288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/>
              <a:t>Eduard Schwarzkopf</a:t>
            </a:r>
            <a:endParaRPr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365205" y="2662483"/>
            <a:ext cx="2146845" cy="1432655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 bwMode="auto">
          <a:xfrm>
            <a:off x="7861300" y="719667"/>
            <a:ext cx="711200" cy="45296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F84BDEC-6EDD-C6DA-E7FD-C0870D8F1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Jährliche Kosten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250 Tage x (30€ x 0,5) + 12 x 75€ = </a:t>
            </a:r>
            <a:r>
              <a:rPr lang="de-DE" sz="22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4650,00€</a:t>
            </a:r>
            <a:endParaRPr lang="de-DE" sz="2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Nunito" panose="00000500000000000000" pitchFamily="2" charset="0"/>
            </a:endParaRP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 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Amortisationszeit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1.906,6€ / 4650€ = 0,41 Jahre ≈ </a:t>
            </a:r>
            <a:r>
              <a:rPr lang="de-DE" sz="2200" b="1" dirty="0">
                <a:solidFill>
                  <a:srgbClr val="22E298"/>
                </a:solidFill>
                <a:effectLst/>
                <a:latin typeface="Nunito" panose="00000500000000000000" pitchFamily="2" charset="0"/>
              </a:rPr>
              <a:t>21 Wochen</a:t>
            </a:r>
            <a:endParaRPr lang="de-DE" sz="2200" dirty="0">
              <a:solidFill>
                <a:srgbClr val="22E298"/>
              </a:solidFill>
              <a:effectLst/>
              <a:latin typeface="Nunito" panose="00000500000000000000" pitchFamily="2" charset="0"/>
            </a:endParaRPr>
          </a:p>
          <a:p>
            <a:pPr marL="0" indent="0">
              <a:buNone/>
            </a:pPr>
            <a:endParaRPr lang="de-DE" sz="2200" dirty="0">
              <a:solidFill>
                <a:schemeClr val="tx1">
                  <a:lumMod val="85000"/>
                  <a:lumOff val="1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1C7AB8A-6AB0-6682-88BB-0A228A16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Amortisationsdauer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CED3C8-9731-AC11-EC9A-8B68C29E9B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F01240-0EDF-516D-D187-306A32B28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1A0F01-F0AF-AA42-81BB-2888EF56E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489504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50719009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Vorstellung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Thematik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Analyse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Entwurf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557407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12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3C05D57D-5257-AACA-A115-01F3AAF03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3851920" y="2045414"/>
            <a:ext cx="1299735" cy="794283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9252C5EF-2DB3-1C10-A2D1-A90970872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auto">
          <a:xfrm>
            <a:off x="5410774" y="3678911"/>
            <a:ext cx="1299735" cy="1039788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E75F59BD-1118-568C-4D46-2BEB54D571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auto">
          <a:xfrm>
            <a:off x="2291759" y="3667875"/>
            <a:ext cx="1301095" cy="1061861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31950948-5581-8356-8BA0-BCC40389C2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 bwMode="auto">
          <a:xfrm>
            <a:off x="1324512" y="1844824"/>
            <a:ext cx="1046029" cy="1195462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D24E40E8-847F-547F-6EE7-CC2F84CD95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 bwMode="auto">
          <a:xfrm>
            <a:off x="6633034" y="1866491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3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3032716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728445948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B2B4E8D7-C268-AC94-A460-735CDF9A87A9}" type="slidenum">
              <a:rPr lang="en-US"/>
              <a:t>13</a:t>
            </a:fld>
            <a:endParaRPr lang="en-US"/>
          </a:p>
        </p:txBody>
      </p:sp>
      <p:sp>
        <p:nvSpPr>
          <p:cNvPr id="102687658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076115293" name="Grafik 107611529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38237" y="1281112"/>
            <a:ext cx="6867524" cy="4295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D725708-EF10-C9EA-A377-C4E84AAB9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6732" y="1882681"/>
            <a:ext cx="6530536" cy="4032448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9942A9EC-F73A-0662-68E8-67A59EEE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E7DE5-A1FF-F4B8-D57C-BA12144A485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B829F3-0C3C-EC39-6553-B1289AEB0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982EEF-5B3E-BCA2-52C4-7A2024CB4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5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558477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22981892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Vorstellung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Thematik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Analyse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Entwurf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Implementierung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99490996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Anforderungen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Webhoster-Unabhängig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Backups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Sicherheit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Dashboard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Monitoring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E-Mail Benachrichtigung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61500539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1" y="633875"/>
            <a:ext cx="4224337" cy="5591174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16</a:t>
            </a:fld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1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3995936" y="1564403"/>
            <a:ext cx="4283858" cy="96697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KOMPONENTE 1 -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 bwMode="auto">
          <a:xfrm>
            <a:off x="4082902" y="2571750"/>
            <a:ext cx="4283858" cy="272262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Rein in PHP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Micro-Service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CRUD API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Validierung des Tokens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Ausführende Instanz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17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04FB2CF-1089-BFF2-F49C-33E9B72A9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5649" y="2881312"/>
            <a:ext cx="16383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3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082902" y="1564403"/>
            <a:ext cx="4283858" cy="96697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KOMPONENTE 2 –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 bwMode="auto">
          <a:xfrm>
            <a:off x="4082902" y="2571750"/>
            <a:ext cx="4283858" cy="27226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Laravel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VueJs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Tailwind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Micro-Service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Kontrollinstanz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18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C0FB002-AD98-F1FD-2F74-855BA5439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5649" y="2881312"/>
            <a:ext cx="16383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9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725144"/>
            <a:ext cx="7585234" cy="743682"/>
          </a:xfrm>
        </p:spPr>
        <p:txBody>
          <a:bodyPr/>
          <a:lstStyle/>
          <a:p>
            <a:pPr>
              <a:defRPr/>
            </a:pPr>
            <a:r>
              <a:rPr lang="en-US" dirty="0"/>
              <a:t>Dashboard – </a:t>
            </a:r>
            <a:r>
              <a:rPr lang="en-US" dirty="0" err="1"/>
              <a:t>Übersicht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Webseiten</a:t>
            </a:r>
            <a:endParaRPr dirty="0"/>
          </a:p>
        </p:txBody>
      </p:sp>
      <p:sp>
        <p:nvSpPr>
          <p:cNvPr id="954232242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6"/>
            <a:ext cx="8191498" cy="3294018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19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03528E6-0F6B-C684-C36D-5E611B51CA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6250" y="630936"/>
            <a:ext cx="8191498" cy="407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8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Vorstellung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Thematik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Analyse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725144"/>
            <a:ext cx="7585234" cy="743682"/>
          </a:xfrm>
        </p:spPr>
        <p:txBody>
          <a:bodyPr/>
          <a:lstStyle/>
          <a:p>
            <a:pPr>
              <a:defRPr/>
            </a:pPr>
            <a:r>
              <a:rPr lang="en-US" dirty="0"/>
              <a:t>Dashboard – </a:t>
            </a:r>
            <a:r>
              <a:rPr lang="en-US" dirty="0" err="1"/>
              <a:t>Eingabemaske</a:t>
            </a:r>
            <a:endParaRPr dirty="0"/>
          </a:p>
        </p:txBody>
      </p:sp>
      <p:sp>
        <p:nvSpPr>
          <p:cNvPr id="954232242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6"/>
            <a:ext cx="8191498" cy="3294018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20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EEFC916-9ABB-B811-7F2A-3188472F52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6250" y="630936"/>
            <a:ext cx="8191498" cy="410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698438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9296412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Vorstellung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Thematik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Analyse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Entwurf</a:t>
            </a:r>
            <a:endParaRPr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Implementierung</a:t>
            </a:r>
            <a:endParaRPr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Fazit</a:t>
            </a:r>
            <a:r>
              <a:rPr lang="en-US" sz="1800" dirty="0">
                <a:solidFill>
                  <a:srgbClr val="22E298"/>
                </a:solidFill>
              </a:rPr>
              <a:t> und </a:t>
            </a:r>
            <a:r>
              <a:rPr lang="en-US" sz="1800" dirty="0" err="1">
                <a:solidFill>
                  <a:srgbClr val="22E298"/>
                </a:solidFill>
              </a:rPr>
              <a:t>Ausblick</a:t>
            </a:r>
            <a:endParaRPr sz="1800" dirty="0">
              <a:solidFill>
                <a:srgbClr val="22E298"/>
              </a:solidFill>
            </a:endParaRPr>
          </a:p>
        </p:txBody>
      </p:sp>
      <p:sp>
        <p:nvSpPr>
          <p:cNvPr id="847358779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Soll /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Vergleich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Projektziel erreicht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Zeitplan eingehalten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Weitere Anforderungen</a:t>
            </a:r>
          </a:p>
        </p:txBody>
      </p:sp>
      <p:sp>
        <p:nvSpPr>
          <p:cNvPr id="61500539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1" y="633875"/>
            <a:ext cx="4224337" cy="5591174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22</a:t>
            </a:fld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2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>
          <a:xfrm>
            <a:off x="695749" y="3135207"/>
            <a:ext cx="4095744" cy="587584"/>
          </a:xfrm>
        </p:spPr>
        <p:txBody>
          <a:bodyPr/>
          <a:lstStyle/>
          <a:p>
            <a:pPr>
              <a:tabLst>
                <a:tab pos="2481263" algn="l"/>
              </a:tabLst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 bwMode="auto">
          <a:xfrm>
            <a:off x="5436096" y="831287"/>
            <a:ext cx="3012155" cy="51954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Dashboard ausbauen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Wunsch-Features implementieren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Frontend </a:t>
            </a:r>
            <a:r>
              <a:rPr lang="de-DE" sz="2000" spc="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refaktorieren</a:t>
            </a:r>
            <a:endParaRPr lang="de-DE" sz="20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Quellen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https://fontawesome.com/icons/php?s=brands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https://fontawesome.com/icons/laravel?s=brands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https://fontawesome.com/icons/vuejs?s=brands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https://tailwindcss.com/brand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https://mariadb.com/about-us/logos/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https://fontawesome.com/icons/cubes-stacked?s=solid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https://fontawesome.com/icons/circle-half-stroke?s=solid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https://fontawesome.com/icons/shield-halved?s=solid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https://fontawesome.com/icons/shield?s=solid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https://fontawesome.com/icons/list-check?s=solid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https://fontawesome.com/icons/circle-check?s=solid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https://www.wrkbeat.com/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Vielen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Dank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D66D9025-5EC7-4FDF-8E93-29B45BC73DC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2866" b="22866"/>
          <a:stretch>
            <a:fillRect/>
          </a:stretch>
        </p:blipFill>
        <p:spPr bwMode="auto">
          <a:xfrm>
            <a:off x="476250" y="630238"/>
            <a:ext cx="8191500" cy="32940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25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10E42F1-8EC0-2500-ABA6-E4B2DFDBD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8231941-6C63-86F6-EA89-8F82FD53A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709269" y="4292533"/>
            <a:ext cx="1071034" cy="1071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8787" r="28787"/>
          <a:stretch/>
        </p:blipFill>
        <p:spPr bwMode="auto"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wrkbeat GmbH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822960" y="2263571"/>
            <a:ext cx="3117972" cy="36334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Agentur 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Field Service Management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Kran- und Schwerlastbranche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3</a:t>
            </a:fld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846429" y="3987800"/>
            <a:ext cx="1071034" cy="1071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Vorstellung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Thematik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Analyse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2E29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5</a:t>
            </a:fld>
            <a:endParaRPr lang="en-US"/>
          </a:p>
        </p:txBody>
      </p:sp>
      <p:sp>
        <p:nvSpPr>
          <p:cNvPr id="15" name="Text Placeholder 22"/>
          <p:cNvSpPr txBox="1"/>
          <p:nvPr/>
        </p:nvSpPr>
        <p:spPr bwMode="auto">
          <a:xfrm>
            <a:off x="1484607" y="4081827"/>
            <a:ext cx="6174781" cy="5835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CENTER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498574" y="2242772"/>
            <a:ext cx="2146845" cy="1432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Vorstellung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Thematik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Analyse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 bwMode="auto">
          <a:xfrm>
            <a:off x="822960" y="1564403"/>
            <a:ext cx="7543800" cy="966977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Ist-zustand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half" idx="2"/>
          </p:nvPr>
        </p:nvSpPr>
        <p:spPr bwMode="auto">
          <a:xfrm>
            <a:off x="822960" y="4426480"/>
            <a:ext cx="2189560" cy="583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Kompliziert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half" idx="16"/>
          </p:nvPr>
        </p:nvSpPr>
        <p:spPr bwMode="auto">
          <a:xfrm>
            <a:off x="3500080" y="4426480"/>
            <a:ext cx="2189560" cy="583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Unvollständig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half" idx="17"/>
          </p:nvPr>
        </p:nvSpPr>
        <p:spPr bwMode="auto">
          <a:xfrm>
            <a:off x="6177200" y="4426480"/>
            <a:ext cx="2189560" cy="58353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DSGVO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7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622112" y="2974946"/>
            <a:ext cx="1299736" cy="1299736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349104" y="2974946"/>
            <a:ext cx="1137269" cy="1299736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904375" y="2974946"/>
            <a:ext cx="1299736" cy="1299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2E29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8</a:t>
            </a:fld>
            <a:endParaRPr lang="en-US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 bwMode="auto">
          <a:xfrm>
            <a:off x="822960" y="1564403"/>
            <a:ext cx="7543800" cy="966977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Soll-zustand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622112" y="2974946"/>
            <a:ext cx="1299736" cy="129973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22152" y="2974948"/>
            <a:ext cx="1299735" cy="129973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922132" y="2974946"/>
            <a:ext cx="1299735" cy="1299735"/>
          </a:xfrm>
          <a:prstGeom prst="rect">
            <a:avLst/>
          </a:prstGeom>
        </p:spPr>
      </p:pic>
      <p:sp>
        <p:nvSpPr>
          <p:cNvPr id="14" name="Text Placeholder 18"/>
          <p:cNvSpPr txBox="1"/>
          <p:nvPr/>
        </p:nvSpPr>
        <p:spPr bwMode="auto">
          <a:xfrm>
            <a:off x="777239" y="4426480"/>
            <a:ext cx="2189560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EINFACH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 Placeholder 22"/>
          <p:cNvSpPr txBox="1"/>
          <p:nvPr/>
        </p:nvSpPr>
        <p:spPr bwMode="auto">
          <a:xfrm>
            <a:off x="3477219" y="4426480"/>
            <a:ext cx="2189560" cy="5835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VOLLSTÄNDIG</a:t>
            </a: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 Placeholder 23"/>
          <p:cNvSpPr txBox="1"/>
          <p:nvPr/>
        </p:nvSpPr>
        <p:spPr bwMode="auto">
          <a:xfrm>
            <a:off x="6136600" y="4426480"/>
            <a:ext cx="2270760" cy="5835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DSGVO KONFORM</a:t>
            </a: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27A33C-F5F8-7FDB-7A71-EBF41EB71D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E86185-2EBE-10A6-9C00-4F56D2171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09821D-489D-B799-3B1D-7F58EFBCB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D99E1B7E-5C2C-646B-01E6-C8A0C2E3D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560215"/>
              </p:ext>
            </p:extLst>
          </p:nvPr>
        </p:nvGraphicFramePr>
        <p:xfrm>
          <a:off x="937899" y="2420888"/>
          <a:ext cx="7268203" cy="2376264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2112422">
                  <a:extLst>
                    <a:ext uri="{9D8B030D-6E8A-4147-A177-3AD203B41FA5}">
                      <a16:colId xmlns:a16="http://schemas.microsoft.com/office/drawing/2014/main" val="966950406"/>
                    </a:ext>
                  </a:extLst>
                </a:gridCol>
                <a:gridCol w="1194012">
                  <a:extLst>
                    <a:ext uri="{9D8B030D-6E8A-4147-A177-3AD203B41FA5}">
                      <a16:colId xmlns:a16="http://schemas.microsoft.com/office/drawing/2014/main" val="2675629267"/>
                    </a:ext>
                  </a:extLst>
                </a:gridCol>
                <a:gridCol w="798617">
                  <a:extLst>
                    <a:ext uri="{9D8B030D-6E8A-4147-A177-3AD203B41FA5}">
                      <a16:colId xmlns:a16="http://schemas.microsoft.com/office/drawing/2014/main" val="2035684102"/>
                    </a:ext>
                  </a:extLst>
                </a:gridCol>
                <a:gridCol w="1664570">
                  <a:extLst>
                    <a:ext uri="{9D8B030D-6E8A-4147-A177-3AD203B41FA5}">
                      <a16:colId xmlns:a16="http://schemas.microsoft.com/office/drawing/2014/main" val="921896453"/>
                    </a:ext>
                  </a:extLst>
                </a:gridCol>
                <a:gridCol w="1498582">
                  <a:extLst>
                    <a:ext uri="{9D8B030D-6E8A-4147-A177-3AD203B41FA5}">
                      <a16:colId xmlns:a16="http://schemas.microsoft.com/office/drawing/2014/main" val="3946841563"/>
                    </a:ext>
                  </a:extLst>
                </a:gridCol>
              </a:tblGrid>
              <a:tr h="3958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Vorgang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Zeit in Std.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Anzahl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Ressource in €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Gesamt in €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328480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Fachgespräch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2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20 + 30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100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679018402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Projektdurchführung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70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4,81 + 20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1.736,7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1234668657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Abnahme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20 + 30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50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601809557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Hosting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19,90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535824855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1.906,6</a:t>
                      </a:r>
                      <a:endParaRPr lang="de-DE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409471895"/>
                  </a:ext>
                </a:extLst>
              </a:tr>
            </a:tbl>
          </a:graphicData>
        </a:graphic>
      </p:graphicFrame>
      <p:sp>
        <p:nvSpPr>
          <p:cNvPr id="8" name="Titel 2">
            <a:extLst>
              <a:ext uri="{FF2B5EF4-FFF2-40B4-BE49-F238E27FC236}">
                <a16:creationId xmlns:a16="http://schemas.microsoft.com/office/drawing/2014/main" id="{7C83B37C-599B-FFC9-8262-63E95A24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942871"/>
            <a:ext cx="7543800" cy="1289304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Projektkosten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61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Retrospect"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/>
        </a:gradFill>
        <a:gradFill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tf00089743_win32</Template>
  <TotalTime>0</TotalTime>
  <Words>921</Words>
  <Application>Microsoft Office PowerPoint</Application>
  <DocSecurity>0</DocSecurity>
  <PresentationFormat>Bildschirmpräsentation (4:3)</PresentationFormat>
  <Paragraphs>270</Paragraphs>
  <Slides>25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Nunito</vt:lpstr>
      <vt:lpstr>RetrospectVTI</vt:lpstr>
      <vt:lpstr>Control Center</vt:lpstr>
      <vt:lpstr>Inhalt</vt:lpstr>
      <vt:lpstr>wrkbeat GmbH</vt:lpstr>
      <vt:lpstr>Inhalt</vt:lpstr>
      <vt:lpstr>PowerPoint-Präsentation</vt:lpstr>
      <vt:lpstr>Inhalt</vt:lpstr>
      <vt:lpstr>Ist-zustand</vt:lpstr>
      <vt:lpstr>Soll-zustand</vt:lpstr>
      <vt:lpstr>Projektkosten</vt:lpstr>
      <vt:lpstr>Amortisationsdauer</vt:lpstr>
      <vt:lpstr>Inhalt</vt:lpstr>
      <vt:lpstr>PowerPoint-Präsentation</vt:lpstr>
      <vt:lpstr>PowerPoint-Präsentation</vt:lpstr>
      <vt:lpstr>Entwurf</vt:lpstr>
      <vt:lpstr>Inhalt</vt:lpstr>
      <vt:lpstr>Anforderungen</vt:lpstr>
      <vt:lpstr>KOMPONENTE 1 - CLIENT</vt:lpstr>
      <vt:lpstr>KOMPONENTE 2 –  CONTROL CENTER</vt:lpstr>
      <vt:lpstr>Dashboard – Übersicht aller Webseiten</vt:lpstr>
      <vt:lpstr>Dashboard – Eingabemaske</vt:lpstr>
      <vt:lpstr>Inhalt</vt:lpstr>
      <vt:lpstr>Soll / Ist Vergleich</vt:lpstr>
      <vt:lpstr>Ausblick</vt:lpstr>
      <vt:lpstr>Quellen</vt:lpstr>
      <vt:lpstr>Vielen Dank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Party</dc:title>
  <dc:subject/>
  <dc:creator>Eduard Schwarzkopf</dc:creator>
  <cp:keywords/>
  <dc:description/>
  <cp:lastModifiedBy>Eduard Schwarzkopf</cp:lastModifiedBy>
  <cp:revision>34</cp:revision>
  <dcterms:created xsi:type="dcterms:W3CDTF">2022-05-29T10:41:35Z</dcterms:created>
  <dcterms:modified xsi:type="dcterms:W3CDTF">2022-06-28T18:32:42Z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