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6" r:id="rId14"/>
    <p:sldId id="277" r:id="rId15"/>
    <p:sldId id="267" r:id="rId16"/>
    <p:sldId id="276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9144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EF7"/>
    <a:srgbClr val="6B7280"/>
    <a:srgbClr val="505153"/>
    <a:srgbClr val="22E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17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086365-1DE3-4206-8631-568DB8EFC2CA}" type="datetimeFigureOut">
              <a:rPr lang="en-US"/>
              <a:t>6/9/2022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Eduard Schwarzkopf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67E557C-9E66-43F1-9F87-179A985BA47D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72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Thema des Vortrags -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t>Ist-Analyse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Projektziel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Projektbegründung hier auffassen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707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 Punkte erklären + Aufgabe des Clients &gt; Er ist dumm und kann nur ausführen</a:t>
            </a:r>
          </a:p>
        </p:txBody>
      </p:sp>
    </p:spTree>
    <p:extLst>
      <p:ext uri="{BB962C8B-B14F-4D97-AF65-F5344CB8AC3E}">
        <p14:creationId xmlns:p14="http://schemas.microsoft.com/office/powerpoint/2010/main" val="242713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-1" y="4450189"/>
            <a:ext cx="9144000" cy="240781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cap="all" spc="-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25037" y="4645152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>
                <a:solidFill>
                  <a:schemeClr val="tx1"/>
                </a:solidFill>
                <a:latin typeface="Nunito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pPr>
              <a:defRPr/>
            </a:pPr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el und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22960" y="2343885"/>
            <a:ext cx="7543800" cy="3760891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"/>
          <p:cNvSpPr/>
          <p:nvPr userDrawn="1"/>
        </p:nvSpPr>
        <p:spPr bwMode="auto">
          <a:xfrm flipH="1">
            <a:off x="0" y="0"/>
            <a:ext cx="251329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3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22960" y="2459737"/>
            <a:ext cx="7434072" cy="376089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video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1"/>
            <a:ext cx="75438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1" y="34290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82296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4"/>
          </p:nvPr>
        </p:nvSpPr>
        <p:spPr bwMode="auto">
          <a:xfrm>
            <a:off x="349439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6165820" y="2163331"/>
            <a:ext cx="2189560" cy="2919413"/>
          </a:xfrm>
          <a:prstGeom prst="rect">
            <a:avLst/>
          </a:prstGeo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2296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 hasCustomPrompt="1"/>
          </p:nvPr>
        </p:nvSpPr>
        <p:spPr bwMode="auto">
          <a:xfrm>
            <a:off x="350008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 hasCustomPrompt="1"/>
          </p:nvPr>
        </p:nvSpPr>
        <p:spPr bwMode="auto">
          <a:xfrm>
            <a:off x="6177200" y="5257321"/>
            <a:ext cx="2189560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350" cap="all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Name Goes Here</a:t>
            </a:r>
            <a:endParaRPr/>
          </a:p>
        </p:txBody>
      </p:sp>
      <p:sp>
        <p:nvSpPr>
          <p:cNvPr id="2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1268337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8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 flipH="1">
            <a:off x="0" y="0"/>
            <a:ext cx="896816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2" y="633876"/>
            <a:ext cx="4224338" cy="5591175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822960" y="942870"/>
            <a:ext cx="3117972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22960" y="2281658"/>
            <a:ext cx="3117972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200">
                <a:solidFill>
                  <a:schemeClr val="tx1"/>
                </a:solidFill>
              </a:defRPr>
            </a:lvl1pPr>
            <a:lvl2pPr marL="150876" indent="0">
              <a:buClr>
                <a:schemeClr val="tx1"/>
              </a:buClr>
              <a:buFont typeface="Arial"/>
              <a:buNone/>
              <a:defRPr sz="1050">
                <a:solidFill>
                  <a:schemeClr val="tx1"/>
                </a:solidFill>
              </a:defRPr>
            </a:lvl2pPr>
            <a:lvl3pPr marL="28803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3pPr>
            <a:lvl4pPr marL="42519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4pPr>
            <a:lvl5pPr marL="562356" indent="0">
              <a:buClr>
                <a:schemeClr val="tx1"/>
              </a:buClr>
              <a:buFont typeface="Arial"/>
              <a:buNone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 flipH="1">
            <a:off x="0" y="0"/>
            <a:ext cx="9144000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 bwMode="auto">
          <a:xfrm>
            <a:off x="5113795" y="999566"/>
            <a:ext cx="0" cy="4858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409574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5655595" y="831287"/>
            <a:ext cx="3012155" cy="5195424"/>
          </a:xfrm>
        </p:spPr>
        <p:txBody>
          <a:bodyPr anchor="ctr">
            <a:normAutofit/>
          </a:bodyPr>
          <a:lstStyle>
            <a:lvl1pPr marL="257175" indent="-257175"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buClr>
                <a:schemeClr val="tx1"/>
              </a:buClr>
              <a:buFont typeface="+mj-lt"/>
              <a:buAutoNum type="arabicPeriod"/>
              <a:defRPr sz="1050"/>
            </a:lvl2pPr>
            <a:lvl3pPr marL="459486" indent="-171450">
              <a:buClr>
                <a:schemeClr val="tx1"/>
              </a:buClr>
              <a:buFont typeface="+mj-lt"/>
              <a:buAutoNum type="arabicPeriod"/>
              <a:defRPr sz="850"/>
            </a:lvl3pPr>
            <a:lvl4pPr marL="596646" indent="-171450">
              <a:buClr>
                <a:schemeClr val="tx1"/>
              </a:buClr>
              <a:buFont typeface="+mj-lt"/>
              <a:buAutoNum type="arabicPeriod"/>
              <a:defRPr sz="850"/>
            </a:lvl4pPr>
            <a:lvl5pPr marL="733806" indent="-171450">
              <a:buClr>
                <a:schemeClr val="tx1"/>
              </a:buClr>
              <a:buFont typeface="+mj-lt"/>
              <a:buAutoNum type="arabicPeriod"/>
              <a:defRPr sz="850"/>
            </a:lvl5pPr>
          </a:lstStyle>
          <a:p>
            <a:pPr lvl="0">
              <a:defRPr/>
            </a:pPr>
            <a:r>
              <a:rPr lang="en-US"/>
              <a:t>Quote Goes Here</a:t>
            </a:r>
            <a:endParaRPr/>
          </a:p>
        </p:txBody>
      </p:sp>
      <p:sp>
        <p:nvSpPr>
          <p:cNvPr id="18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9" name="Footer Placeholder 4"/>
          <p:cNvSpPr txBox="1"/>
          <p:nvPr userDrawn="1"/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700" cap="all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20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sp>
        <p:nvSpPr>
          <p:cNvPr id="5" name="Rectangle"/>
          <p:cNvSpPr/>
          <p:nvPr userDrawn="1"/>
        </p:nvSpPr>
        <p:spPr bwMode="auto">
          <a:xfrm>
            <a:off x="2513293" y="0"/>
            <a:ext cx="6630707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76250" y="3135207"/>
            <a:ext cx="3665141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/>
            </a:lvl1pPr>
          </a:lstStyle>
          <a:p>
            <a:pPr>
              <a:defRPr/>
            </a:pPr>
            <a:r>
              <a:rPr lang="en-US"/>
              <a:t>Title goes here</a:t>
            </a:r>
            <a:endParaRPr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181872" y="633875"/>
            <a:ext cx="4485878" cy="5590250"/>
          </a:xfrm>
        </p:spPr>
        <p:txBody>
          <a:bodyPr anchor="ctr">
            <a:normAutofit/>
          </a:bodyPr>
          <a:lstStyle>
            <a:lvl1pPr marL="257175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 marL="408051" indent="-257175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2pPr>
            <a:lvl3pPr marL="45948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3pPr>
            <a:lvl4pPr marL="59664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4pPr>
            <a:lvl5pPr marL="733806" indent="-171450">
              <a:lnSpc>
                <a:spcPts val="1500"/>
              </a:lnSpc>
              <a:buClr>
                <a:schemeClr val="tx1"/>
              </a:buClr>
              <a:buFont typeface="+mj-lt"/>
              <a:buAutoNum type="arabicPeriod"/>
              <a:defRPr sz="120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6" name="Date Placeholder 3"/>
          <p:cNvSpPr txBox="1"/>
          <p:nvPr userDrawn="1"/>
        </p:nvSpPr>
        <p:spPr bwMode="auto">
          <a:xfrm>
            <a:off x="5817110" y="6358500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Eduard Schwarzkopf 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58500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8" name="Slide Number Placeholder 5"/>
          <p:cNvSpPr txBox="1"/>
          <p:nvPr userDrawn="1"/>
        </p:nvSpPr>
        <p:spPr bwMode="auto">
          <a:xfrm>
            <a:off x="7898477" y="6358500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800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Zwei Inh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 userDrawn="1"/>
        </p:nvSpPr>
        <p:spPr bwMode="auto">
          <a:xfrm>
            <a:off x="1" y="1714500"/>
            <a:ext cx="9144000" cy="3429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6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4082902" y="1283833"/>
            <a:ext cx="4283858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082902" y="2286000"/>
            <a:ext cx="4283858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7" y="630936"/>
            <a:ext cx="3441848" cy="5586984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5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picTx" preserve="1" userDrawn="1">
  <p:cSld name="Bild mit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"/>
          <p:cNvSpPr/>
          <p:nvPr userDrawn="1"/>
        </p:nvSpPr>
        <p:spPr bwMode="auto">
          <a:xfrm>
            <a:off x="8245186" y="0"/>
            <a:ext cx="898813" cy="6858000"/>
          </a:xfrm>
          <a:prstGeom prst="rect">
            <a:avLst/>
          </a:prstGeom>
          <a:solidFill>
            <a:srgbClr val="22E298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10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/>
          </a:p>
        </p:txBody>
      </p:sp>
      <p:sp>
        <p:nvSpPr>
          <p:cNvPr id="8" name="Rectangle 7"/>
          <p:cNvSpPr/>
          <p:nvPr/>
        </p:nvSpPr>
        <p:spPr bwMode="auto">
          <a:xfrm>
            <a:off x="476249" y="3927894"/>
            <a:ext cx="81915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7"/>
            <a:ext cx="8191499" cy="3294019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22960" y="4298078"/>
            <a:ext cx="7585234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27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22959" y="5213716"/>
            <a:ext cx="7584948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 userDrawn="1"/>
        </p:nvSpPr>
        <p:spPr bwMode="auto">
          <a:xfrm>
            <a:off x="476250" y="633875"/>
            <a:ext cx="8191500" cy="5590250"/>
          </a:xfrm>
          <a:prstGeom prst="rect">
            <a:avLst/>
          </a:prstGeom>
          <a:solidFill>
            <a:srgbClr val="F6F9FF"/>
          </a:solidFill>
          <a:ln w="0">
            <a:noFill/>
            <a:round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</a:defRPr>
            </a:pPr>
            <a:endParaRPr lang="en-US" sz="1200">
              <a:latin typeface="Nunit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22960" y="942871"/>
            <a:ext cx="75438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960" y="2108202"/>
            <a:ext cx="75438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817110" y="6383228"/>
            <a:ext cx="193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76250" y="6383228"/>
            <a:ext cx="5113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cap="all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r>
              <a:rPr lang="en-US"/>
              <a:t>Control Center – zwei komponenten Monitoring Tool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898477" y="6383228"/>
            <a:ext cx="5850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191919"/>
                </a:solidFill>
                <a:latin typeface="Nunito"/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‹Nr.›</a:t>
            </a:fld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8069352" y="804136"/>
            <a:ext cx="414133" cy="277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685800">
        <a:lnSpc>
          <a:spcPct val="90000"/>
        </a:lnSpc>
        <a:spcBef>
          <a:spcPts val="0"/>
        </a:spcBef>
        <a:buNone/>
        <a:defRPr sz="2100" spc="-38">
          <a:solidFill>
            <a:schemeClr val="tx1">
              <a:lumMod val="75000"/>
              <a:lumOff val="25000"/>
            </a:schemeClr>
          </a:solidFill>
          <a:latin typeface="Nunito"/>
          <a:ea typeface="+mj-ea"/>
          <a:cs typeface="+mj-cs"/>
        </a:defRPr>
      </a:lvl1pPr>
    </p:titleStyle>
    <p:bodyStyle>
      <a:lvl1pPr marL="68580" indent="-68580" algn="l" defTabSz="685800">
        <a:lnSpc>
          <a:spcPct val="10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/>
        <a:buChar char=" "/>
        <a:defRPr sz="150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1pPr>
      <a:lvl2pPr marL="28803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3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2pPr>
      <a:lvl3pPr marL="42519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3pPr>
      <a:lvl4pPr marL="56235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4pPr>
      <a:lvl5pPr marL="699516" indent="-137160" algn="l" defTabSz="685800">
        <a:lnSpc>
          <a:spcPct val="100000"/>
        </a:lnSpc>
        <a:spcBef>
          <a:spcPts val="150"/>
        </a:spcBef>
        <a:spcAft>
          <a:spcPts val="300"/>
        </a:spcAft>
        <a:buClrTx/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Nunito"/>
          <a:ea typeface="+mn-ea"/>
          <a:cs typeface="+mn-cs"/>
        </a:defRPr>
      </a:lvl5pPr>
      <a:lvl6pPr marL="8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/>
        <a:buChar char="◦"/>
        <a:defRPr sz="105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xfrm>
            <a:off x="822960" y="857250"/>
            <a:ext cx="3884651" cy="2674620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 sz="4500"/>
              <a:t>Control</a:t>
            </a:r>
            <a:br>
              <a:rPr lang="en-US" sz="4500"/>
            </a:br>
            <a:r>
              <a:rPr lang="en-US" sz="4500"/>
              <a:t>Center</a:t>
            </a:r>
            <a:endParaRPr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 bwMode="auto">
          <a:xfrm>
            <a:off x="825039" y="3531870"/>
            <a:ext cx="4356562" cy="62141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/>
              <a:t>Zwei Komponenten Monitoring Tool</a:t>
            </a:r>
            <a:endParaRPr/>
          </a:p>
        </p:txBody>
      </p:sp>
      <p:sp>
        <p:nvSpPr>
          <p:cNvPr id="7" name="Subtitle 4"/>
          <p:cNvSpPr txBox="1"/>
          <p:nvPr/>
        </p:nvSpPr>
        <p:spPr bwMode="auto">
          <a:xfrm>
            <a:off x="822960" y="4447286"/>
            <a:ext cx="4063365" cy="33020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None/>
              <a:defRPr sz="2400" cap="all" spc="200">
                <a:solidFill>
                  <a:schemeClr val="tx1"/>
                </a:solidFill>
                <a:latin typeface="Nunito"/>
                <a:ea typeface="+mn-ea"/>
                <a:cs typeface="+mn-cs"/>
              </a:defRPr>
            </a:lvl1pPr>
            <a:lvl2pPr marL="4572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9144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13716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1828800" indent="0" algn="ctr" defTabSz="91440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/>
              <a:t>Eduard Schwarzkopf</a:t>
            </a:r>
            <a:endParaRPr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365205" y="2662483"/>
            <a:ext cx="2146845" cy="1432655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 bwMode="auto">
          <a:xfrm>
            <a:off x="7861300" y="719667"/>
            <a:ext cx="711200" cy="45296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489504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850719009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Entwurf</a:t>
            </a:r>
            <a:endParaRPr lang="en-US" sz="1800"/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19557407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725708-EF10-C9EA-A377-C4E84AAB9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732" y="1882681"/>
            <a:ext cx="6530536" cy="4032448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942A9EC-F73A-0662-68E8-67A59EEE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Entwurf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E7DE5-A1FF-F4B8-D57C-BA12144A48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829F3-0C3C-EC39-6553-B1289AEB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Control Center – zwei komponenten Monitoring Tool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982EEF-5B3E-BCA2-52C4-7A2024CB4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12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10C441DB-EF9F-520A-CCF3-9F88C4966BBF}"/>
              </a:ext>
            </a:extLst>
          </p:cNvPr>
          <p:cNvSpPr txBox="1"/>
          <p:nvPr/>
        </p:nvSpPr>
        <p:spPr bwMode="auto">
          <a:xfrm>
            <a:off x="3407008" y="2842108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TAILWINDCSS</a:t>
            </a:r>
            <a:endParaRPr dirty="0"/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3C05D57D-5257-AACA-A115-01F3AAF0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3851920" y="1643301"/>
            <a:ext cx="1299735" cy="794283"/>
          </a:xfrm>
          <a:prstGeom prst="rect">
            <a:avLst/>
          </a:prstGeom>
        </p:spPr>
      </p:pic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51B58529-B6A8-F62E-9145-8DEBC389863C}"/>
              </a:ext>
            </a:extLst>
          </p:cNvPr>
          <p:cNvSpPr txBox="1"/>
          <p:nvPr/>
        </p:nvSpPr>
        <p:spPr bwMode="auto">
          <a:xfrm>
            <a:off x="752747" y="2845466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VUE</a:t>
            </a:r>
            <a:endParaRPr dirty="0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9252C5EF-2DB3-1C10-A2D1-A90970872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5410774" y="4009251"/>
            <a:ext cx="1299735" cy="1039788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E75F59BD-1118-568C-4D46-2BEB54D571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291759" y="3998215"/>
            <a:ext cx="1301095" cy="106186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950948-5581-8356-8BA0-BCC40389C2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auto">
          <a:xfrm>
            <a:off x="1324512" y="1442711"/>
            <a:ext cx="1046029" cy="1195462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D24E40E8-847F-547F-6EE7-CC2F84CD95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 bwMode="auto">
          <a:xfrm>
            <a:off x="6633034" y="1464378"/>
            <a:ext cx="1152128" cy="1152128"/>
          </a:xfrm>
          <a:prstGeom prst="rect">
            <a:avLst/>
          </a:prstGeom>
        </p:spPr>
      </p:pic>
      <p:sp>
        <p:nvSpPr>
          <p:cNvPr id="48" name="Text Placeholder 18">
            <a:extLst>
              <a:ext uri="{FF2B5EF4-FFF2-40B4-BE49-F238E27FC236}">
                <a16:creationId xmlns:a16="http://schemas.microsoft.com/office/drawing/2014/main" id="{3AC2BF28-F9A6-7A2E-4553-F0CA24FE4AB4}"/>
              </a:ext>
            </a:extLst>
          </p:cNvPr>
          <p:cNvSpPr txBox="1"/>
          <p:nvPr/>
        </p:nvSpPr>
        <p:spPr bwMode="auto">
          <a:xfrm>
            <a:off x="6060642" y="2835903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 dirty="0"/>
              <a:t>LARAVEL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253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558477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202298189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Vorstellung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Thematik</a:t>
            </a:r>
            <a:endParaRPr lang="en-US" sz="1800" dirty="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Analyse</a:t>
            </a:r>
            <a:endParaRPr lang="en-US" sz="1800" dirty="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D0D1D9"/>
                </a:solidFill>
              </a:rPr>
              <a:t>Entwurf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>
                <a:solidFill>
                  <a:srgbClr val="22E298"/>
                </a:solidFill>
              </a:rPr>
              <a:t>Implementierung</a:t>
            </a:r>
            <a:endParaRPr lang="en-US" sz="1800" dirty="0"/>
          </a:p>
          <a:p>
            <a:pPr>
              <a:lnSpc>
                <a:spcPct val="150000"/>
              </a:lnSpc>
              <a:defRPr/>
            </a:pPr>
            <a:r>
              <a:rPr lang="en-US" sz="1800" dirty="0" err="1"/>
              <a:t>Fazit</a:t>
            </a:r>
            <a:r>
              <a:rPr lang="en-US" sz="1800" dirty="0"/>
              <a:t> und </a:t>
            </a:r>
            <a:r>
              <a:rPr lang="en-US" sz="1800" dirty="0" err="1"/>
              <a:t>Ausblick</a:t>
            </a:r>
            <a:endParaRPr lang="en-US" sz="1800" dirty="0"/>
          </a:p>
        </p:txBody>
      </p:sp>
      <p:sp>
        <p:nvSpPr>
          <p:cNvPr id="1199490996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CLIENT</a:t>
            </a:r>
            <a:endParaRPr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Alle Webhoster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Backups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Sicherheit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r>
              <a:rPr lang="de-DE" sz="1800" dirty="0"/>
              <a:t>Logs</a:t>
            </a:r>
          </a:p>
          <a:p>
            <a:pPr marL="214313" indent="-214313">
              <a:lnSpc>
                <a:spcPct val="150000"/>
              </a:lnSpc>
              <a:buFont typeface="Arial"/>
              <a:buChar char="•"/>
              <a:defRPr/>
            </a:pPr>
            <a:endParaRPr lang="de-DE" sz="1800" dirty="0"/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14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98438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959296412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Analyse</a:t>
            </a:r>
            <a:endParaRPr lang="en-US" sz="1800">
              <a:solidFill>
                <a:srgbClr val="22E298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Entwurf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Implementierung</a:t>
            </a:r>
            <a:endParaRPr sz="1800">
              <a:solidFill>
                <a:srgbClr val="D0D1D9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Fazit und Ausblick</a:t>
            </a:r>
            <a:endParaRPr sz="1800">
              <a:solidFill>
                <a:srgbClr val="22E298"/>
              </a:solidFill>
            </a:endParaRPr>
          </a:p>
        </p:txBody>
      </p:sp>
      <p:sp>
        <p:nvSpPr>
          <p:cNvPr id="847358779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about Your theme</a:t>
            </a:r>
            <a:endParaRPr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 dirty="0"/>
              <a:t>You can write about your theme here.</a:t>
            </a:r>
            <a:endParaRPr dirty="0"/>
          </a:p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 dirty="0"/>
              <a:t>You can explain why you chose the theme. </a:t>
            </a:r>
            <a:endParaRPr dirty="0"/>
          </a:p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 dirty="0"/>
              <a:t>The goal is to be light-hearted, playful, and funny</a:t>
            </a:r>
            <a:endParaRPr dirty="0"/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16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2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Choose a theme</a:t>
            </a:r>
            <a:endParaRPr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/>
              <a:t>Your theme can be anything you want. Here are some examples to start:</a:t>
            </a:r>
            <a:endParaRPr/>
          </a:p>
          <a:p>
            <a:pPr>
              <a:defRPr/>
            </a:pPr>
            <a:r>
              <a:rPr lang="en-US"/>
              <a:t>Explain why [subject] is your favorite movie.</a:t>
            </a:r>
            <a:endParaRPr/>
          </a:p>
          <a:p>
            <a:pPr>
              <a:defRPr/>
            </a:pPr>
            <a:r>
              <a:rPr lang="en-US"/>
              <a:t>Teach about a famous person in history.</a:t>
            </a:r>
            <a:endParaRPr/>
          </a:p>
          <a:p>
            <a:pPr>
              <a:defRPr/>
            </a:pPr>
            <a:r>
              <a:rPr lang="en-US"/>
              <a:t>Introduce the group to your hidden talent.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tabLst>
                <a:tab pos="2481263" algn="l"/>
              </a:tabLst>
              <a:defRPr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Add a funny Quote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 spc="150"/>
              <a:t>“QUOTES…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about Your theme</a:t>
            </a:r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/>
              <a:t>You can write about your theme here.</a:t>
            </a:r>
            <a:endParaRPr/>
          </a:p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/>
              <a:t>You can explain why you chose the theme. </a:t>
            </a:r>
            <a:endParaRPr/>
          </a:p>
          <a:p>
            <a:pPr marL="214313" indent="-214313">
              <a:lnSpc>
                <a:spcPts val="1500"/>
              </a:lnSpc>
              <a:buFont typeface="Arial"/>
              <a:buChar char="•"/>
              <a:defRPr/>
            </a:pPr>
            <a:r>
              <a:rPr lang="en-US"/>
              <a:t>The goal is to be light-hearted, playful, and funny</a:t>
            </a:r>
            <a:endParaRPr/>
          </a:p>
        </p:txBody>
      </p:sp>
      <p:sp>
        <p:nvSpPr>
          <p:cNvPr id="6150053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4443411" y="633875"/>
            <a:ext cx="4224337" cy="5591174"/>
          </a:xfrm>
          <a:prstGeom prst="rect">
            <a:avLst/>
          </a:prstGeom>
          <a:solidFill>
            <a:srgbClr val="22E298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19</a:t>
            </a:fld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82902" y="1564403"/>
            <a:ext cx="4283858" cy="966977"/>
          </a:xfrm>
        </p:spPr>
        <p:txBody>
          <a:bodyPr/>
          <a:lstStyle/>
          <a:p>
            <a:pPr>
              <a:defRPr/>
            </a:pPr>
            <a:r>
              <a:rPr lang="en-US"/>
              <a:t>THEME INFO</a:t>
            </a:r>
            <a:endParaRPr/>
          </a:p>
        </p:txBody>
      </p:sp>
      <p:sp>
        <p:nvSpPr>
          <p:cNvPr id="163238572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453876" y="630936"/>
            <a:ext cx="3441847" cy="5586983"/>
          </a:xfrm>
          <a:prstGeom prst="rect">
            <a:avLst/>
          </a:prstGeo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>
                <a:solidFill>
                  <a:schemeClr val="tx1"/>
                </a:solidFill>
              </a:defRPr>
            </a:lvl1pPr>
            <a:lvl2pPr marL="288036" indent="-137160">
              <a:buClr>
                <a:schemeClr val="tx1"/>
              </a:buClr>
              <a:buFont typeface="Arial"/>
              <a:buChar char="•"/>
              <a:defRPr sz="1050">
                <a:solidFill>
                  <a:schemeClr val="tx1"/>
                </a:solidFill>
              </a:defRPr>
            </a:lvl2pPr>
            <a:lvl3pPr marL="42519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3pPr>
            <a:lvl4pPr marL="56235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4pPr>
            <a:lvl5pPr marL="699516" indent="-137160">
              <a:buClr>
                <a:schemeClr val="tx1"/>
              </a:buClr>
              <a:buFont typeface="Arial"/>
              <a:buChar char="•"/>
              <a:defRPr sz="850">
                <a:solidFill>
                  <a:schemeClr val="tx1"/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 bwMode="auto">
          <a:xfrm>
            <a:off x="4082902" y="2571750"/>
            <a:ext cx="4283858" cy="2722626"/>
          </a:xfrm>
        </p:spPr>
        <p:txBody>
          <a:bodyPr/>
          <a:lstStyle/>
          <a:p>
            <a:pPr marL="214313" indent="-214313">
              <a:buFont typeface="Arial"/>
              <a:buChar char="•"/>
              <a:defRPr/>
            </a:pPr>
            <a:r>
              <a:rPr lang="en-US"/>
              <a:t>You can write about your theme here.</a:t>
            </a:r>
            <a:endParaRPr/>
          </a:p>
          <a:p>
            <a:pPr marL="214313" indent="-214313">
              <a:buFont typeface="Arial"/>
              <a:buChar char="•"/>
              <a:defRPr/>
            </a:pPr>
            <a:r>
              <a:rPr lang="en-US"/>
              <a:t>You can explain why you chose the theme. </a:t>
            </a:r>
            <a:endParaRPr/>
          </a:p>
          <a:p>
            <a:pPr marL="214313" indent="-214313">
              <a:buFont typeface="Arial"/>
              <a:buChar char="•"/>
              <a:defRPr/>
            </a:pPr>
            <a:r>
              <a:rPr lang="en-US"/>
              <a:t>The goal is to be light-hearted, playful, and funny</a:t>
            </a:r>
            <a:endParaRPr/>
          </a:p>
          <a:p>
            <a:pPr marL="257175" indent="-257175"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20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Fragen?</a:t>
            </a:r>
            <a:endParaRPr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ts val="1500"/>
              </a:lnSpc>
              <a:defRPr/>
            </a:pPr>
            <a:r>
              <a:rPr lang="en-US" sz="1200"/>
              <a:t>Subtitle goes here</a:t>
            </a:r>
            <a:endParaRPr/>
          </a:p>
        </p:txBody>
      </p:sp>
      <p:sp>
        <p:nvSpPr>
          <p:cNvPr id="954232242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476250" y="630936"/>
            <a:ext cx="8191498" cy="3294018"/>
          </a:xfrm>
          <a:prstGeom prst="rect">
            <a:avLst/>
          </a:prstGeo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21</a:t>
            </a:fld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787" r="28787"/>
          <a:stretch/>
        </p:blipFill>
        <p:spPr bwMode="auto"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Wrkbeat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DE" sz="1800"/>
              <a:t>Agentur </a:t>
            </a:r>
            <a:endParaRPr/>
          </a:p>
          <a:p>
            <a:pPr>
              <a:defRPr/>
            </a:pPr>
            <a:r>
              <a:rPr lang="de-DE" sz="1800"/>
              <a:t>Field Service Management</a:t>
            </a:r>
            <a:endParaRPr/>
          </a:p>
          <a:p>
            <a:pPr>
              <a:defRPr/>
            </a:pPr>
            <a:r>
              <a:rPr lang="de-DE" sz="1800"/>
              <a:t>Kran- und Schwerlastbranche</a:t>
            </a:r>
            <a:endParaRPr/>
          </a:p>
          <a:p>
            <a:pPr>
              <a:defRPr/>
            </a:pPr>
            <a:endParaRPr lang="de-DE" sz="180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3</a:t>
            </a:fld>
            <a:endParaRPr lang="en-US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46429" y="3987800"/>
            <a:ext cx="1071034" cy="10710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Analyse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032716" name="Fußzeilenplatzhalter 2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728445948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B2B4E8D7-C268-AC94-A460-735CDF9A87A9}" type="slidenum">
              <a:rPr lang="en-US"/>
              <a:t>5</a:t>
            </a:fld>
            <a:endParaRPr lang="en-US"/>
          </a:p>
        </p:txBody>
      </p:sp>
      <p:sp>
        <p:nvSpPr>
          <p:cNvPr id="102687658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1076115293" name="Grafik 107611529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38237" y="1281112"/>
            <a:ext cx="6867524" cy="4295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6</a:t>
            </a:fld>
            <a:endParaRPr lang="en-US"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1484607" y="4081827"/>
            <a:ext cx="6174781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500"/>
              <a:t>CONTROL CENTER</a:t>
            </a:r>
            <a:endParaRPr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98574" y="2242772"/>
            <a:ext cx="2146845" cy="1432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Inhalt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Vorstellung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D0D1D9"/>
                </a:solidFill>
              </a:rPr>
              <a:t>Thematik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solidFill>
                  <a:srgbClr val="22E298"/>
                </a:solidFill>
              </a:rPr>
              <a:t>Analyse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Entwurf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Implementierung</a:t>
            </a:r>
          </a:p>
          <a:p>
            <a:pPr>
              <a:lnSpc>
                <a:spcPct val="150000"/>
              </a:lnSpc>
              <a:defRPr/>
            </a:pPr>
            <a:r>
              <a:rPr lang="en-US" sz="1800"/>
              <a:t>Fazit und Ausblick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Ist-zustand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2"/>
          </p:nvPr>
        </p:nvSpPr>
        <p:spPr bwMode="auto">
          <a:xfrm>
            <a:off x="82296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Kompliziert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16"/>
          </p:nvPr>
        </p:nvSpPr>
        <p:spPr bwMode="auto">
          <a:xfrm>
            <a:off x="3500080" y="4426480"/>
            <a:ext cx="2189560" cy="583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/>
              <a:t>Unvollständig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half" idx="17"/>
          </p:nvPr>
        </p:nvSpPr>
        <p:spPr bwMode="auto">
          <a:xfrm>
            <a:off x="6177200" y="4426480"/>
            <a:ext cx="2189560" cy="583534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1800" dirty="0"/>
              <a:t>DSGVO </a:t>
            </a:r>
            <a:r>
              <a:rPr lang="en-US" sz="1800" dirty="0" err="1"/>
              <a:t>nonkonform</a:t>
            </a:r>
            <a:endParaRPr lang="en-US" sz="18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8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27" name="Grafik 2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49104" y="2974946"/>
            <a:ext cx="1137269" cy="1299736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04375" y="2974946"/>
            <a:ext cx="1299736" cy="12997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E298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Eduard Schwarzkopf 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Control Center – zwei komponenten Monitoring Tool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9</a:t>
            </a:fld>
            <a:endParaRPr lang="en-US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 bwMode="auto">
          <a:xfrm>
            <a:off x="822960" y="1564403"/>
            <a:ext cx="7543800" cy="966977"/>
          </a:xfrm>
        </p:spPr>
        <p:txBody>
          <a:bodyPr/>
          <a:lstStyle/>
          <a:p>
            <a:pPr>
              <a:defRPr/>
            </a:pPr>
            <a:r>
              <a:rPr lang="en-US"/>
              <a:t>Soll-zustand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22112" y="2974946"/>
            <a:ext cx="1299736" cy="129973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22152" y="2974948"/>
            <a:ext cx="1299735" cy="129973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22132" y="2974946"/>
            <a:ext cx="1299735" cy="1299735"/>
          </a:xfrm>
          <a:prstGeom prst="rect">
            <a:avLst/>
          </a:prstGeom>
        </p:spPr>
      </p:pic>
      <p:sp>
        <p:nvSpPr>
          <p:cNvPr id="14" name="Text Placeholder 18"/>
          <p:cNvSpPr txBox="1"/>
          <p:nvPr/>
        </p:nvSpPr>
        <p:spPr bwMode="auto">
          <a:xfrm>
            <a:off x="777239" y="4426480"/>
            <a:ext cx="2189560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>
              <a:defRPr sz="700">
                <a:solidFill>
                  <a:srgbClr val="191919"/>
                </a:solidFill>
                <a:latin typeface="Nunito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EINFACH</a:t>
            </a:r>
            <a:endParaRPr/>
          </a:p>
        </p:txBody>
      </p:sp>
      <p:sp>
        <p:nvSpPr>
          <p:cNvPr id="15" name="Text Placeholder 22"/>
          <p:cNvSpPr txBox="1"/>
          <p:nvPr/>
        </p:nvSpPr>
        <p:spPr bwMode="auto">
          <a:xfrm>
            <a:off x="3477219" y="4426480"/>
            <a:ext cx="2189560" cy="58353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VOLLSTÄNDIG</a:t>
            </a:r>
            <a:endParaRPr/>
          </a:p>
        </p:txBody>
      </p:sp>
      <p:sp>
        <p:nvSpPr>
          <p:cNvPr id="16" name="Text Placeholder 23"/>
          <p:cNvSpPr txBox="1"/>
          <p:nvPr/>
        </p:nvSpPr>
        <p:spPr bwMode="auto">
          <a:xfrm>
            <a:off x="6136600" y="4426480"/>
            <a:ext cx="2270760" cy="583534"/>
          </a:xfrm>
          <a:prstGeom prst="rect">
            <a:avLst/>
          </a:prstGeom>
        </p:spPr>
        <p:txBody>
          <a:bodyPr anchor="ctr">
            <a:noAutofit/>
          </a:bodyPr>
          <a:lstStyle>
            <a:lvl1pPr marL="68580" indent="-68580" algn="l" defTabSz="685800">
              <a:lnSpc>
                <a:spcPct val="10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/>
              <a:buChar char=" "/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1pPr>
            <a:lvl2pPr marL="28803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2pPr>
            <a:lvl3pPr marL="42519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3pPr>
            <a:lvl4pPr marL="56235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4pPr>
            <a:lvl5pPr marL="699516" indent="-137160" algn="l" defTabSz="685800">
              <a:lnSpc>
                <a:spcPct val="100000"/>
              </a:lnSpc>
              <a:spcBef>
                <a:spcPts val="150"/>
              </a:spcBef>
              <a:spcAft>
                <a:spcPts val="300"/>
              </a:spcAft>
              <a:buClrTx/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Nunito"/>
                <a:ea typeface="+mn-ea"/>
                <a:cs typeface="+mn-cs"/>
              </a:defRPr>
            </a:lvl5pPr>
            <a:lvl6pPr marL="8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/>
              <a:buChar char="◦"/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800"/>
              <a:t>DSGVO KONFORM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Retrospect"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/>
        </a:gradFill>
        <a:gradFill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tf00089743_win32</Template>
  <TotalTime>0</TotalTime>
  <Words>437</Words>
  <Application>Microsoft Office PowerPoint</Application>
  <DocSecurity>0</DocSecurity>
  <PresentationFormat>Bildschirmpräsentation (4:3)</PresentationFormat>
  <Paragraphs>137</Paragraphs>
  <Slides>21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Nunito</vt:lpstr>
      <vt:lpstr>RetrospectVTI</vt:lpstr>
      <vt:lpstr>Control Center</vt:lpstr>
      <vt:lpstr>Inhalt</vt:lpstr>
      <vt:lpstr>Wrkbeat</vt:lpstr>
      <vt:lpstr>Inhalt</vt:lpstr>
      <vt:lpstr>PowerPoint-Präsentation</vt:lpstr>
      <vt:lpstr>PowerPoint-Präsentation</vt:lpstr>
      <vt:lpstr>Inhalt</vt:lpstr>
      <vt:lpstr>Ist-zustand</vt:lpstr>
      <vt:lpstr>Soll-zustand</vt:lpstr>
      <vt:lpstr>Inhalt</vt:lpstr>
      <vt:lpstr>Entwurf</vt:lpstr>
      <vt:lpstr>PowerPoint-Präsentation</vt:lpstr>
      <vt:lpstr>Inhalt</vt:lpstr>
      <vt:lpstr>CLIENT</vt:lpstr>
      <vt:lpstr>Inhalt</vt:lpstr>
      <vt:lpstr>about Your theme</vt:lpstr>
      <vt:lpstr>Choose a theme</vt:lpstr>
      <vt:lpstr>Add a funny Quote</vt:lpstr>
      <vt:lpstr>about Your theme</vt:lpstr>
      <vt:lpstr>THEME INFO</vt:lpstr>
      <vt:lpstr>Fragen?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Party</dc:title>
  <dc:subject/>
  <dc:creator>Eduard Schwarzkopf</dc:creator>
  <cp:keywords/>
  <dc:description/>
  <cp:lastModifiedBy>Eduard Schwarzkopf</cp:lastModifiedBy>
  <cp:revision>18</cp:revision>
  <dcterms:created xsi:type="dcterms:W3CDTF">2022-05-29T10:41:35Z</dcterms:created>
  <dcterms:modified xsi:type="dcterms:W3CDTF">2022-06-09T08:14:53Z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