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6"/>
  </p:notesMasterIdLst>
  <p:sldIdLst>
    <p:sldId id="256" r:id="rId2"/>
    <p:sldId id="259" r:id="rId3"/>
    <p:sldId id="260" r:id="rId4"/>
    <p:sldId id="261" r:id="rId5"/>
    <p:sldId id="264" r:id="rId6"/>
    <p:sldId id="290" r:id="rId7"/>
    <p:sldId id="274" r:id="rId8"/>
    <p:sldId id="289" r:id="rId9"/>
    <p:sldId id="292" r:id="rId10"/>
    <p:sldId id="309" r:id="rId11"/>
    <p:sldId id="310" r:id="rId12"/>
    <p:sldId id="311" r:id="rId13"/>
    <p:sldId id="312" r:id="rId14"/>
    <p:sldId id="315" r:id="rId15"/>
    <p:sldId id="314" r:id="rId16"/>
    <p:sldId id="316" r:id="rId17"/>
    <p:sldId id="308" r:id="rId18"/>
    <p:sldId id="300" r:id="rId19"/>
    <p:sldId id="301" r:id="rId20"/>
    <p:sldId id="302" r:id="rId21"/>
    <p:sldId id="303" r:id="rId22"/>
    <p:sldId id="304" r:id="rId23"/>
    <p:sldId id="306" r:id="rId24"/>
    <p:sldId id="281" r:id="rId25"/>
  </p:sldIdLst>
  <p:sldSz cx="9144000" cy="5143500" type="screen16x9"/>
  <p:notesSz cx="6858000" cy="9144000"/>
  <p:embeddedFontLst>
    <p:embeddedFont>
      <p:font typeface="Nunito Sans" charset="-52"/>
      <p:regular r:id="rId27"/>
      <p:bold r:id="rId28"/>
      <p:italic r:id="rId29"/>
      <p:boldItalic r:id="rId30"/>
    </p:embeddedFont>
    <p:embeddedFont>
      <p:font typeface="Georgia" pitchFamily="18" charset="0"/>
      <p:regular r:id="rId31"/>
      <p:bold r:id="rId32"/>
      <p:italic r:id="rId33"/>
      <p:boldItalic r:id="rId34"/>
    </p:embeddedFont>
    <p:embeddedFont>
      <p:font typeface="Calibri"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169EEBE2-CD4F-435F-9FE8-A0475AAE6F58}">
  <a:tblStyle styleId="{169EEBE2-CD4F-435F-9FE8-A0475AAE6F5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03" autoAdjust="0"/>
  </p:normalViewPr>
  <p:slideViewPr>
    <p:cSldViewPr snapToGrid="0">
      <p:cViewPr varScale="1">
        <p:scale>
          <a:sx n="99" d="100"/>
          <a:sy n="99" d="100"/>
        </p:scale>
        <p:origin x="-970" y="-77"/>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c8d0b7f6e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c8d0b7f6e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xmlns="" val="1114021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normAutofit/>
          </a:bodyPr>
          <a:lstStyle/>
          <a:p>
            <a:endParaRPr lang="ru-RU"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c8d0b7f6e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c8d0b7f6e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Google Shape;11;p2"/>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lstStyle>
            <a:lvl1pPr lvl="0">
              <a:spcBef>
                <a:spcPts val="0"/>
              </a:spcBef>
              <a:spcAft>
                <a:spcPts val="0"/>
              </a:spcAft>
              <a:buClr>
                <a:srgbClr val="F67031"/>
              </a:buClr>
              <a:buSzPts val="3000"/>
              <a:buNone/>
              <a:defRPr sz="3000" b="1">
                <a:solidFill>
                  <a:srgbClr val="F67031"/>
                </a:solidFill>
              </a:defRPr>
            </a:lvl1pPr>
            <a:lvl2pPr lvl="1">
              <a:spcBef>
                <a:spcPts val="0"/>
              </a:spcBef>
              <a:spcAft>
                <a:spcPts val="0"/>
              </a:spcAft>
              <a:buClr>
                <a:srgbClr val="F67031"/>
              </a:buClr>
              <a:buSzPts val="3000"/>
              <a:buNone/>
              <a:defRPr sz="3000" b="1">
                <a:solidFill>
                  <a:srgbClr val="F67031"/>
                </a:solidFill>
              </a:defRPr>
            </a:lvl2pPr>
            <a:lvl3pPr lvl="2">
              <a:spcBef>
                <a:spcPts val="0"/>
              </a:spcBef>
              <a:spcAft>
                <a:spcPts val="0"/>
              </a:spcAft>
              <a:buClr>
                <a:srgbClr val="F67031"/>
              </a:buClr>
              <a:buSzPts val="3000"/>
              <a:buNone/>
              <a:defRPr sz="3000" b="1">
                <a:solidFill>
                  <a:srgbClr val="F67031"/>
                </a:solidFill>
              </a:defRPr>
            </a:lvl3pPr>
            <a:lvl4pPr lvl="3">
              <a:spcBef>
                <a:spcPts val="0"/>
              </a:spcBef>
              <a:spcAft>
                <a:spcPts val="0"/>
              </a:spcAft>
              <a:buClr>
                <a:srgbClr val="F67031"/>
              </a:buClr>
              <a:buSzPts val="3000"/>
              <a:buNone/>
              <a:defRPr sz="3000" b="1">
                <a:solidFill>
                  <a:srgbClr val="F67031"/>
                </a:solidFill>
              </a:defRPr>
            </a:lvl4pPr>
            <a:lvl5pPr lvl="4">
              <a:spcBef>
                <a:spcPts val="0"/>
              </a:spcBef>
              <a:spcAft>
                <a:spcPts val="0"/>
              </a:spcAft>
              <a:buClr>
                <a:srgbClr val="F67031"/>
              </a:buClr>
              <a:buSzPts val="3000"/>
              <a:buNone/>
              <a:defRPr sz="3000" b="1">
                <a:solidFill>
                  <a:srgbClr val="F67031"/>
                </a:solidFill>
              </a:defRPr>
            </a:lvl5pPr>
            <a:lvl6pPr lvl="5">
              <a:spcBef>
                <a:spcPts val="0"/>
              </a:spcBef>
              <a:spcAft>
                <a:spcPts val="0"/>
              </a:spcAft>
              <a:buClr>
                <a:srgbClr val="F67031"/>
              </a:buClr>
              <a:buSzPts val="3000"/>
              <a:buNone/>
              <a:defRPr sz="3000" b="1">
                <a:solidFill>
                  <a:srgbClr val="F67031"/>
                </a:solidFill>
              </a:defRPr>
            </a:lvl6pPr>
            <a:lvl7pPr lvl="6">
              <a:spcBef>
                <a:spcPts val="0"/>
              </a:spcBef>
              <a:spcAft>
                <a:spcPts val="0"/>
              </a:spcAft>
              <a:buClr>
                <a:srgbClr val="F67031"/>
              </a:buClr>
              <a:buSzPts val="3000"/>
              <a:buNone/>
              <a:defRPr sz="3000" b="1">
                <a:solidFill>
                  <a:srgbClr val="F67031"/>
                </a:solidFill>
              </a:defRPr>
            </a:lvl7pPr>
            <a:lvl8pPr lvl="7">
              <a:spcBef>
                <a:spcPts val="0"/>
              </a:spcBef>
              <a:spcAft>
                <a:spcPts val="0"/>
              </a:spcAft>
              <a:buClr>
                <a:srgbClr val="F67031"/>
              </a:buClr>
              <a:buSzPts val="3000"/>
              <a:buNone/>
              <a:defRPr sz="3000" b="1">
                <a:solidFill>
                  <a:srgbClr val="F67031"/>
                </a:solidFill>
              </a:defRPr>
            </a:lvl8pPr>
            <a:lvl9pPr lvl="8">
              <a:spcBef>
                <a:spcPts val="0"/>
              </a:spcBef>
              <a:spcAft>
                <a:spcPts val="0"/>
              </a:spcAft>
              <a:buClr>
                <a:srgbClr val="F67031"/>
              </a:buClr>
              <a:buSzPts val="3000"/>
              <a:buNone/>
              <a:defRPr sz="3000" b="1">
                <a:solidFill>
                  <a:srgbClr val="F67031"/>
                </a:solidFill>
              </a:defRPr>
            </a:lvl9pPr>
          </a:lstStyle>
          <a:p>
            <a:endParaRPr/>
          </a:p>
        </p:txBody>
      </p:sp>
      <p:sp>
        <p:nvSpPr>
          <p:cNvPr id="12" name="Google Shape;12;p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flipH="1">
            <a:off x="-7125" y="0"/>
            <a:ext cx="2592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15;p3"/>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 name="Google Shape;16;p3"/>
          <p:cNvSpPr txBox="1">
            <a:spLocks noGrp="1"/>
          </p:cNvSpPr>
          <p:nvPr>
            <p:ph type="ctrTitle"/>
          </p:nvPr>
        </p:nvSpPr>
        <p:spPr>
          <a:xfrm>
            <a:off x="277100" y="284200"/>
            <a:ext cx="2024100" cy="3678000"/>
          </a:xfrm>
          <a:prstGeom prst="rect">
            <a:avLst/>
          </a:prstGeom>
        </p:spPr>
        <p:txBody>
          <a:bodyPr spcFirstLastPara="1" wrap="square" lIns="91425" tIns="91425" rIns="91425" bIns="91425" anchor="b" anchorCtr="0"/>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a:endParaRPr/>
          </a:p>
        </p:txBody>
      </p:sp>
      <p:sp>
        <p:nvSpPr>
          <p:cNvPr id="17" name="Google Shape;17;p3"/>
          <p:cNvSpPr txBox="1">
            <a:spLocks noGrp="1"/>
          </p:cNvSpPr>
          <p:nvPr>
            <p:ph type="subTitle" idx="1"/>
          </p:nvPr>
        </p:nvSpPr>
        <p:spPr>
          <a:xfrm>
            <a:off x="277100" y="3983050"/>
            <a:ext cx="2024100" cy="784800"/>
          </a:xfrm>
          <a:prstGeom prst="rect">
            <a:avLst/>
          </a:prstGeom>
        </p:spPr>
        <p:txBody>
          <a:bodyPr spcFirstLastPara="1" wrap="square" lIns="91425" tIns="91425" rIns="91425" bIns="91425" anchor="t" anchorCtr="0"/>
          <a:lstStyle>
            <a:lvl1pPr lvl="0" rtl="0">
              <a:spcBef>
                <a:spcPts val="0"/>
              </a:spcBef>
              <a:spcAft>
                <a:spcPts val="0"/>
              </a:spcAft>
              <a:buClr>
                <a:srgbClr val="999999"/>
              </a:buClr>
              <a:buSzPts val="1400"/>
              <a:buFont typeface="Georgia"/>
              <a:buNone/>
              <a:defRPr i="1">
                <a:solidFill>
                  <a:srgbClr val="999999"/>
                </a:solidFill>
                <a:latin typeface="Georgia"/>
                <a:ea typeface="Georgia"/>
                <a:cs typeface="Georgia"/>
                <a:sym typeface="Georgia"/>
              </a:defRPr>
            </a:lvl1pPr>
            <a:lvl2pPr lvl="1"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2pPr>
            <a:lvl3pPr lvl="2"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3pPr>
            <a:lvl4pPr lvl="3"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4pPr>
            <a:lvl5pPr lvl="4"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5pPr>
            <a:lvl6pPr lvl="5"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6pPr>
            <a:lvl7pPr lvl="6"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7pPr>
            <a:lvl8pPr lvl="7"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8pPr>
            <a:lvl9pPr lvl="8"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9pPr>
          </a:lstStyle>
          <a:p>
            <a:endParaRPr/>
          </a:p>
        </p:txBody>
      </p:sp>
      <p:sp>
        <p:nvSpPr>
          <p:cNvPr id="18" name="Google Shape;18;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TITLE_1_2">
    <p:spTree>
      <p:nvGrpSpPr>
        <p:cNvPr id="1" name="Shape 19"/>
        <p:cNvGrpSpPr/>
        <p:nvPr/>
      </p:nvGrpSpPr>
      <p:grpSpPr>
        <a:xfrm>
          <a:off x="0" y="0"/>
          <a:ext cx="0" cy="0"/>
          <a:chOff x="0" y="0"/>
          <a:chExt cx="0" cy="0"/>
        </a:xfrm>
      </p:grpSpPr>
      <p:sp>
        <p:nvSpPr>
          <p:cNvPr id="20" name="Google Shape;20;p4"/>
          <p:cNvSpPr/>
          <p:nvPr/>
        </p:nvSpPr>
        <p:spPr>
          <a:xfrm flipH="1">
            <a:off x="4568412"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4"/>
          <p:cNvSpPr txBox="1">
            <a:spLocks noGrp="1"/>
          </p:cNvSpPr>
          <p:nvPr>
            <p:ph type="subTitle" idx="1"/>
          </p:nvPr>
        </p:nvSpPr>
        <p:spPr>
          <a:xfrm>
            <a:off x="646550" y="1989500"/>
            <a:ext cx="3246900" cy="21264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400"/>
              <a:buFont typeface="Georgia"/>
              <a:buNone/>
              <a:defRPr i="1">
                <a:solidFill>
                  <a:srgbClr val="FFFFFF"/>
                </a:solidFill>
                <a:latin typeface="Georgia"/>
                <a:ea typeface="Georgia"/>
                <a:cs typeface="Georgia"/>
                <a:sym typeface="Georgia"/>
              </a:defRPr>
            </a:lvl1pPr>
            <a:lvl2pPr lvl="1"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2pPr>
            <a:lvl3pPr lvl="2"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3pPr>
            <a:lvl4pPr lvl="3"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4pPr>
            <a:lvl5pPr lvl="4"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5pPr>
            <a:lvl6pPr lvl="5"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6pPr>
            <a:lvl7pPr lvl="6"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7pPr>
            <a:lvl8pPr lvl="7"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8pPr>
            <a:lvl9pPr lvl="8"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9pPr>
          </a:lstStyle>
          <a:p>
            <a:endParaRPr/>
          </a:p>
        </p:txBody>
      </p:sp>
      <p:sp>
        <p:nvSpPr>
          <p:cNvPr id="22" name="Google Shape;22;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
        <p:nvSpPr>
          <p:cNvPr id="23" name="Google Shape;23;p4"/>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 name="Google Shape;24;p4"/>
          <p:cNvSpPr txBox="1">
            <a:spLocks noGrp="1"/>
          </p:cNvSpPr>
          <p:nvPr>
            <p:ph type="body" idx="2"/>
          </p:nvPr>
        </p:nvSpPr>
        <p:spPr>
          <a:xfrm>
            <a:off x="5130225" y="1016000"/>
            <a:ext cx="3470700" cy="3099900"/>
          </a:xfrm>
          <a:prstGeom prst="rect">
            <a:avLst/>
          </a:prstGeom>
        </p:spPr>
        <p:txBody>
          <a:bodyPr spcFirstLastPara="1" wrap="square" lIns="91425" tIns="91425" rIns="91425" bIns="91425" anchor="t" anchorCtr="0"/>
          <a:lstStyle>
            <a:lvl1pPr marL="457200" lvl="0" indent="-342900" rtl="0">
              <a:spcBef>
                <a:spcPts val="0"/>
              </a:spcBef>
              <a:spcAft>
                <a:spcPts val="0"/>
              </a:spcAft>
              <a:buClr>
                <a:srgbClr val="F67031"/>
              </a:buClr>
              <a:buSzPts val="1800"/>
              <a:buAutoNum type="arabicPeriod"/>
              <a:defRPr sz="1800"/>
            </a:lvl1pPr>
            <a:lvl2pPr marL="914400" lvl="1" indent="-317500" rtl="0">
              <a:spcBef>
                <a:spcPts val="1000"/>
              </a:spcBef>
              <a:spcAft>
                <a:spcPts val="0"/>
              </a:spcAft>
              <a:buSzPts val="1400"/>
              <a:buAutoNum type="alphaLcPeriod"/>
              <a:defRPr>
                <a:solidFill>
                  <a:srgbClr val="999999"/>
                </a:solidFill>
              </a:defRPr>
            </a:lvl2pPr>
            <a:lvl3pPr marL="1371600" lvl="2" indent="-317500" rtl="0">
              <a:spcBef>
                <a:spcPts val="1000"/>
              </a:spcBef>
              <a:spcAft>
                <a:spcPts val="0"/>
              </a:spcAft>
              <a:buSzPts val="1400"/>
              <a:buAutoNum type="romanLcPeriod"/>
              <a:defRPr>
                <a:solidFill>
                  <a:srgbClr val="999999"/>
                </a:solidFill>
              </a:defRPr>
            </a:lvl3pPr>
            <a:lvl4pPr marL="1828800" lvl="3" indent="-317500" rtl="0">
              <a:spcBef>
                <a:spcPts val="1000"/>
              </a:spcBef>
              <a:spcAft>
                <a:spcPts val="0"/>
              </a:spcAft>
              <a:buSzPts val="1400"/>
              <a:buAutoNum type="arabicPeriod"/>
              <a:defRPr>
                <a:solidFill>
                  <a:srgbClr val="999999"/>
                </a:solidFill>
              </a:defRPr>
            </a:lvl4pPr>
            <a:lvl5pPr marL="2286000" lvl="4" indent="-317500" rtl="0">
              <a:spcBef>
                <a:spcPts val="1000"/>
              </a:spcBef>
              <a:spcAft>
                <a:spcPts val="0"/>
              </a:spcAft>
              <a:buClr>
                <a:srgbClr val="999999"/>
              </a:buClr>
              <a:buSzPts val="1400"/>
              <a:buAutoNum type="alphaLcPeriod"/>
              <a:defRPr>
                <a:solidFill>
                  <a:srgbClr val="999999"/>
                </a:solidFill>
              </a:defRPr>
            </a:lvl5pPr>
            <a:lvl6pPr marL="2743200" lvl="5" indent="-317500" rtl="0">
              <a:spcBef>
                <a:spcPts val="1000"/>
              </a:spcBef>
              <a:spcAft>
                <a:spcPts val="0"/>
              </a:spcAft>
              <a:buClr>
                <a:srgbClr val="999999"/>
              </a:buClr>
              <a:buSzPts val="1400"/>
              <a:buAutoNum type="romanLcPeriod"/>
              <a:defRPr>
                <a:solidFill>
                  <a:srgbClr val="999999"/>
                </a:solidFill>
              </a:defRPr>
            </a:lvl6pPr>
            <a:lvl7pPr marL="3200400" lvl="6" indent="-317500" rtl="0">
              <a:spcBef>
                <a:spcPts val="1000"/>
              </a:spcBef>
              <a:spcAft>
                <a:spcPts val="0"/>
              </a:spcAft>
              <a:buClr>
                <a:srgbClr val="999999"/>
              </a:buClr>
              <a:buSzPts val="1400"/>
              <a:buAutoNum type="arabicPeriod"/>
              <a:defRPr>
                <a:solidFill>
                  <a:srgbClr val="999999"/>
                </a:solidFill>
              </a:defRPr>
            </a:lvl7pPr>
            <a:lvl8pPr marL="3657600" lvl="7" indent="-317500" rtl="0">
              <a:spcBef>
                <a:spcPts val="1000"/>
              </a:spcBef>
              <a:spcAft>
                <a:spcPts val="0"/>
              </a:spcAft>
              <a:buClr>
                <a:srgbClr val="999999"/>
              </a:buClr>
              <a:buSzPts val="1400"/>
              <a:buAutoNum type="alphaLcPeriod"/>
              <a:defRPr>
                <a:solidFill>
                  <a:srgbClr val="999999"/>
                </a:solidFill>
              </a:defRPr>
            </a:lvl8pPr>
            <a:lvl9pPr marL="4114800" lvl="8" indent="-317500" rtl="0">
              <a:spcBef>
                <a:spcPts val="1000"/>
              </a:spcBef>
              <a:spcAft>
                <a:spcPts val="1000"/>
              </a:spcAft>
              <a:buClr>
                <a:srgbClr val="999999"/>
              </a:buClr>
              <a:buSzPts val="1400"/>
              <a:buAutoNum type="romanLcPeriod"/>
              <a:defRPr>
                <a:solidFill>
                  <a:srgbClr val="999999"/>
                </a:solidFill>
              </a:defRPr>
            </a:lvl9pPr>
          </a:lstStyle>
          <a:p>
            <a:endParaRPr/>
          </a:p>
        </p:txBody>
      </p:sp>
      <p:sp>
        <p:nvSpPr>
          <p:cNvPr id="25" name="Google Shape;25;p4"/>
          <p:cNvSpPr txBox="1">
            <a:spLocks noGrp="1"/>
          </p:cNvSpPr>
          <p:nvPr>
            <p:ph type="title"/>
          </p:nvPr>
        </p:nvSpPr>
        <p:spPr>
          <a:xfrm>
            <a:off x="646573" y="1016000"/>
            <a:ext cx="3246900" cy="9735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half">
  <p:cSld name="TITLE_AND_BODY_1_1_1">
    <p:spTree>
      <p:nvGrpSpPr>
        <p:cNvPr id="1" name="Shape 59"/>
        <p:cNvGrpSpPr/>
        <p:nvPr/>
      </p:nvGrpSpPr>
      <p:grpSpPr>
        <a:xfrm>
          <a:off x="0" y="0"/>
          <a:ext cx="0" cy="0"/>
          <a:chOff x="0" y="0"/>
          <a:chExt cx="0" cy="0"/>
        </a:xfrm>
      </p:grpSpPr>
      <p:sp>
        <p:nvSpPr>
          <p:cNvPr id="60" name="Google Shape;60;p10"/>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10"/>
          <p:cNvSpPr/>
          <p:nvPr/>
        </p:nvSpPr>
        <p:spPr>
          <a:xfrm>
            <a:off x="4574903"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2" name="Google Shape;62;p10"/>
          <p:cNvSpPr txBox="1">
            <a:spLocks noGrp="1"/>
          </p:cNvSpPr>
          <p:nvPr>
            <p:ph type="title"/>
          </p:nvPr>
        </p:nvSpPr>
        <p:spPr>
          <a:xfrm>
            <a:off x="511425" y="575500"/>
            <a:ext cx="3517200" cy="973500"/>
          </a:xfrm>
          <a:prstGeom prst="rect">
            <a:avLst/>
          </a:prstGeom>
        </p:spPr>
        <p:txBody>
          <a:bodyPr spcFirstLastPara="1" wrap="square" lIns="91425" tIns="91425" rIns="91425" bIns="91425" anchor="b" anchorCtr="0"/>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a:endParaRPr/>
          </a:p>
        </p:txBody>
      </p:sp>
      <p:sp>
        <p:nvSpPr>
          <p:cNvPr id="63" name="Google Shape;63;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
        <p:nvSpPr>
          <p:cNvPr id="64" name="Google Shape;64;p10"/>
          <p:cNvSpPr txBox="1">
            <a:spLocks noGrp="1"/>
          </p:cNvSpPr>
          <p:nvPr>
            <p:ph type="body" idx="1"/>
          </p:nvPr>
        </p:nvSpPr>
        <p:spPr>
          <a:xfrm>
            <a:off x="511425" y="1598600"/>
            <a:ext cx="3517200" cy="29577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5"/>
        <p:cNvGrpSpPr/>
        <p:nvPr/>
      </p:nvGrpSpPr>
      <p:grpSpPr>
        <a:xfrm>
          <a:off x="0" y="0"/>
          <a:ext cx="0" cy="0"/>
          <a:chOff x="0" y="0"/>
          <a:chExt cx="0" cy="0"/>
        </a:xfrm>
      </p:grpSpPr>
      <p:sp>
        <p:nvSpPr>
          <p:cNvPr id="66" name="Google Shape;66;p1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 name="Google Shape;67;p11"/>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Google Shape;68;p11"/>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Google Shape;69;p11"/>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0" name="Google Shape;70;p11"/>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1" name="Google Shape;71;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2" name="Google Shape;82;p13"/>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Google Shape;83;p13"/>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84" name="Google Shape;84;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
        <p:nvSpPr>
          <p:cNvPr id="86" name="Google Shape;86;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Google Shape;7;p1"/>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rgbClr val="CCCCCC"/>
                </a:solidFill>
                <a:latin typeface="Nunito Sans"/>
                <a:ea typeface="Nunito Sans"/>
                <a:cs typeface="Nunito Sans"/>
                <a:sym typeface="Nunito Sans"/>
              </a:defRPr>
            </a:lvl1pPr>
            <a:lvl2pPr lvl="1" algn="r">
              <a:buNone/>
              <a:defRPr sz="1000">
                <a:solidFill>
                  <a:srgbClr val="CCCCCC"/>
                </a:solidFill>
                <a:latin typeface="Nunito Sans"/>
                <a:ea typeface="Nunito Sans"/>
                <a:cs typeface="Nunito Sans"/>
                <a:sym typeface="Nunito Sans"/>
              </a:defRPr>
            </a:lvl2pPr>
            <a:lvl3pPr lvl="2" algn="r">
              <a:buNone/>
              <a:defRPr sz="1000">
                <a:solidFill>
                  <a:srgbClr val="CCCCCC"/>
                </a:solidFill>
                <a:latin typeface="Nunito Sans"/>
                <a:ea typeface="Nunito Sans"/>
                <a:cs typeface="Nunito Sans"/>
                <a:sym typeface="Nunito Sans"/>
              </a:defRPr>
            </a:lvl3pPr>
            <a:lvl4pPr lvl="3" algn="r">
              <a:buNone/>
              <a:defRPr sz="1000">
                <a:solidFill>
                  <a:srgbClr val="CCCCCC"/>
                </a:solidFill>
                <a:latin typeface="Nunito Sans"/>
                <a:ea typeface="Nunito Sans"/>
                <a:cs typeface="Nunito Sans"/>
                <a:sym typeface="Nunito Sans"/>
              </a:defRPr>
            </a:lvl4pPr>
            <a:lvl5pPr lvl="4" algn="r">
              <a:buNone/>
              <a:defRPr sz="1000">
                <a:solidFill>
                  <a:srgbClr val="CCCCCC"/>
                </a:solidFill>
                <a:latin typeface="Nunito Sans"/>
                <a:ea typeface="Nunito Sans"/>
                <a:cs typeface="Nunito Sans"/>
                <a:sym typeface="Nunito Sans"/>
              </a:defRPr>
            </a:lvl5pPr>
            <a:lvl6pPr lvl="5" algn="r">
              <a:buNone/>
              <a:defRPr sz="1000">
                <a:solidFill>
                  <a:srgbClr val="CCCCCC"/>
                </a:solidFill>
                <a:latin typeface="Nunito Sans"/>
                <a:ea typeface="Nunito Sans"/>
                <a:cs typeface="Nunito Sans"/>
                <a:sym typeface="Nunito Sans"/>
              </a:defRPr>
            </a:lvl6pPr>
            <a:lvl7pPr lvl="6" algn="r">
              <a:buNone/>
              <a:defRPr sz="1000">
                <a:solidFill>
                  <a:srgbClr val="CCCCCC"/>
                </a:solidFill>
                <a:latin typeface="Nunito Sans"/>
                <a:ea typeface="Nunito Sans"/>
                <a:cs typeface="Nunito Sans"/>
                <a:sym typeface="Nunito Sans"/>
              </a:defRPr>
            </a:lvl7pPr>
            <a:lvl8pPr lvl="7" algn="r">
              <a:buNone/>
              <a:defRPr sz="1000">
                <a:solidFill>
                  <a:srgbClr val="CCCCCC"/>
                </a:solidFill>
                <a:latin typeface="Nunito Sans"/>
                <a:ea typeface="Nunito Sans"/>
                <a:cs typeface="Nunito Sans"/>
                <a:sym typeface="Nunito Sans"/>
              </a:defRPr>
            </a:lvl8pPr>
            <a:lvl9pPr lvl="8" algn="r">
              <a:buNone/>
              <a:defRPr sz="1000">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6" r:id="rId4"/>
    <p:sldLayoutId id="2147483657" r:id="rId5"/>
    <p:sldLayoutId id="2147483659" r:id="rId6"/>
    <p:sldLayoutId id="2147483660"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151126" y="2341145"/>
            <a:ext cx="3584753" cy="2682055"/>
          </a:xfrm>
          <a:prstGeom prst="rect">
            <a:avLst/>
          </a:prstGeom>
        </p:spPr>
        <p:txBody>
          <a:bodyPr spcFirstLastPara="1" wrap="square" lIns="91425" tIns="91425" rIns="91425" bIns="91425" anchor="t" anchorCtr="0">
            <a:noAutofit/>
          </a:bodyPr>
          <a:lstStyle/>
          <a:p>
            <a:pPr lvl="0"/>
            <a:r>
              <a:rPr lang="en" dirty="0" smtClean="0"/>
              <a:t>BOOK STORE DATABASE </a:t>
            </a:r>
            <a:r>
              <a:rPr lang="en" dirty="0"/>
              <a:t>MANAGEMENT SYSTEM</a:t>
            </a:r>
            <a:r>
              <a:rPr lang="en" sz="1800" dirty="0"/>
              <a:t/>
            </a:r>
            <a:br>
              <a:rPr lang="en" sz="1800" dirty="0"/>
            </a:br>
            <a:r>
              <a:rPr lang="en" sz="1800" dirty="0"/>
              <a:t/>
            </a:r>
            <a:br>
              <a:rPr lang="en" sz="1800" dirty="0"/>
            </a:br>
            <a:r>
              <a:rPr lang="en" sz="1200" dirty="0">
                <a:solidFill>
                  <a:schemeClr val="tx1"/>
                </a:solidFill>
              </a:rPr>
              <a:t>Prepared By – </a:t>
            </a:r>
            <a:r>
              <a:rPr lang="en" sz="1200" u="sng" dirty="0" smtClean="0">
                <a:solidFill>
                  <a:schemeClr val="tx1"/>
                </a:solidFill>
              </a:rPr>
              <a:t>Seitmukhanova Dilnaz,Makimova Dilnaz </a:t>
            </a:r>
            <a:r>
              <a:rPr lang="en" sz="1200" u="sng" dirty="0">
                <a:solidFill>
                  <a:schemeClr val="tx1"/>
                </a:solidFill>
              </a:rPr>
              <a:t>&amp; </a:t>
            </a:r>
            <a:r>
              <a:rPr lang="en" sz="1200" u="sng" dirty="0" smtClean="0">
                <a:solidFill>
                  <a:schemeClr val="tx1"/>
                </a:solidFill>
              </a:rPr>
              <a:t>Nurlanov Eduard</a:t>
            </a:r>
            <a:r>
              <a:rPr lang="en" dirty="0"/>
              <a:t/>
            </a:r>
            <a:br>
              <a:rPr lang="en" dirty="0"/>
            </a:br>
            <a:endParaRPr u="sng" dirty="0">
              <a:solidFill>
                <a:schemeClr val="tx1"/>
              </a:solidFill>
            </a:endParaRPr>
          </a:p>
        </p:txBody>
      </p:sp>
      <p:grpSp>
        <p:nvGrpSpPr>
          <p:cNvPr id="92" name="Google Shape;92;p15"/>
          <p:cNvGrpSpPr/>
          <p:nvPr/>
        </p:nvGrpSpPr>
        <p:grpSpPr>
          <a:xfrm>
            <a:off x="572752" y="1899264"/>
            <a:ext cx="549262" cy="487982"/>
            <a:chOff x="5292575" y="3681900"/>
            <a:chExt cx="420150" cy="373275"/>
          </a:xfrm>
        </p:grpSpPr>
        <p:sp>
          <p:nvSpPr>
            <p:cNvPr id="93" name="Google Shape;93;p15"/>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15"/>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Google Shape;95;p15"/>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Google Shape;96;p15"/>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Google Shape;97;p15"/>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Google Shape;98;p15"/>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Google Shape;99;p15"/>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1026" name="Picture 2" descr="Image result for dbms"/>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31764"/>
          <a:stretch/>
        </p:blipFill>
        <p:spPr bwMode="auto">
          <a:xfrm>
            <a:off x="3876261" y="0"/>
            <a:ext cx="5264559" cy="51435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10</a:t>
            </a:fld>
            <a:endParaRPr lang="en"/>
          </a:p>
        </p:txBody>
      </p:sp>
      <p:sp>
        <p:nvSpPr>
          <p:cNvPr id="6" name="TextBox 5">
            <a:extLst>
              <a:ext uri="{FF2B5EF4-FFF2-40B4-BE49-F238E27FC236}">
                <a16:creationId xmlns:a16="http://schemas.microsoft.com/office/drawing/2014/main" xmlns="" id="{DB6207B8-2675-DC44-1AD4-4ADD35F9E58F}"/>
              </a:ext>
            </a:extLst>
          </p:cNvPr>
          <p:cNvSpPr txBox="1"/>
          <p:nvPr/>
        </p:nvSpPr>
        <p:spPr>
          <a:xfrm>
            <a:off x="0" y="709702"/>
            <a:ext cx="3713748" cy="1046440"/>
          </a:xfrm>
          <a:prstGeom prst="rect">
            <a:avLst/>
          </a:prstGeom>
          <a:noFill/>
        </p:spPr>
        <p:txBody>
          <a:bodyPr wrap="square">
            <a:spAutoFit/>
          </a:bodyPr>
          <a:lstStyle/>
          <a:p>
            <a:pPr rtl="0">
              <a:spcBef>
                <a:spcPts val="0"/>
              </a:spcBef>
              <a:spcAft>
                <a:spcPts val="0"/>
              </a:spcAft>
            </a:pPr>
            <a:r>
              <a:rPr lang="en-US" sz="1800" b="1" i="0" u="none" strike="noStrike" dirty="0" smtClean="0">
                <a:solidFill>
                  <a:schemeClr val="bg1"/>
                </a:solidFill>
                <a:effectLst/>
                <a:latin typeface="Arial" panose="020B0604020202020204" pitchFamily="34" charset="0"/>
              </a:rPr>
              <a:t>'</a:t>
            </a:r>
            <a:endParaRPr lang="en-US" sz="1600" b="1" dirty="0" smtClean="0">
              <a:solidFill>
                <a:schemeClr val="bg1"/>
              </a:solidFill>
              <a:effectLst/>
            </a:endParaRPr>
          </a:p>
          <a:p>
            <a:r>
              <a:rPr lang="en-US" sz="1600" b="0" dirty="0">
                <a:effectLst/>
              </a:rPr>
              <a:t/>
            </a:r>
            <a:br>
              <a:rPr lang="en-US" sz="1600" b="0" dirty="0">
                <a:effectLst/>
              </a:rPr>
            </a:br>
            <a:r>
              <a:rPr lang="en-US" dirty="0"/>
              <a:t/>
            </a:r>
            <a:br>
              <a:rPr lang="en-US" dirty="0"/>
            </a:br>
            <a:endParaRPr lang="ru-RU" dirty="0"/>
          </a:p>
        </p:txBody>
      </p:sp>
      <p:sp>
        <p:nvSpPr>
          <p:cNvPr id="8" name="Прямоугольник 7"/>
          <p:cNvSpPr/>
          <p:nvPr/>
        </p:nvSpPr>
        <p:spPr>
          <a:xfrm>
            <a:off x="266700" y="229166"/>
            <a:ext cx="6149340" cy="1815882"/>
          </a:xfrm>
          <a:prstGeom prst="rect">
            <a:avLst/>
          </a:prstGeom>
        </p:spPr>
        <p:txBody>
          <a:bodyPr wrap="square">
            <a:spAutoFit/>
          </a:bodyPr>
          <a:lstStyle/>
          <a:p>
            <a:r>
              <a:rPr lang="en-US" b="1" dirty="0" smtClean="0">
                <a:solidFill>
                  <a:schemeClr val="tx1"/>
                </a:solidFill>
              </a:rPr>
              <a:t>3)Customer table</a:t>
            </a:r>
          </a:p>
          <a:p>
            <a:endParaRPr lang="en-US" dirty="0" smtClean="0">
              <a:solidFill>
                <a:schemeClr val="tx1"/>
              </a:solidFill>
            </a:endParaRPr>
          </a:p>
          <a:p>
            <a:pPr>
              <a:buFont typeface="Arial" pitchFamily="34" charset="0"/>
              <a:buChar char="•"/>
            </a:pPr>
            <a:r>
              <a:rPr lang="en-US" dirty="0" smtClean="0">
                <a:solidFill>
                  <a:schemeClr val="tx1"/>
                </a:solidFill>
              </a:rPr>
              <a:t>All </a:t>
            </a:r>
            <a:r>
              <a:rPr lang="en-US" dirty="0" err="1" smtClean="0">
                <a:solidFill>
                  <a:schemeClr val="tx1"/>
                </a:solidFill>
              </a:rPr>
              <a:t>atrributes</a:t>
            </a:r>
            <a:r>
              <a:rPr lang="en-US" dirty="0" smtClean="0">
                <a:solidFill>
                  <a:schemeClr val="tx1"/>
                </a:solidFill>
              </a:rPr>
              <a:t> have </a:t>
            </a:r>
            <a:r>
              <a:rPr lang="en-US" dirty="0" err="1" smtClean="0">
                <a:solidFill>
                  <a:schemeClr val="tx1"/>
                </a:solidFill>
              </a:rPr>
              <a:t>atomatic</a:t>
            </a:r>
            <a:r>
              <a:rPr lang="en-US" dirty="0" smtClean="0">
                <a:solidFill>
                  <a:schemeClr val="tx1"/>
                </a:solidFill>
              </a:rPr>
              <a:t> and have Primary Key. So this table in 1NF</a:t>
            </a:r>
          </a:p>
          <a:p>
            <a:pPr>
              <a:buFont typeface="Arial" pitchFamily="34" charset="0"/>
              <a:buChar char="•"/>
            </a:pPr>
            <a:r>
              <a:rPr lang="en-US" dirty="0" smtClean="0">
                <a:solidFill>
                  <a:schemeClr val="tx1"/>
                </a:solidFill>
              </a:rPr>
              <a:t>If my table in 1NF and all my non prime attributes depend on Primary key , so this table in 2NF</a:t>
            </a:r>
          </a:p>
          <a:p>
            <a:pPr>
              <a:buFont typeface="Arial" pitchFamily="34" charset="0"/>
              <a:buChar char="•"/>
            </a:pPr>
            <a:r>
              <a:rPr lang="en-US" dirty="0" smtClean="0">
                <a:solidFill>
                  <a:schemeClr val="tx1"/>
                </a:solidFill>
              </a:rPr>
              <a:t>To be in 3NF, this table shouldn’t be in transitivity dependence. The attributes in our table in non-transitivity </a:t>
            </a:r>
            <a:r>
              <a:rPr lang="en-US" dirty="0" err="1" smtClean="0">
                <a:solidFill>
                  <a:schemeClr val="tx1"/>
                </a:solidFill>
              </a:rPr>
              <a:t>dependence.And</a:t>
            </a:r>
            <a:r>
              <a:rPr lang="en-US" dirty="0" smtClean="0">
                <a:solidFill>
                  <a:schemeClr val="tx1"/>
                </a:solidFill>
              </a:rPr>
              <a:t> also it is in 1NF,2NF. So my table also in 3NF.</a:t>
            </a:r>
          </a:p>
        </p:txBody>
      </p:sp>
      <p:pic>
        <p:nvPicPr>
          <p:cNvPr id="2050" name="Picture 2"/>
          <p:cNvPicPr>
            <a:picLocks noChangeAspect="1" noChangeArrowheads="1"/>
          </p:cNvPicPr>
          <p:nvPr/>
        </p:nvPicPr>
        <p:blipFill>
          <a:blip r:embed="rId2"/>
          <a:srcRect/>
          <a:stretch>
            <a:fillRect/>
          </a:stretch>
        </p:blipFill>
        <p:spPr bwMode="auto">
          <a:xfrm>
            <a:off x="1526540" y="2349145"/>
            <a:ext cx="7305040" cy="2360649"/>
          </a:xfrm>
          <a:prstGeom prst="rect">
            <a:avLst/>
          </a:prstGeom>
          <a:noFill/>
          <a:ln w="9525">
            <a:noFill/>
            <a:miter lim="800000"/>
            <a:headEnd/>
            <a:tailEnd/>
          </a:ln>
        </p:spPr>
      </p:pic>
    </p:spTree>
    <p:extLst>
      <p:ext uri="{BB962C8B-B14F-4D97-AF65-F5344CB8AC3E}">
        <p14:creationId xmlns:p14="http://schemas.microsoft.com/office/powerpoint/2010/main" xmlns="" val="3740417430"/>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11</a:t>
            </a:fld>
            <a:endParaRPr lang="en"/>
          </a:p>
        </p:txBody>
      </p:sp>
      <p:sp>
        <p:nvSpPr>
          <p:cNvPr id="6" name="TextBox 5">
            <a:extLst>
              <a:ext uri="{FF2B5EF4-FFF2-40B4-BE49-F238E27FC236}">
                <a16:creationId xmlns:a16="http://schemas.microsoft.com/office/drawing/2014/main" xmlns="" id="{DB6207B8-2675-DC44-1AD4-4ADD35F9E58F}"/>
              </a:ext>
            </a:extLst>
          </p:cNvPr>
          <p:cNvSpPr txBox="1"/>
          <p:nvPr/>
        </p:nvSpPr>
        <p:spPr>
          <a:xfrm>
            <a:off x="0" y="709702"/>
            <a:ext cx="3713748" cy="1046440"/>
          </a:xfrm>
          <a:prstGeom prst="rect">
            <a:avLst/>
          </a:prstGeom>
          <a:noFill/>
        </p:spPr>
        <p:txBody>
          <a:bodyPr wrap="square">
            <a:spAutoFit/>
          </a:bodyPr>
          <a:lstStyle/>
          <a:p>
            <a:pPr rtl="0">
              <a:spcBef>
                <a:spcPts val="0"/>
              </a:spcBef>
              <a:spcAft>
                <a:spcPts val="0"/>
              </a:spcAft>
            </a:pPr>
            <a:r>
              <a:rPr lang="en-US" sz="1800" b="1" i="0" u="none" strike="noStrike" dirty="0" smtClean="0">
                <a:solidFill>
                  <a:schemeClr val="bg1"/>
                </a:solidFill>
                <a:effectLst/>
                <a:latin typeface="Arial" panose="020B0604020202020204" pitchFamily="34" charset="0"/>
              </a:rPr>
              <a:t>'</a:t>
            </a:r>
            <a:endParaRPr lang="en-US" sz="1600" b="1" dirty="0" smtClean="0">
              <a:solidFill>
                <a:schemeClr val="bg1"/>
              </a:solidFill>
              <a:effectLst/>
            </a:endParaRPr>
          </a:p>
          <a:p>
            <a:r>
              <a:rPr lang="en-US" sz="1600" b="0" dirty="0">
                <a:effectLst/>
              </a:rPr>
              <a:t/>
            </a:r>
            <a:br>
              <a:rPr lang="en-US" sz="1600" b="0" dirty="0">
                <a:effectLst/>
              </a:rPr>
            </a:br>
            <a:r>
              <a:rPr lang="en-US" dirty="0"/>
              <a:t/>
            </a:r>
            <a:br>
              <a:rPr lang="en-US" dirty="0"/>
            </a:br>
            <a:endParaRPr lang="ru-RU" dirty="0"/>
          </a:p>
        </p:txBody>
      </p:sp>
      <p:sp>
        <p:nvSpPr>
          <p:cNvPr id="8" name="Прямоугольник 7"/>
          <p:cNvSpPr/>
          <p:nvPr/>
        </p:nvSpPr>
        <p:spPr>
          <a:xfrm>
            <a:off x="266700" y="229166"/>
            <a:ext cx="6149340" cy="1815882"/>
          </a:xfrm>
          <a:prstGeom prst="rect">
            <a:avLst/>
          </a:prstGeom>
        </p:spPr>
        <p:txBody>
          <a:bodyPr wrap="square">
            <a:spAutoFit/>
          </a:bodyPr>
          <a:lstStyle/>
          <a:p>
            <a:r>
              <a:rPr lang="en-US" b="1" dirty="0" smtClean="0">
                <a:solidFill>
                  <a:schemeClr val="tx1"/>
                </a:solidFill>
              </a:rPr>
              <a:t>4)Order </a:t>
            </a:r>
            <a:r>
              <a:rPr lang="en-US" b="1" dirty="0" err="1" smtClean="0">
                <a:solidFill>
                  <a:schemeClr val="tx1"/>
                </a:solidFill>
              </a:rPr>
              <a:t>tabel</a:t>
            </a:r>
            <a:r>
              <a:rPr lang="en-US" b="1" dirty="0" smtClean="0">
                <a:solidFill>
                  <a:schemeClr val="tx1"/>
                </a:solidFill>
              </a:rPr>
              <a:t> table</a:t>
            </a:r>
          </a:p>
          <a:p>
            <a:endParaRPr lang="en-US" dirty="0" smtClean="0">
              <a:solidFill>
                <a:schemeClr val="tx1"/>
              </a:solidFill>
            </a:endParaRPr>
          </a:p>
          <a:p>
            <a:pPr>
              <a:buFont typeface="Arial" pitchFamily="34" charset="0"/>
              <a:buChar char="•"/>
            </a:pPr>
            <a:r>
              <a:rPr lang="en-US" dirty="0" smtClean="0">
                <a:solidFill>
                  <a:schemeClr val="tx1"/>
                </a:solidFill>
              </a:rPr>
              <a:t>All </a:t>
            </a:r>
            <a:r>
              <a:rPr lang="en-US" dirty="0" err="1" smtClean="0">
                <a:solidFill>
                  <a:schemeClr val="tx1"/>
                </a:solidFill>
              </a:rPr>
              <a:t>atrributes</a:t>
            </a:r>
            <a:r>
              <a:rPr lang="en-US" dirty="0" smtClean="0">
                <a:solidFill>
                  <a:schemeClr val="tx1"/>
                </a:solidFill>
              </a:rPr>
              <a:t> have </a:t>
            </a:r>
            <a:r>
              <a:rPr lang="en-US" dirty="0" err="1" smtClean="0">
                <a:solidFill>
                  <a:schemeClr val="tx1"/>
                </a:solidFill>
              </a:rPr>
              <a:t>atomatic</a:t>
            </a:r>
            <a:r>
              <a:rPr lang="en-US" dirty="0" smtClean="0">
                <a:solidFill>
                  <a:schemeClr val="tx1"/>
                </a:solidFill>
              </a:rPr>
              <a:t> and have Primary Key. So this table in 1NF</a:t>
            </a:r>
          </a:p>
          <a:p>
            <a:pPr>
              <a:buFont typeface="Arial" pitchFamily="34" charset="0"/>
              <a:buChar char="•"/>
            </a:pPr>
            <a:r>
              <a:rPr lang="en-US" dirty="0" smtClean="0">
                <a:solidFill>
                  <a:schemeClr val="tx1"/>
                </a:solidFill>
              </a:rPr>
              <a:t>If my table in 1NF and all my non </a:t>
            </a:r>
            <a:r>
              <a:rPr lang="en-US" dirty="0" err="1" smtClean="0">
                <a:solidFill>
                  <a:schemeClr val="tx1"/>
                </a:solidFill>
              </a:rPr>
              <a:t>prome</a:t>
            </a:r>
            <a:r>
              <a:rPr lang="en-US" dirty="0" smtClean="0">
                <a:solidFill>
                  <a:schemeClr val="tx1"/>
                </a:solidFill>
              </a:rPr>
              <a:t> attributes depend on Primary key , so this table in 2NF</a:t>
            </a:r>
          </a:p>
          <a:p>
            <a:pPr>
              <a:buFont typeface="Arial" pitchFamily="34" charset="0"/>
              <a:buChar char="•"/>
            </a:pPr>
            <a:r>
              <a:rPr lang="en-US" dirty="0" smtClean="0">
                <a:solidFill>
                  <a:schemeClr val="tx1"/>
                </a:solidFill>
              </a:rPr>
              <a:t>To be in 3NF, this table shouldn’t be in transitivity dependence. The attributes in our table in non-transitivity </a:t>
            </a:r>
            <a:r>
              <a:rPr lang="en-US" dirty="0" err="1" smtClean="0">
                <a:solidFill>
                  <a:schemeClr val="tx1"/>
                </a:solidFill>
              </a:rPr>
              <a:t>dependence.And</a:t>
            </a:r>
            <a:r>
              <a:rPr lang="en-US" dirty="0" smtClean="0">
                <a:solidFill>
                  <a:schemeClr val="tx1"/>
                </a:solidFill>
              </a:rPr>
              <a:t> also it is in 1NF,2NF. So my table also in 3NF.</a:t>
            </a:r>
          </a:p>
        </p:txBody>
      </p:sp>
      <p:pic>
        <p:nvPicPr>
          <p:cNvPr id="3074" name="Picture 2"/>
          <p:cNvPicPr>
            <a:picLocks noChangeAspect="1" noChangeArrowheads="1"/>
          </p:cNvPicPr>
          <p:nvPr/>
        </p:nvPicPr>
        <p:blipFill>
          <a:blip r:embed="rId2"/>
          <a:srcRect/>
          <a:stretch>
            <a:fillRect/>
          </a:stretch>
        </p:blipFill>
        <p:spPr bwMode="auto">
          <a:xfrm>
            <a:off x="1675119" y="2440167"/>
            <a:ext cx="7053943" cy="2185621"/>
          </a:xfrm>
          <a:prstGeom prst="rect">
            <a:avLst/>
          </a:prstGeom>
          <a:noFill/>
          <a:ln w="9525">
            <a:noFill/>
            <a:miter lim="800000"/>
            <a:headEnd/>
            <a:tailEnd/>
          </a:ln>
        </p:spPr>
      </p:pic>
    </p:spTree>
    <p:extLst>
      <p:ext uri="{BB962C8B-B14F-4D97-AF65-F5344CB8AC3E}">
        <p14:creationId xmlns:p14="http://schemas.microsoft.com/office/powerpoint/2010/main" xmlns="" val="3740417430"/>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12</a:t>
            </a:fld>
            <a:endParaRPr lang="en"/>
          </a:p>
        </p:txBody>
      </p:sp>
      <p:sp>
        <p:nvSpPr>
          <p:cNvPr id="6" name="TextBox 5">
            <a:extLst>
              <a:ext uri="{FF2B5EF4-FFF2-40B4-BE49-F238E27FC236}">
                <a16:creationId xmlns:a16="http://schemas.microsoft.com/office/drawing/2014/main" xmlns="" id="{DB6207B8-2675-DC44-1AD4-4ADD35F9E58F}"/>
              </a:ext>
            </a:extLst>
          </p:cNvPr>
          <p:cNvSpPr txBox="1"/>
          <p:nvPr/>
        </p:nvSpPr>
        <p:spPr>
          <a:xfrm>
            <a:off x="0" y="709702"/>
            <a:ext cx="3713748" cy="1046440"/>
          </a:xfrm>
          <a:prstGeom prst="rect">
            <a:avLst/>
          </a:prstGeom>
          <a:noFill/>
        </p:spPr>
        <p:txBody>
          <a:bodyPr wrap="square">
            <a:spAutoFit/>
          </a:bodyPr>
          <a:lstStyle/>
          <a:p>
            <a:pPr rtl="0">
              <a:spcBef>
                <a:spcPts val="0"/>
              </a:spcBef>
              <a:spcAft>
                <a:spcPts val="0"/>
              </a:spcAft>
            </a:pPr>
            <a:r>
              <a:rPr lang="en-US" sz="1800" b="1" i="0" u="none" strike="noStrike" dirty="0" smtClean="0">
                <a:solidFill>
                  <a:schemeClr val="bg1"/>
                </a:solidFill>
                <a:effectLst/>
                <a:latin typeface="Arial" panose="020B0604020202020204" pitchFamily="34" charset="0"/>
              </a:rPr>
              <a:t>'</a:t>
            </a:r>
            <a:endParaRPr lang="en-US" sz="1600" b="1" dirty="0" smtClean="0">
              <a:solidFill>
                <a:schemeClr val="bg1"/>
              </a:solidFill>
              <a:effectLst/>
            </a:endParaRPr>
          </a:p>
          <a:p>
            <a:r>
              <a:rPr lang="en-US" sz="1600" b="0" dirty="0">
                <a:effectLst/>
              </a:rPr>
              <a:t/>
            </a:r>
            <a:br>
              <a:rPr lang="en-US" sz="1600" b="0" dirty="0">
                <a:effectLst/>
              </a:rPr>
            </a:br>
            <a:r>
              <a:rPr lang="en-US" dirty="0"/>
              <a:t/>
            </a:r>
            <a:br>
              <a:rPr lang="en-US" dirty="0"/>
            </a:br>
            <a:endParaRPr lang="ru-RU" dirty="0"/>
          </a:p>
        </p:txBody>
      </p:sp>
      <p:sp>
        <p:nvSpPr>
          <p:cNvPr id="8" name="Прямоугольник 7"/>
          <p:cNvSpPr/>
          <p:nvPr/>
        </p:nvSpPr>
        <p:spPr>
          <a:xfrm>
            <a:off x="266700" y="229166"/>
            <a:ext cx="6149340" cy="1815882"/>
          </a:xfrm>
          <a:prstGeom prst="rect">
            <a:avLst/>
          </a:prstGeom>
        </p:spPr>
        <p:txBody>
          <a:bodyPr wrap="square">
            <a:spAutoFit/>
          </a:bodyPr>
          <a:lstStyle/>
          <a:p>
            <a:r>
              <a:rPr lang="en-US" b="1" dirty="0" smtClean="0">
                <a:solidFill>
                  <a:schemeClr val="tx1"/>
                </a:solidFill>
              </a:rPr>
              <a:t>5)</a:t>
            </a:r>
            <a:r>
              <a:rPr lang="en-US" b="1" dirty="0" err="1" smtClean="0">
                <a:solidFill>
                  <a:schemeClr val="tx1"/>
                </a:solidFill>
              </a:rPr>
              <a:t>OrderDetail</a:t>
            </a:r>
            <a:r>
              <a:rPr lang="en-US" b="1" dirty="0" smtClean="0">
                <a:solidFill>
                  <a:schemeClr val="tx1"/>
                </a:solidFill>
              </a:rPr>
              <a:t> table</a:t>
            </a:r>
          </a:p>
          <a:p>
            <a:endParaRPr lang="en-US" dirty="0" smtClean="0">
              <a:solidFill>
                <a:schemeClr val="tx1"/>
              </a:solidFill>
            </a:endParaRPr>
          </a:p>
          <a:p>
            <a:pPr>
              <a:buFont typeface="Arial" pitchFamily="34" charset="0"/>
              <a:buChar char="•"/>
            </a:pPr>
            <a:r>
              <a:rPr lang="en-US" dirty="0" smtClean="0">
                <a:solidFill>
                  <a:schemeClr val="tx1"/>
                </a:solidFill>
              </a:rPr>
              <a:t>All </a:t>
            </a:r>
            <a:r>
              <a:rPr lang="en-US" dirty="0" err="1" smtClean="0">
                <a:solidFill>
                  <a:schemeClr val="tx1"/>
                </a:solidFill>
              </a:rPr>
              <a:t>atrributes</a:t>
            </a:r>
            <a:r>
              <a:rPr lang="en-US" dirty="0" smtClean="0">
                <a:solidFill>
                  <a:schemeClr val="tx1"/>
                </a:solidFill>
              </a:rPr>
              <a:t> have </a:t>
            </a:r>
            <a:r>
              <a:rPr lang="en-US" dirty="0" err="1" smtClean="0">
                <a:solidFill>
                  <a:schemeClr val="tx1"/>
                </a:solidFill>
              </a:rPr>
              <a:t>atomatic</a:t>
            </a:r>
            <a:r>
              <a:rPr lang="en-US" dirty="0" smtClean="0">
                <a:solidFill>
                  <a:schemeClr val="tx1"/>
                </a:solidFill>
              </a:rPr>
              <a:t> and have Primary Key. So this table in 1NF</a:t>
            </a:r>
          </a:p>
          <a:p>
            <a:pPr>
              <a:buFont typeface="Arial" pitchFamily="34" charset="0"/>
              <a:buChar char="•"/>
            </a:pPr>
            <a:r>
              <a:rPr lang="en-US" dirty="0" smtClean="0">
                <a:solidFill>
                  <a:schemeClr val="tx1"/>
                </a:solidFill>
              </a:rPr>
              <a:t>If my table in 1NF and all my non </a:t>
            </a:r>
            <a:r>
              <a:rPr lang="en-US" dirty="0" err="1" smtClean="0">
                <a:solidFill>
                  <a:schemeClr val="tx1"/>
                </a:solidFill>
              </a:rPr>
              <a:t>prome</a:t>
            </a:r>
            <a:r>
              <a:rPr lang="en-US" dirty="0" smtClean="0">
                <a:solidFill>
                  <a:schemeClr val="tx1"/>
                </a:solidFill>
              </a:rPr>
              <a:t> attributes depend on Primary key , so this table in 2NF</a:t>
            </a:r>
          </a:p>
          <a:p>
            <a:pPr>
              <a:buFont typeface="Arial" pitchFamily="34" charset="0"/>
              <a:buChar char="•"/>
            </a:pPr>
            <a:r>
              <a:rPr lang="en-US" dirty="0" smtClean="0">
                <a:solidFill>
                  <a:schemeClr val="tx1"/>
                </a:solidFill>
              </a:rPr>
              <a:t>To be in 3NF, this table shouldn’t be in transitivity dependence. The attributes in our table in non-transitivity </a:t>
            </a:r>
            <a:r>
              <a:rPr lang="en-US" dirty="0" err="1" smtClean="0">
                <a:solidFill>
                  <a:schemeClr val="tx1"/>
                </a:solidFill>
              </a:rPr>
              <a:t>dependence.And</a:t>
            </a:r>
            <a:r>
              <a:rPr lang="en-US" dirty="0" smtClean="0">
                <a:solidFill>
                  <a:schemeClr val="tx1"/>
                </a:solidFill>
              </a:rPr>
              <a:t> also it is in 1NF,2NF. So my table also in 3NF.</a:t>
            </a:r>
          </a:p>
        </p:txBody>
      </p:sp>
      <p:pic>
        <p:nvPicPr>
          <p:cNvPr id="10" name="Рисунок 9" descr="рьрьр.PNG"/>
          <p:cNvPicPr>
            <a:picLocks noChangeAspect="1"/>
          </p:cNvPicPr>
          <p:nvPr/>
        </p:nvPicPr>
        <p:blipFill>
          <a:blip r:embed="rId2"/>
          <a:stretch>
            <a:fillRect/>
          </a:stretch>
        </p:blipFill>
        <p:spPr>
          <a:xfrm>
            <a:off x="883664" y="2253239"/>
            <a:ext cx="7914555" cy="2519030"/>
          </a:xfrm>
          <a:prstGeom prst="rect">
            <a:avLst/>
          </a:prstGeom>
        </p:spPr>
      </p:pic>
    </p:spTree>
    <p:extLst>
      <p:ext uri="{BB962C8B-B14F-4D97-AF65-F5344CB8AC3E}">
        <p14:creationId xmlns:p14="http://schemas.microsoft.com/office/powerpoint/2010/main" xmlns="" val="3740417430"/>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13</a:t>
            </a:fld>
            <a:endParaRPr lang="en"/>
          </a:p>
        </p:txBody>
      </p:sp>
      <p:sp>
        <p:nvSpPr>
          <p:cNvPr id="6" name="TextBox 5">
            <a:extLst>
              <a:ext uri="{FF2B5EF4-FFF2-40B4-BE49-F238E27FC236}">
                <a16:creationId xmlns:a16="http://schemas.microsoft.com/office/drawing/2014/main" xmlns="" id="{DB6207B8-2675-DC44-1AD4-4ADD35F9E58F}"/>
              </a:ext>
            </a:extLst>
          </p:cNvPr>
          <p:cNvSpPr txBox="1"/>
          <p:nvPr/>
        </p:nvSpPr>
        <p:spPr>
          <a:xfrm>
            <a:off x="0" y="709702"/>
            <a:ext cx="3713748" cy="1046440"/>
          </a:xfrm>
          <a:prstGeom prst="rect">
            <a:avLst/>
          </a:prstGeom>
          <a:noFill/>
        </p:spPr>
        <p:txBody>
          <a:bodyPr wrap="square">
            <a:spAutoFit/>
          </a:bodyPr>
          <a:lstStyle/>
          <a:p>
            <a:pPr rtl="0">
              <a:spcBef>
                <a:spcPts val="0"/>
              </a:spcBef>
              <a:spcAft>
                <a:spcPts val="0"/>
              </a:spcAft>
            </a:pPr>
            <a:r>
              <a:rPr lang="en-US" sz="1800" b="1" i="0" u="none" strike="noStrike" dirty="0" smtClean="0">
                <a:solidFill>
                  <a:schemeClr val="bg1"/>
                </a:solidFill>
                <a:effectLst/>
                <a:latin typeface="Arial" panose="020B0604020202020204" pitchFamily="34" charset="0"/>
              </a:rPr>
              <a:t>'</a:t>
            </a:r>
            <a:endParaRPr lang="en-US" sz="1600" b="1" dirty="0" smtClean="0">
              <a:solidFill>
                <a:schemeClr val="bg1"/>
              </a:solidFill>
              <a:effectLst/>
            </a:endParaRPr>
          </a:p>
          <a:p>
            <a:r>
              <a:rPr lang="en-US" sz="1600" b="0" dirty="0">
                <a:effectLst/>
              </a:rPr>
              <a:t/>
            </a:r>
            <a:br>
              <a:rPr lang="en-US" sz="1600" b="0" dirty="0">
                <a:effectLst/>
              </a:rPr>
            </a:br>
            <a:r>
              <a:rPr lang="en-US" dirty="0"/>
              <a:t/>
            </a:r>
            <a:br>
              <a:rPr lang="en-US" dirty="0"/>
            </a:br>
            <a:endParaRPr lang="ru-RU" dirty="0"/>
          </a:p>
        </p:txBody>
      </p:sp>
      <p:sp>
        <p:nvSpPr>
          <p:cNvPr id="8" name="Прямоугольник 7"/>
          <p:cNvSpPr/>
          <p:nvPr/>
        </p:nvSpPr>
        <p:spPr>
          <a:xfrm>
            <a:off x="266700" y="229166"/>
            <a:ext cx="6149340" cy="1815882"/>
          </a:xfrm>
          <a:prstGeom prst="rect">
            <a:avLst/>
          </a:prstGeom>
        </p:spPr>
        <p:txBody>
          <a:bodyPr wrap="square">
            <a:spAutoFit/>
          </a:bodyPr>
          <a:lstStyle/>
          <a:p>
            <a:r>
              <a:rPr lang="en-US" b="1" dirty="0" smtClean="0">
                <a:solidFill>
                  <a:schemeClr val="tx1"/>
                </a:solidFill>
              </a:rPr>
              <a:t>6)Cart table</a:t>
            </a:r>
          </a:p>
          <a:p>
            <a:endParaRPr lang="en-US" dirty="0" smtClean="0">
              <a:solidFill>
                <a:schemeClr val="tx1"/>
              </a:solidFill>
            </a:endParaRPr>
          </a:p>
          <a:p>
            <a:pPr>
              <a:buFont typeface="Arial" pitchFamily="34" charset="0"/>
              <a:buChar char="•"/>
            </a:pPr>
            <a:r>
              <a:rPr lang="en-US" dirty="0" smtClean="0">
                <a:solidFill>
                  <a:schemeClr val="tx1"/>
                </a:solidFill>
              </a:rPr>
              <a:t>All </a:t>
            </a:r>
            <a:r>
              <a:rPr lang="en-US" dirty="0" err="1" smtClean="0">
                <a:solidFill>
                  <a:schemeClr val="tx1"/>
                </a:solidFill>
              </a:rPr>
              <a:t>atrributes</a:t>
            </a:r>
            <a:r>
              <a:rPr lang="en-US" dirty="0" smtClean="0">
                <a:solidFill>
                  <a:schemeClr val="tx1"/>
                </a:solidFill>
              </a:rPr>
              <a:t> have </a:t>
            </a:r>
            <a:r>
              <a:rPr lang="en-US" dirty="0" err="1" smtClean="0">
                <a:solidFill>
                  <a:schemeClr val="tx1"/>
                </a:solidFill>
              </a:rPr>
              <a:t>atomatic</a:t>
            </a:r>
            <a:r>
              <a:rPr lang="en-US" dirty="0" smtClean="0">
                <a:solidFill>
                  <a:schemeClr val="tx1"/>
                </a:solidFill>
              </a:rPr>
              <a:t> and have Primary Key. So this table in 1NF</a:t>
            </a:r>
          </a:p>
          <a:p>
            <a:pPr>
              <a:buFont typeface="Arial" pitchFamily="34" charset="0"/>
              <a:buChar char="•"/>
            </a:pPr>
            <a:r>
              <a:rPr lang="en-US" dirty="0" smtClean="0">
                <a:solidFill>
                  <a:schemeClr val="tx1"/>
                </a:solidFill>
              </a:rPr>
              <a:t>If my table in 1NF and all my non </a:t>
            </a:r>
            <a:r>
              <a:rPr lang="en-US" dirty="0" err="1" smtClean="0">
                <a:solidFill>
                  <a:schemeClr val="tx1"/>
                </a:solidFill>
              </a:rPr>
              <a:t>prome</a:t>
            </a:r>
            <a:r>
              <a:rPr lang="en-US" dirty="0" smtClean="0">
                <a:solidFill>
                  <a:schemeClr val="tx1"/>
                </a:solidFill>
              </a:rPr>
              <a:t> attributes depend on Primary key , so this table in 2NF</a:t>
            </a:r>
          </a:p>
          <a:p>
            <a:pPr>
              <a:buFont typeface="Arial" pitchFamily="34" charset="0"/>
              <a:buChar char="•"/>
            </a:pPr>
            <a:r>
              <a:rPr lang="en-US" dirty="0" smtClean="0">
                <a:solidFill>
                  <a:schemeClr val="tx1"/>
                </a:solidFill>
              </a:rPr>
              <a:t>To be in 3NF, this table shouldn’t be in transitivity dependence. The attributes in our table in non-transitivity </a:t>
            </a:r>
            <a:r>
              <a:rPr lang="en-US" dirty="0" err="1" smtClean="0">
                <a:solidFill>
                  <a:schemeClr val="tx1"/>
                </a:solidFill>
              </a:rPr>
              <a:t>dependence.And</a:t>
            </a:r>
            <a:r>
              <a:rPr lang="en-US" dirty="0" smtClean="0">
                <a:solidFill>
                  <a:schemeClr val="tx1"/>
                </a:solidFill>
              </a:rPr>
              <a:t> also it is in 1NF,2NF. So my table also in 3NF.</a:t>
            </a:r>
          </a:p>
        </p:txBody>
      </p:sp>
      <p:pic>
        <p:nvPicPr>
          <p:cNvPr id="7" name="Рисунок 6" descr="cart.PNG"/>
          <p:cNvPicPr>
            <a:picLocks noChangeAspect="1"/>
          </p:cNvPicPr>
          <p:nvPr/>
        </p:nvPicPr>
        <p:blipFill>
          <a:blip r:embed="rId2"/>
          <a:stretch>
            <a:fillRect/>
          </a:stretch>
        </p:blipFill>
        <p:spPr>
          <a:xfrm>
            <a:off x="630091" y="2281207"/>
            <a:ext cx="8098971" cy="2625747"/>
          </a:xfrm>
          <a:prstGeom prst="rect">
            <a:avLst/>
          </a:prstGeom>
        </p:spPr>
      </p:pic>
    </p:spTree>
    <p:extLst>
      <p:ext uri="{BB962C8B-B14F-4D97-AF65-F5344CB8AC3E}">
        <p14:creationId xmlns:p14="http://schemas.microsoft.com/office/powerpoint/2010/main" xmlns="" val="3740417430"/>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14</a:t>
            </a:fld>
            <a:endParaRPr lang="en"/>
          </a:p>
        </p:txBody>
      </p:sp>
      <p:sp>
        <p:nvSpPr>
          <p:cNvPr id="6" name="TextBox 5">
            <a:extLst>
              <a:ext uri="{FF2B5EF4-FFF2-40B4-BE49-F238E27FC236}">
                <a16:creationId xmlns:a16="http://schemas.microsoft.com/office/drawing/2014/main" xmlns="" id="{DB6207B8-2675-DC44-1AD4-4ADD35F9E58F}"/>
              </a:ext>
            </a:extLst>
          </p:cNvPr>
          <p:cNvSpPr txBox="1"/>
          <p:nvPr/>
        </p:nvSpPr>
        <p:spPr>
          <a:xfrm>
            <a:off x="0" y="709702"/>
            <a:ext cx="3713748" cy="1046440"/>
          </a:xfrm>
          <a:prstGeom prst="rect">
            <a:avLst/>
          </a:prstGeom>
          <a:noFill/>
        </p:spPr>
        <p:txBody>
          <a:bodyPr wrap="square">
            <a:spAutoFit/>
          </a:bodyPr>
          <a:lstStyle/>
          <a:p>
            <a:pPr rtl="0">
              <a:spcBef>
                <a:spcPts val="0"/>
              </a:spcBef>
              <a:spcAft>
                <a:spcPts val="0"/>
              </a:spcAft>
            </a:pPr>
            <a:r>
              <a:rPr lang="en-US" sz="1800" b="1" i="0" u="none" strike="noStrike" dirty="0" smtClean="0">
                <a:solidFill>
                  <a:schemeClr val="bg1"/>
                </a:solidFill>
                <a:effectLst/>
                <a:latin typeface="Arial" panose="020B0604020202020204" pitchFamily="34" charset="0"/>
              </a:rPr>
              <a:t>'</a:t>
            </a:r>
            <a:endParaRPr lang="en-US" sz="1600" b="1" dirty="0" smtClean="0">
              <a:solidFill>
                <a:schemeClr val="bg1"/>
              </a:solidFill>
              <a:effectLst/>
            </a:endParaRPr>
          </a:p>
          <a:p>
            <a:r>
              <a:rPr lang="en-US" sz="1600" b="0" dirty="0">
                <a:effectLst/>
              </a:rPr>
              <a:t/>
            </a:r>
            <a:br>
              <a:rPr lang="en-US" sz="1600" b="0" dirty="0">
                <a:effectLst/>
              </a:rPr>
            </a:br>
            <a:r>
              <a:rPr lang="en-US" dirty="0"/>
              <a:t/>
            </a:r>
            <a:br>
              <a:rPr lang="en-US" dirty="0"/>
            </a:br>
            <a:endParaRPr lang="ru-RU" dirty="0"/>
          </a:p>
        </p:txBody>
      </p:sp>
      <p:sp>
        <p:nvSpPr>
          <p:cNvPr id="8" name="Прямоугольник 7"/>
          <p:cNvSpPr/>
          <p:nvPr/>
        </p:nvSpPr>
        <p:spPr>
          <a:xfrm>
            <a:off x="266700" y="229166"/>
            <a:ext cx="6149340" cy="1815882"/>
          </a:xfrm>
          <a:prstGeom prst="rect">
            <a:avLst/>
          </a:prstGeom>
        </p:spPr>
        <p:txBody>
          <a:bodyPr wrap="square">
            <a:spAutoFit/>
          </a:bodyPr>
          <a:lstStyle/>
          <a:p>
            <a:r>
              <a:rPr lang="en-US" b="1" dirty="0" smtClean="0">
                <a:solidFill>
                  <a:schemeClr val="tx1"/>
                </a:solidFill>
              </a:rPr>
              <a:t>8)Payment table</a:t>
            </a:r>
          </a:p>
          <a:p>
            <a:endParaRPr lang="en-US" dirty="0" smtClean="0">
              <a:solidFill>
                <a:schemeClr val="tx1"/>
              </a:solidFill>
            </a:endParaRPr>
          </a:p>
          <a:p>
            <a:pPr>
              <a:buFont typeface="Arial" pitchFamily="34" charset="0"/>
              <a:buChar char="•"/>
            </a:pPr>
            <a:r>
              <a:rPr lang="en-US" dirty="0" smtClean="0">
                <a:solidFill>
                  <a:schemeClr val="tx1"/>
                </a:solidFill>
              </a:rPr>
              <a:t>All </a:t>
            </a:r>
            <a:r>
              <a:rPr lang="en-US" dirty="0" err="1" smtClean="0">
                <a:solidFill>
                  <a:schemeClr val="tx1"/>
                </a:solidFill>
              </a:rPr>
              <a:t>atrributes</a:t>
            </a:r>
            <a:r>
              <a:rPr lang="en-US" dirty="0" smtClean="0">
                <a:solidFill>
                  <a:schemeClr val="tx1"/>
                </a:solidFill>
              </a:rPr>
              <a:t> have </a:t>
            </a:r>
            <a:r>
              <a:rPr lang="en-US" dirty="0" err="1" smtClean="0">
                <a:solidFill>
                  <a:schemeClr val="tx1"/>
                </a:solidFill>
              </a:rPr>
              <a:t>atomatic</a:t>
            </a:r>
            <a:r>
              <a:rPr lang="en-US" dirty="0" smtClean="0">
                <a:solidFill>
                  <a:schemeClr val="tx1"/>
                </a:solidFill>
              </a:rPr>
              <a:t> and have Primary Key. So this table in 1NF</a:t>
            </a:r>
          </a:p>
          <a:p>
            <a:pPr>
              <a:buFont typeface="Arial" pitchFamily="34" charset="0"/>
              <a:buChar char="•"/>
            </a:pPr>
            <a:r>
              <a:rPr lang="en-US" dirty="0" smtClean="0">
                <a:solidFill>
                  <a:schemeClr val="tx1"/>
                </a:solidFill>
              </a:rPr>
              <a:t>If my table in 1NF and all my non </a:t>
            </a:r>
            <a:r>
              <a:rPr lang="en-US" dirty="0" err="1" smtClean="0">
                <a:solidFill>
                  <a:schemeClr val="tx1"/>
                </a:solidFill>
              </a:rPr>
              <a:t>prome</a:t>
            </a:r>
            <a:r>
              <a:rPr lang="en-US" dirty="0" smtClean="0">
                <a:solidFill>
                  <a:schemeClr val="tx1"/>
                </a:solidFill>
              </a:rPr>
              <a:t> attributes depend on Primary key , so this table in 2NF</a:t>
            </a:r>
          </a:p>
          <a:p>
            <a:pPr>
              <a:buFont typeface="Arial" pitchFamily="34" charset="0"/>
              <a:buChar char="•"/>
            </a:pPr>
            <a:r>
              <a:rPr lang="en-US" dirty="0" smtClean="0">
                <a:solidFill>
                  <a:schemeClr val="tx1"/>
                </a:solidFill>
              </a:rPr>
              <a:t>To be in 3NF, this table shouldn’t be in transitivity dependence. The attributes in our table in non-transitivity </a:t>
            </a:r>
            <a:r>
              <a:rPr lang="en-US" dirty="0" err="1" smtClean="0">
                <a:solidFill>
                  <a:schemeClr val="tx1"/>
                </a:solidFill>
              </a:rPr>
              <a:t>dependence.And</a:t>
            </a:r>
            <a:r>
              <a:rPr lang="en-US" dirty="0" smtClean="0">
                <a:solidFill>
                  <a:schemeClr val="tx1"/>
                </a:solidFill>
              </a:rPr>
              <a:t> also it is in 1NF,2NF. So my table also in 3NF.</a:t>
            </a:r>
          </a:p>
        </p:txBody>
      </p:sp>
      <p:pic>
        <p:nvPicPr>
          <p:cNvPr id="7" name="Рисунок 6" descr="fhrfj.PNG"/>
          <p:cNvPicPr>
            <a:picLocks noChangeAspect="1"/>
          </p:cNvPicPr>
          <p:nvPr/>
        </p:nvPicPr>
        <p:blipFill>
          <a:blip r:embed="rId2"/>
          <a:stretch>
            <a:fillRect/>
          </a:stretch>
        </p:blipFill>
        <p:spPr>
          <a:xfrm>
            <a:off x="2136161" y="2390323"/>
            <a:ext cx="6723529" cy="2223828"/>
          </a:xfrm>
          <a:prstGeom prst="rect">
            <a:avLst/>
          </a:prstGeom>
        </p:spPr>
      </p:pic>
    </p:spTree>
    <p:extLst>
      <p:ext uri="{BB962C8B-B14F-4D97-AF65-F5344CB8AC3E}">
        <p14:creationId xmlns:p14="http://schemas.microsoft.com/office/powerpoint/2010/main" xmlns="" val="3740417430"/>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15</a:t>
            </a:fld>
            <a:endParaRPr lang="en"/>
          </a:p>
        </p:txBody>
      </p:sp>
      <p:sp>
        <p:nvSpPr>
          <p:cNvPr id="6" name="TextBox 5">
            <a:extLst>
              <a:ext uri="{FF2B5EF4-FFF2-40B4-BE49-F238E27FC236}">
                <a16:creationId xmlns:a16="http://schemas.microsoft.com/office/drawing/2014/main" xmlns="" id="{DB6207B8-2675-DC44-1AD4-4ADD35F9E58F}"/>
              </a:ext>
            </a:extLst>
          </p:cNvPr>
          <p:cNvSpPr txBox="1"/>
          <p:nvPr/>
        </p:nvSpPr>
        <p:spPr>
          <a:xfrm>
            <a:off x="0" y="709702"/>
            <a:ext cx="3713748" cy="1046440"/>
          </a:xfrm>
          <a:prstGeom prst="rect">
            <a:avLst/>
          </a:prstGeom>
          <a:noFill/>
        </p:spPr>
        <p:txBody>
          <a:bodyPr wrap="square">
            <a:spAutoFit/>
          </a:bodyPr>
          <a:lstStyle/>
          <a:p>
            <a:pPr rtl="0">
              <a:spcBef>
                <a:spcPts val="0"/>
              </a:spcBef>
              <a:spcAft>
                <a:spcPts val="0"/>
              </a:spcAft>
            </a:pPr>
            <a:r>
              <a:rPr lang="en-US" sz="1800" b="1" i="0" u="none" strike="noStrike" dirty="0" smtClean="0">
                <a:solidFill>
                  <a:schemeClr val="bg1"/>
                </a:solidFill>
                <a:effectLst/>
                <a:latin typeface="Arial" panose="020B0604020202020204" pitchFamily="34" charset="0"/>
              </a:rPr>
              <a:t>'</a:t>
            </a:r>
            <a:endParaRPr lang="en-US" sz="1600" b="1" dirty="0" smtClean="0">
              <a:solidFill>
                <a:schemeClr val="bg1"/>
              </a:solidFill>
              <a:effectLst/>
            </a:endParaRPr>
          </a:p>
          <a:p>
            <a:r>
              <a:rPr lang="en-US" sz="1600" b="0" dirty="0">
                <a:effectLst/>
              </a:rPr>
              <a:t/>
            </a:r>
            <a:br>
              <a:rPr lang="en-US" sz="1600" b="0" dirty="0">
                <a:effectLst/>
              </a:rPr>
            </a:br>
            <a:r>
              <a:rPr lang="en-US" dirty="0"/>
              <a:t/>
            </a:r>
            <a:br>
              <a:rPr lang="en-US" dirty="0"/>
            </a:br>
            <a:endParaRPr lang="ru-RU" dirty="0"/>
          </a:p>
        </p:txBody>
      </p:sp>
      <p:sp>
        <p:nvSpPr>
          <p:cNvPr id="8" name="Прямоугольник 7"/>
          <p:cNvSpPr/>
          <p:nvPr/>
        </p:nvSpPr>
        <p:spPr>
          <a:xfrm>
            <a:off x="266700" y="229166"/>
            <a:ext cx="6149340" cy="1815882"/>
          </a:xfrm>
          <a:prstGeom prst="rect">
            <a:avLst/>
          </a:prstGeom>
        </p:spPr>
        <p:txBody>
          <a:bodyPr wrap="square">
            <a:spAutoFit/>
          </a:bodyPr>
          <a:lstStyle/>
          <a:p>
            <a:r>
              <a:rPr lang="en-US" b="1" dirty="0" smtClean="0">
                <a:solidFill>
                  <a:schemeClr val="tx1"/>
                </a:solidFill>
              </a:rPr>
              <a:t>9)Invoice table</a:t>
            </a:r>
          </a:p>
          <a:p>
            <a:endParaRPr lang="en-US" dirty="0" smtClean="0">
              <a:solidFill>
                <a:schemeClr val="tx1"/>
              </a:solidFill>
            </a:endParaRPr>
          </a:p>
          <a:p>
            <a:pPr>
              <a:buFont typeface="Arial" pitchFamily="34" charset="0"/>
              <a:buChar char="•"/>
            </a:pPr>
            <a:r>
              <a:rPr lang="en-US" dirty="0" smtClean="0">
                <a:solidFill>
                  <a:schemeClr val="tx1"/>
                </a:solidFill>
              </a:rPr>
              <a:t>All </a:t>
            </a:r>
            <a:r>
              <a:rPr lang="en-US" dirty="0" err="1" smtClean="0">
                <a:solidFill>
                  <a:schemeClr val="tx1"/>
                </a:solidFill>
              </a:rPr>
              <a:t>atrributes</a:t>
            </a:r>
            <a:r>
              <a:rPr lang="en-US" dirty="0" smtClean="0">
                <a:solidFill>
                  <a:schemeClr val="tx1"/>
                </a:solidFill>
              </a:rPr>
              <a:t> have </a:t>
            </a:r>
            <a:r>
              <a:rPr lang="en-US" dirty="0" err="1" smtClean="0">
                <a:solidFill>
                  <a:schemeClr val="tx1"/>
                </a:solidFill>
              </a:rPr>
              <a:t>atomatic</a:t>
            </a:r>
            <a:r>
              <a:rPr lang="en-US" dirty="0" smtClean="0">
                <a:solidFill>
                  <a:schemeClr val="tx1"/>
                </a:solidFill>
              </a:rPr>
              <a:t> and have Primary Key. So this table in 1NF</a:t>
            </a:r>
          </a:p>
          <a:p>
            <a:pPr>
              <a:buFont typeface="Arial" pitchFamily="34" charset="0"/>
              <a:buChar char="•"/>
            </a:pPr>
            <a:r>
              <a:rPr lang="en-US" dirty="0" smtClean="0">
                <a:solidFill>
                  <a:schemeClr val="tx1"/>
                </a:solidFill>
              </a:rPr>
              <a:t>If my table in 1NF and all my non </a:t>
            </a:r>
            <a:r>
              <a:rPr lang="en-US" dirty="0" err="1" smtClean="0">
                <a:solidFill>
                  <a:schemeClr val="tx1"/>
                </a:solidFill>
              </a:rPr>
              <a:t>prome</a:t>
            </a:r>
            <a:r>
              <a:rPr lang="en-US" dirty="0" smtClean="0">
                <a:solidFill>
                  <a:schemeClr val="tx1"/>
                </a:solidFill>
              </a:rPr>
              <a:t> attributes depend on Primary key , so this table in 2NF</a:t>
            </a:r>
          </a:p>
          <a:p>
            <a:pPr>
              <a:buFont typeface="Arial" pitchFamily="34" charset="0"/>
              <a:buChar char="•"/>
            </a:pPr>
            <a:r>
              <a:rPr lang="en-US" dirty="0" smtClean="0">
                <a:solidFill>
                  <a:schemeClr val="tx1"/>
                </a:solidFill>
              </a:rPr>
              <a:t>To be in 3NF, this table shouldn’t be in transitivity dependence. The attributes in our table in non-transitivity </a:t>
            </a:r>
            <a:r>
              <a:rPr lang="en-US" dirty="0" err="1" smtClean="0">
                <a:solidFill>
                  <a:schemeClr val="tx1"/>
                </a:solidFill>
              </a:rPr>
              <a:t>dependence.And</a:t>
            </a:r>
            <a:r>
              <a:rPr lang="en-US" dirty="0" smtClean="0">
                <a:solidFill>
                  <a:schemeClr val="tx1"/>
                </a:solidFill>
              </a:rPr>
              <a:t> also it is in 1NF,2NF. So my table also in 3NF.</a:t>
            </a:r>
          </a:p>
        </p:txBody>
      </p:sp>
      <p:pic>
        <p:nvPicPr>
          <p:cNvPr id="7" name="Рисунок 6" descr="invoice.PNG"/>
          <p:cNvPicPr>
            <a:picLocks noChangeAspect="1"/>
          </p:cNvPicPr>
          <p:nvPr/>
        </p:nvPicPr>
        <p:blipFill>
          <a:blip r:embed="rId2"/>
          <a:stretch>
            <a:fillRect/>
          </a:stretch>
        </p:blipFill>
        <p:spPr>
          <a:xfrm>
            <a:off x="1375442" y="2246279"/>
            <a:ext cx="7084679" cy="2304289"/>
          </a:xfrm>
          <a:prstGeom prst="rect">
            <a:avLst/>
          </a:prstGeom>
        </p:spPr>
      </p:pic>
    </p:spTree>
    <p:extLst>
      <p:ext uri="{BB962C8B-B14F-4D97-AF65-F5344CB8AC3E}">
        <p14:creationId xmlns:p14="http://schemas.microsoft.com/office/powerpoint/2010/main" xmlns="" val="3740417430"/>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16</a:t>
            </a:fld>
            <a:endParaRPr lang="en"/>
          </a:p>
        </p:txBody>
      </p:sp>
      <p:sp>
        <p:nvSpPr>
          <p:cNvPr id="6" name="TextBox 5">
            <a:extLst>
              <a:ext uri="{FF2B5EF4-FFF2-40B4-BE49-F238E27FC236}">
                <a16:creationId xmlns:a16="http://schemas.microsoft.com/office/drawing/2014/main" xmlns="" id="{DB6207B8-2675-DC44-1AD4-4ADD35F9E58F}"/>
              </a:ext>
            </a:extLst>
          </p:cNvPr>
          <p:cNvSpPr txBox="1"/>
          <p:nvPr/>
        </p:nvSpPr>
        <p:spPr>
          <a:xfrm>
            <a:off x="0" y="709702"/>
            <a:ext cx="3713748" cy="1046440"/>
          </a:xfrm>
          <a:prstGeom prst="rect">
            <a:avLst/>
          </a:prstGeom>
          <a:noFill/>
        </p:spPr>
        <p:txBody>
          <a:bodyPr wrap="square">
            <a:spAutoFit/>
          </a:bodyPr>
          <a:lstStyle/>
          <a:p>
            <a:pPr rtl="0">
              <a:spcBef>
                <a:spcPts val="0"/>
              </a:spcBef>
              <a:spcAft>
                <a:spcPts val="0"/>
              </a:spcAft>
            </a:pPr>
            <a:r>
              <a:rPr lang="en-US" sz="1800" b="1" i="0" u="none" strike="noStrike" dirty="0" smtClean="0">
                <a:solidFill>
                  <a:schemeClr val="bg1"/>
                </a:solidFill>
                <a:effectLst/>
                <a:latin typeface="Arial" panose="020B0604020202020204" pitchFamily="34" charset="0"/>
              </a:rPr>
              <a:t>'</a:t>
            </a:r>
            <a:endParaRPr lang="en-US" sz="1600" b="1" dirty="0" smtClean="0">
              <a:solidFill>
                <a:schemeClr val="bg1"/>
              </a:solidFill>
              <a:effectLst/>
            </a:endParaRPr>
          </a:p>
          <a:p>
            <a:r>
              <a:rPr lang="en-US" sz="1600" b="0" dirty="0">
                <a:effectLst/>
              </a:rPr>
              <a:t/>
            </a:r>
            <a:br>
              <a:rPr lang="en-US" sz="1600" b="0" dirty="0">
                <a:effectLst/>
              </a:rPr>
            </a:br>
            <a:r>
              <a:rPr lang="en-US" dirty="0"/>
              <a:t/>
            </a:r>
            <a:br>
              <a:rPr lang="en-US" dirty="0"/>
            </a:br>
            <a:endParaRPr lang="ru-RU" dirty="0"/>
          </a:p>
        </p:txBody>
      </p:sp>
      <p:sp>
        <p:nvSpPr>
          <p:cNvPr id="8" name="Прямоугольник 7"/>
          <p:cNvSpPr/>
          <p:nvPr/>
        </p:nvSpPr>
        <p:spPr>
          <a:xfrm>
            <a:off x="266700" y="229166"/>
            <a:ext cx="6149340" cy="1815882"/>
          </a:xfrm>
          <a:prstGeom prst="rect">
            <a:avLst/>
          </a:prstGeom>
        </p:spPr>
        <p:txBody>
          <a:bodyPr wrap="square">
            <a:spAutoFit/>
          </a:bodyPr>
          <a:lstStyle/>
          <a:p>
            <a:r>
              <a:rPr lang="en-US" b="1" dirty="0" smtClean="0">
                <a:solidFill>
                  <a:schemeClr val="tx1"/>
                </a:solidFill>
              </a:rPr>
              <a:t>10)Feedback table</a:t>
            </a:r>
          </a:p>
          <a:p>
            <a:endParaRPr lang="en-US" dirty="0" smtClean="0">
              <a:solidFill>
                <a:schemeClr val="tx1"/>
              </a:solidFill>
            </a:endParaRPr>
          </a:p>
          <a:p>
            <a:pPr>
              <a:buFont typeface="Arial" pitchFamily="34" charset="0"/>
              <a:buChar char="•"/>
            </a:pPr>
            <a:r>
              <a:rPr lang="en-US" dirty="0" smtClean="0">
                <a:solidFill>
                  <a:schemeClr val="tx1"/>
                </a:solidFill>
              </a:rPr>
              <a:t>All </a:t>
            </a:r>
            <a:r>
              <a:rPr lang="en-US" dirty="0" err="1" smtClean="0">
                <a:solidFill>
                  <a:schemeClr val="tx1"/>
                </a:solidFill>
              </a:rPr>
              <a:t>atrributes</a:t>
            </a:r>
            <a:r>
              <a:rPr lang="en-US" dirty="0" smtClean="0">
                <a:solidFill>
                  <a:schemeClr val="tx1"/>
                </a:solidFill>
              </a:rPr>
              <a:t> have </a:t>
            </a:r>
            <a:r>
              <a:rPr lang="en-US" dirty="0" err="1" smtClean="0">
                <a:solidFill>
                  <a:schemeClr val="tx1"/>
                </a:solidFill>
              </a:rPr>
              <a:t>atomatic</a:t>
            </a:r>
            <a:r>
              <a:rPr lang="en-US" dirty="0" smtClean="0">
                <a:solidFill>
                  <a:schemeClr val="tx1"/>
                </a:solidFill>
              </a:rPr>
              <a:t> and have Primary Key. So this table in 1NF</a:t>
            </a:r>
          </a:p>
          <a:p>
            <a:pPr>
              <a:buFont typeface="Arial" pitchFamily="34" charset="0"/>
              <a:buChar char="•"/>
            </a:pPr>
            <a:r>
              <a:rPr lang="en-US" dirty="0" smtClean="0">
                <a:solidFill>
                  <a:schemeClr val="tx1"/>
                </a:solidFill>
              </a:rPr>
              <a:t>If my table in 1NF and all my non </a:t>
            </a:r>
            <a:r>
              <a:rPr lang="en-US" dirty="0" err="1" smtClean="0">
                <a:solidFill>
                  <a:schemeClr val="tx1"/>
                </a:solidFill>
              </a:rPr>
              <a:t>prome</a:t>
            </a:r>
            <a:r>
              <a:rPr lang="en-US" dirty="0" smtClean="0">
                <a:solidFill>
                  <a:schemeClr val="tx1"/>
                </a:solidFill>
              </a:rPr>
              <a:t> attributes depend on Primary key , so this table in 2NF</a:t>
            </a:r>
          </a:p>
          <a:p>
            <a:pPr>
              <a:buFont typeface="Arial" pitchFamily="34" charset="0"/>
              <a:buChar char="•"/>
            </a:pPr>
            <a:r>
              <a:rPr lang="en-US" dirty="0" smtClean="0">
                <a:solidFill>
                  <a:schemeClr val="tx1"/>
                </a:solidFill>
              </a:rPr>
              <a:t>To be in 3NF, this table shouldn’t be in transitivity dependence. The attributes in our table in non-transitivity </a:t>
            </a:r>
            <a:r>
              <a:rPr lang="en-US" dirty="0" err="1" smtClean="0">
                <a:solidFill>
                  <a:schemeClr val="tx1"/>
                </a:solidFill>
              </a:rPr>
              <a:t>dependence.And</a:t>
            </a:r>
            <a:r>
              <a:rPr lang="en-US" dirty="0" smtClean="0">
                <a:solidFill>
                  <a:schemeClr val="tx1"/>
                </a:solidFill>
              </a:rPr>
              <a:t> also it is in 1NF,2NF. So my table also in 3NF.</a:t>
            </a:r>
          </a:p>
        </p:txBody>
      </p:sp>
      <p:pic>
        <p:nvPicPr>
          <p:cNvPr id="7" name="Рисунок 6" descr="ььаьа.PNG"/>
          <p:cNvPicPr>
            <a:picLocks noChangeAspect="1"/>
          </p:cNvPicPr>
          <p:nvPr/>
        </p:nvPicPr>
        <p:blipFill>
          <a:blip r:embed="rId2"/>
          <a:stretch>
            <a:fillRect/>
          </a:stretch>
        </p:blipFill>
        <p:spPr>
          <a:xfrm>
            <a:off x="361150" y="2146574"/>
            <a:ext cx="8613802" cy="2838499"/>
          </a:xfrm>
          <a:prstGeom prst="rect">
            <a:avLst/>
          </a:prstGeom>
        </p:spPr>
      </p:pic>
    </p:spTree>
    <p:extLst>
      <p:ext uri="{BB962C8B-B14F-4D97-AF65-F5344CB8AC3E}">
        <p14:creationId xmlns:p14="http://schemas.microsoft.com/office/powerpoint/2010/main" xmlns="" val="3740417430"/>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17</a:t>
            </a:fld>
            <a:endParaRPr lang="en"/>
          </a:p>
        </p:txBody>
      </p:sp>
      <p:sp>
        <p:nvSpPr>
          <p:cNvPr id="2" name="Google Shape;364;p33">
            <a:extLst>
              <a:ext uri="{FF2B5EF4-FFF2-40B4-BE49-F238E27FC236}">
                <a16:creationId xmlns:a16="http://schemas.microsoft.com/office/drawing/2014/main" xmlns="" id="{15193548-57E9-F070-9C0D-980359C6843D}"/>
              </a:ext>
            </a:extLst>
          </p:cNvPr>
          <p:cNvSpPr/>
          <p:nvPr/>
        </p:nvSpPr>
        <p:spPr>
          <a:xfrm>
            <a:off x="1" y="2491660"/>
            <a:ext cx="1387641" cy="769781"/>
          </a:xfrm>
          <a:prstGeom prst="chevron">
            <a:avLst>
              <a:gd name="adj" fmla="val 29853"/>
            </a:avLst>
          </a:prstGeom>
          <a:solidFill>
            <a:srgbClr val="FFA400">
              <a:alpha val="715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CA" dirty="0" smtClean="0">
                <a:solidFill>
                  <a:srgbClr val="FFFFFF"/>
                </a:solidFill>
                <a:latin typeface="Nunito Sans"/>
                <a:ea typeface="Nunito Sans"/>
                <a:cs typeface="Nunito Sans"/>
                <a:sym typeface="Nunito Sans"/>
              </a:rPr>
              <a:t>3NF</a:t>
            </a:r>
            <a:endParaRPr dirty="0">
              <a:solidFill>
                <a:srgbClr val="FFFFFF"/>
              </a:solidFill>
              <a:latin typeface="Nunito Sans"/>
              <a:ea typeface="Nunito Sans"/>
              <a:cs typeface="Nunito Sans"/>
              <a:sym typeface="Nunito Sans"/>
            </a:endParaRPr>
          </a:p>
        </p:txBody>
      </p:sp>
      <p:cxnSp>
        <p:nvCxnSpPr>
          <p:cNvPr id="7" name="Прямая соединительная линия 6">
            <a:extLst>
              <a:ext uri="{FF2B5EF4-FFF2-40B4-BE49-F238E27FC236}">
                <a16:creationId xmlns:a16="http://schemas.microsoft.com/office/drawing/2014/main" xmlns="" id="{C69167CB-3BCD-2ACF-EE0B-0417FCD756CE}"/>
              </a:ext>
            </a:extLst>
          </p:cNvPr>
          <p:cNvCxnSpPr>
            <a:cxnSpLocks/>
          </p:cNvCxnSpPr>
          <p:nvPr/>
        </p:nvCxnSpPr>
        <p:spPr>
          <a:xfrm>
            <a:off x="8313079" y="516990"/>
            <a:ext cx="0" cy="39360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xmlns="" id="{74BFA624-92BF-2253-4CA1-20A75DDF72BF}"/>
              </a:ext>
            </a:extLst>
          </p:cNvPr>
          <p:cNvSpPr txBox="1"/>
          <p:nvPr/>
        </p:nvSpPr>
        <p:spPr>
          <a:xfrm>
            <a:off x="850231" y="288758"/>
            <a:ext cx="7706553" cy="2031325"/>
          </a:xfrm>
          <a:prstGeom prst="rect">
            <a:avLst/>
          </a:prstGeom>
          <a:noFill/>
        </p:spPr>
        <p:txBody>
          <a:bodyPr wrap="square" rtlCol="0">
            <a:spAutoFit/>
          </a:bodyPr>
          <a:lstStyle/>
          <a:p>
            <a:r>
              <a:rPr lang="en-US" dirty="0" smtClean="0"/>
              <a:t>STAFF </a:t>
            </a:r>
            <a:endParaRPr lang="en-US" dirty="0"/>
          </a:p>
          <a:p>
            <a:r>
              <a:rPr lang="en-US" dirty="0"/>
              <a:t>FD: </a:t>
            </a:r>
            <a:r>
              <a:rPr lang="en-US" dirty="0" smtClean="0"/>
              <a:t>STUFF_ID </a:t>
            </a:r>
            <a:r>
              <a:rPr lang="en-US" dirty="0"/>
              <a:t>-&gt; {</a:t>
            </a:r>
            <a:r>
              <a:rPr lang="en-US" dirty="0" smtClean="0"/>
              <a:t>FIRST_NAME</a:t>
            </a:r>
            <a:r>
              <a:rPr lang="en-US" dirty="0"/>
              <a:t>, </a:t>
            </a:r>
            <a:r>
              <a:rPr lang="en-US" dirty="0" smtClean="0"/>
              <a:t>L_NAME</a:t>
            </a:r>
            <a:r>
              <a:rPr lang="en-US" dirty="0"/>
              <a:t>, EMAIL, </a:t>
            </a:r>
            <a:r>
              <a:rPr lang="en-US" dirty="0" smtClean="0"/>
              <a:t>POSITION, </a:t>
            </a:r>
            <a:r>
              <a:rPr lang="en-US" dirty="0"/>
              <a:t>CONTACT_NUMBER, </a:t>
            </a:r>
            <a:r>
              <a:rPr lang="en-US" dirty="0" smtClean="0"/>
              <a:t>SALARY}</a:t>
            </a:r>
            <a:endParaRPr lang="en-US" dirty="0"/>
          </a:p>
          <a:p>
            <a:r>
              <a:rPr lang="en-US" dirty="0"/>
              <a:t>SALARY -&gt; POSITION WE HAVE TRANSITIVITY:  </a:t>
            </a:r>
            <a:r>
              <a:rPr lang="en-US" dirty="0">
                <a:solidFill>
                  <a:schemeClr val="bg1"/>
                </a:solidFill>
              </a:rPr>
              <a:t>(same employee in same position get same salary)</a:t>
            </a:r>
          </a:p>
          <a:p>
            <a:r>
              <a:rPr lang="en-US" dirty="0"/>
              <a:t>which is not allowed in </a:t>
            </a:r>
            <a:r>
              <a:rPr lang="en-US" dirty="0" smtClean="0"/>
              <a:t>3NF</a:t>
            </a:r>
            <a:endParaRPr lang="en-US" dirty="0"/>
          </a:p>
          <a:p>
            <a:r>
              <a:rPr lang="en-US" dirty="0">
                <a:solidFill>
                  <a:schemeClr val="bg1"/>
                </a:solidFill>
              </a:rPr>
              <a:t>SO WE DIVIDED OUR TABLE TO 2 TABLES:</a:t>
            </a:r>
          </a:p>
          <a:p>
            <a:r>
              <a:rPr lang="en-US" dirty="0"/>
              <a:t>STUFF AND SALARY:</a:t>
            </a:r>
          </a:p>
          <a:p>
            <a:endParaRPr lang="ru-RU" dirty="0"/>
          </a:p>
        </p:txBody>
      </p:sp>
      <p:pic>
        <p:nvPicPr>
          <p:cNvPr id="8" name="Рисунок 7" descr="СТАФФ.PNG"/>
          <p:cNvPicPr>
            <a:picLocks noChangeAspect="1"/>
          </p:cNvPicPr>
          <p:nvPr/>
        </p:nvPicPr>
        <p:blipFill>
          <a:blip r:embed="rId2"/>
          <a:stretch>
            <a:fillRect/>
          </a:stretch>
        </p:blipFill>
        <p:spPr>
          <a:xfrm>
            <a:off x="1488732" y="2202179"/>
            <a:ext cx="5336309" cy="1722121"/>
          </a:xfrm>
          <a:prstGeom prst="rect">
            <a:avLst/>
          </a:prstGeom>
        </p:spPr>
      </p:pic>
      <p:pic>
        <p:nvPicPr>
          <p:cNvPr id="9" name="Рисунок 8" descr="salary.PNG"/>
          <p:cNvPicPr>
            <a:picLocks noChangeAspect="1"/>
          </p:cNvPicPr>
          <p:nvPr/>
        </p:nvPicPr>
        <p:blipFill>
          <a:blip r:embed="rId3"/>
          <a:stretch>
            <a:fillRect/>
          </a:stretch>
        </p:blipFill>
        <p:spPr>
          <a:xfrm>
            <a:off x="4462213" y="3124199"/>
            <a:ext cx="4513588" cy="1813561"/>
          </a:xfrm>
          <a:prstGeom prst="rect">
            <a:avLst/>
          </a:prstGeom>
        </p:spPr>
      </p:pic>
    </p:spTree>
    <p:extLst>
      <p:ext uri="{BB962C8B-B14F-4D97-AF65-F5344CB8AC3E}">
        <p14:creationId xmlns:p14="http://schemas.microsoft.com/office/powerpoint/2010/main" xmlns="" val="3762002688"/>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18</a:t>
            </a:fld>
            <a:endParaRPr lang="en"/>
          </a:p>
        </p:txBody>
      </p:sp>
      <p:sp>
        <p:nvSpPr>
          <p:cNvPr id="4" name="Прямоугольник 3"/>
          <p:cNvSpPr/>
          <p:nvPr/>
        </p:nvSpPr>
        <p:spPr>
          <a:xfrm>
            <a:off x="231140" y="104987"/>
            <a:ext cx="4817270" cy="5386090"/>
          </a:xfrm>
          <a:prstGeom prst="rect">
            <a:avLst/>
          </a:prstGeom>
        </p:spPr>
        <p:txBody>
          <a:bodyPr wrap="square">
            <a:spAutoFit/>
          </a:bodyPr>
          <a:lstStyle/>
          <a:p>
            <a:r>
              <a:rPr lang="en-US" sz="1600" dirty="0" smtClean="0">
                <a:solidFill>
                  <a:schemeClr val="bg1"/>
                </a:solidFill>
                <a:latin typeface="Times New Roman" pitchFamily="18" charset="0"/>
                <a:cs typeface="Times New Roman" pitchFamily="18" charset="0"/>
              </a:rPr>
              <a:t> CODING PART:</a:t>
            </a:r>
          </a:p>
          <a:p>
            <a:pPr marL="342900" indent="-342900">
              <a:buFont typeface="+mj-lt"/>
              <a:buAutoNum type="arabicPeriod"/>
            </a:pPr>
            <a:r>
              <a:rPr lang="en-US" sz="1600" dirty="0" smtClean="0"/>
              <a:t>Procedure which does group by information</a:t>
            </a:r>
          </a:p>
          <a:p>
            <a:pPr marL="342900" indent="-342900"/>
            <a:endParaRPr lang="en-US" sz="1600" dirty="0" smtClean="0"/>
          </a:p>
          <a:p>
            <a:pPr marL="342900" indent="-342900"/>
            <a:r>
              <a:rPr lang="en-US" sz="1100" dirty="0" smtClean="0"/>
              <a:t>Create or Replace PROCEDURE </a:t>
            </a:r>
            <a:r>
              <a:rPr lang="en-US" sz="1100" dirty="0" err="1" smtClean="0"/>
              <a:t>group_by_avg</a:t>
            </a:r>
            <a:r>
              <a:rPr lang="en-US" sz="1100" dirty="0" smtClean="0"/>
              <a:t> IS</a:t>
            </a:r>
          </a:p>
          <a:p>
            <a:pPr marL="342900" indent="-342900"/>
            <a:r>
              <a:rPr lang="en-US" sz="1100" dirty="0" smtClean="0"/>
              <a:t>  </a:t>
            </a:r>
            <a:r>
              <a:rPr lang="en-US" sz="1100" dirty="0" err="1" smtClean="0"/>
              <a:t>v_error_code</a:t>
            </a:r>
            <a:r>
              <a:rPr lang="en-US" sz="1100" dirty="0" smtClean="0"/>
              <a:t> NUMBER;</a:t>
            </a:r>
          </a:p>
          <a:p>
            <a:pPr marL="342900" indent="-342900"/>
            <a:r>
              <a:rPr lang="en-US" sz="1100" dirty="0" smtClean="0"/>
              <a:t>  </a:t>
            </a:r>
            <a:r>
              <a:rPr lang="en-US" sz="1100" dirty="0" err="1" smtClean="0"/>
              <a:t>v_error_message</a:t>
            </a:r>
            <a:r>
              <a:rPr lang="en-US" sz="1100" dirty="0" smtClean="0"/>
              <a:t> VARCHAR2(4000);</a:t>
            </a:r>
          </a:p>
          <a:p>
            <a:pPr marL="342900" indent="-342900"/>
            <a:r>
              <a:rPr lang="en-US" sz="1100" dirty="0" smtClean="0"/>
              <a:t>  CURSOR </a:t>
            </a:r>
            <a:r>
              <a:rPr lang="en-US" sz="1100" dirty="0" err="1" smtClean="0"/>
              <a:t>c_emp</a:t>
            </a:r>
            <a:r>
              <a:rPr lang="en-US" sz="1100" dirty="0" smtClean="0"/>
              <a:t> IS</a:t>
            </a:r>
          </a:p>
          <a:p>
            <a:pPr marL="342900" indent="-342900"/>
            <a:r>
              <a:rPr lang="en-US" sz="1100" dirty="0" smtClean="0"/>
              <a:t>    SELECT </a:t>
            </a:r>
            <a:r>
              <a:rPr lang="en-US" sz="1100" dirty="0" err="1" smtClean="0"/>
              <a:t>staff_position</a:t>
            </a:r>
            <a:r>
              <a:rPr lang="en-US" sz="1100" dirty="0" smtClean="0"/>
              <a:t>, AVG(</a:t>
            </a:r>
            <a:r>
              <a:rPr lang="en-US" sz="1100" dirty="0" err="1" smtClean="0"/>
              <a:t>staff_salary</a:t>
            </a:r>
            <a:r>
              <a:rPr lang="en-US" sz="1100" dirty="0" smtClean="0"/>
              <a:t>) as </a:t>
            </a:r>
            <a:r>
              <a:rPr lang="en-US" sz="1100" dirty="0" err="1" smtClean="0"/>
              <a:t>avg_salary</a:t>
            </a:r>
            <a:endParaRPr lang="en-US" sz="1100" dirty="0" smtClean="0"/>
          </a:p>
          <a:p>
            <a:pPr marL="342900" indent="-342900"/>
            <a:r>
              <a:rPr lang="en-US" sz="1100" dirty="0" smtClean="0"/>
              <a:t>    FROM staff</a:t>
            </a:r>
          </a:p>
          <a:p>
            <a:pPr marL="342900" indent="-342900"/>
            <a:r>
              <a:rPr lang="en-US" sz="1100" dirty="0" smtClean="0"/>
              <a:t>    GROUP BY </a:t>
            </a:r>
            <a:r>
              <a:rPr lang="en-US" sz="1100" dirty="0" err="1" smtClean="0"/>
              <a:t>staff_position</a:t>
            </a:r>
            <a:r>
              <a:rPr lang="en-US" sz="1100" dirty="0" smtClean="0"/>
              <a:t>;</a:t>
            </a:r>
          </a:p>
          <a:p>
            <a:pPr marL="342900" indent="-342900"/>
            <a:r>
              <a:rPr lang="en-US" sz="1100" dirty="0" smtClean="0"/>
              <a:t>BEGIN</a:t>
            </a:r>
          </a:p>
          <a:p>
            <a:pPr marL="342900" indent="-342900"/>
            <a:r>
              <a:rPr lang="en-US" sz="1100" dirty="0" smtClean="0"/>
              <a:t>  FOR </a:t>
            </a:r>
            <a:r>
              <a:rPr lang="en-US" sz="1100" dirty="0" err="1" smtClean="0"/>
              <a:t>emp_rec</a:t>
            </a:r>
            <a:r>
              <a:rPr lang="en-US" sz="1100" dirty="0" smtClean="0"/>
              <a:t> IN </a:t>
            </a:r>
            <a:r>
              <a:rPr lang="en-US" sz="1100" dirty="0" err="1" smtClean="0"/>
              <a:t>c_emp</a:t>
            </a:r>
            <a:r>
              <a:rPr lang="en-US" sz="1100" dirty="0" smtClean="0"/>
              <a:t> LOOP</a:t>
            </a:r>
          </a:p>
          <a:p>
            <a:pPr marL="342900" indent="-342900"/>
            <a:r>
              <a:rPr lang="en-US" sz="1100" dirty="0" smtClean="0"/>
              <a:t>    IF </a:t>
            </a:r>
            <a:r>
              <a:rPr lang="en-US" sz="1100" dirty="0" err="1" smtClean="0"/>
              <a:t>emp_rec.avg_salary</a:t>
            </a:r>
            <a:r>
              <a:rPr lang="en-US" sz="1100" dirty="0" smtClean="0"/>
              <a:t> &gt; 100000 THEN</a:t>
            </a:r>
          </a:p>
          <a:p>
            <a:pPr marL="342900" indent="-342900"/>
            <a:r>
              <a:rPr lang="en-US" sz="1100" dirty="0" smtClean="0"/>
              <a:t>      DBMS_OUTPUT.PUT_LINE('Average salary for staff ' || </a:t>
            </a:r>
            <a:r>
              <a:rPr lang="en-US" sz="1100" dirty="0" err="1" smtClean="0"/>
              <a:t>emp_rec.staff_position</a:t>
            </a:r>
            <a:r>
              <a:rPr lang="en-US" sz="1100" dirty="0" smtClean="0"/>
              <a:t> || '= '|| </a:t>
            </a:r>
            <a:r>
              <a:rPr lang="en-US" sz="1100" dirty="0" err="1" smtClean="0"/>
              <a:t>emp_rec.avg_salary</a:t>
            </a:r>
            <a:r>
              <a:rPr lang="en-US" sz="1100" dirty="0" smtClean="0"/>
              <a:t>);</a:t>
            </a:r>
          </a:p>
          <a:p>
            <a:pPr marL="342900" indent="-342900"/>
            <a:r>
              <a:rPr lang="en-US" sz="1100" dirty="0" smtClean="0"/>
              <a:t>    ELSE</a:t>
            </a:r>
          </a:p>
          <a:p>
            <a:pPr marL="342900" indent="-342900"/>
            <a:r>
              <a:rPr lang="en-US" sz="1100" dirty="0" smtClean="0"/>
              <a:t>      DBMS_OUTPUT.PUT_LINE(</a:t>
            </a:r>
            <a:r>
              <a:rPr lang="en-US" sz="1100" dirty="0" err="1" smtClean="0"/>
              <a:t>emp_rec.staff_position</a:t>
            </a:r>
            <a:r>
              <a:rPr lang="en-US" sz="1100" dirty="0" smtClean="0"/>
              <a:t> || ': ' || </a:t>
            </a:r>
            <a:r>
              <a:rPr lang="en-US" sz="1100" dirty="0" err="1" smtClean="0"/>
              <a:t>emp_rec.avg_salary</a:t>
            </a:r>
            <a:r>
              <a:rPr lang="en-US" sz="1100" dirty="0" smtClean="0"/>
              <a:t>);</a:t>
            </a:r>
          </a:p>
          <a:p>
            <a:pPr marL="342900" indent="-342900"/>
            <a:r>
              <a:rPr lang="en-US" sz="1100" dirty="0" smtClean="0"/>
              <a:t>    END IF;</a:t>
            </a:r>
          </a:p>
          <a:p>
            <a:pPr marL="342900" indent="-342900"/>
            <a:r>
              <a:rPr lang="en-US" sz="1100" dirty="0" smtClean="0"/>
              <a:t>  END LOOP;</a:t>
            </a:r>
          </a:p>
          <a:p>
            <a:pPr marL="342900" indent="-342900"/>
            <a:r>
              <a:rPr lang="en-US" sz="1100" dirty="0" smtClean="0"/>
              <a:t>EXCEPTION</a:t>
            </a:r>
          </a:p>
          <a:p>
            <a:pPr marL="342900" indent="-342900"/>
            <a:r>
              <a:rPr lang="en-US" sz="1100" dirty="0" smtClean="0"/>
              <a:t>  WHEN OTHERS THEN</a:t>
            </a:r>
          </a:p>
          <a:p>
            <a:pPr marL="342900" indent="-342900"/>
            <a:r>
              <a:rPr lang="en-US" sz="1100" dirty="0" smtClean="0"/>
              <a:t>    </a:t>
            </a:r>
            <a:r>
              <a:rPr lang="en-US" sz="1100" dirty="0" err="1" smtClean="0"/>
              <a:t>v_error_code</a:t>
            </a:r>
            <a:r>
              <a:rPr lang="en-US" sz="1100" dirty="0" smtClean="0"/>
              <a:t> := SQLCODE;</a:t>
            </a:r>
          </a:p>
          <a:p>
            <a:pPr marL="342900" indent="-342900"/>
            <a:r>
              <a:rPr lang="en-US" sz="1100" dirty="0" smtClean="0"/>
              <a:t>    </a:t>
            </a:r>
            <a:r>
              <a:rPr lang="en-US" sz="1100" dirty="0" err="1" smtClean="0"/>
              <a:t>v_error_message</a:t>
            </a:r>
            <a:r>
              <a:rPr lang="en-US" sz="1100" dirty="0" smtClean="0"/>
              <a:t> := SQLERRM;</a:t>
            </a:r>
          </a:p>
          <a:p>
            <a:pPr marL="342900" indent="-342900"/>
            <a:r>
              <a:rPr lang="en-US" sz="1100" dirty="0" smtClean="0"/>
              <a:t>    DBMS_OUTPUT.PUT_LINE('Error ' || </a:t>
            </a:r>
            <a:r>
              <a:rPr lang="en-US" sz="1100" dirty="0" err="1" smtClean="0"/>
              <a:t>v_error_code</a:t>
            </a:r>
            <a:r>
              <a:rPr lang="en-US" sz="1100" dirty="0" smtClean="0"/>
              <a:t> || ': ' || </a:t>
            </a:r>
            <a:r>
              <a:rPr lang="en-US" sz="1100" dirty="0" err="1" smtClean="0"/>
              <a:t>v_error_message</a:t>
            </a:r>
            <a:r>
              <a:rPr lang="en-US" sz="1100" dirty="0" smtClean="0"/>
              <a:t>);</a:t>
            </a:r>
          </a:p>
          <a:p>
            <a:pPr marL="342900" indent="-342900"/>
            <a:r>
              <a:rPr lang="en-US" sz="1100" dirty="0" smtClean="0"/>
              <a:t>END;</a:t>
            </a:r>
          </a:p>
          <a:p>
            <a:pPr marL="342900" indent="-342900"/>
            <a:r>
              <a:rPr lang="en-US" sz="1600" dirty="0" smtClean="0"/>
              <a:t/>
            </a:r>
            <a:br>
              <a:rPr lang="en-US" sz="1600" dirty="0" smtClean="0"/>
            </a:br>
            <a:endParaRPr lang="en-US" sz="1600" dirty="0">
              <a:solidFill>
                <a:schemeClr val="bg1"/>
              </a:solidFill>
              <a:latin typeface="Times New Roman" pitchFamily="18" charset="0"/>
              <a:cs typeface="Times New Roman" pitchFamily="18" charset="0"/>
            </a:endParaRPr>
          </a:p>
        </p:txBody>
      </p:sp>
      <p:sp>
        <p:nvSpPr>
          <p:cNvPr id="6" name="Прямоугольник 5"/>
          <p:cNvSpPr/>
          <p:nvPr/>
        </p:nvSpPr>
        <p:spPr>
          <a:xfrm>
            <a:off x="4572000" y="273435"/>
            <a:ext cx="4572000" cy="1169551"/>
          </a:xfrm>
          <a:prstGeom prst="rect">
            <a:avLst/>
          </a:prstGeom>
        </p:spPr>
        <p:txBody>
          <a:bodyPr>
            <a:spAutoFit/>
          </a:bodyPr>
          <a:lstStyle/>
          <a:p>
            <a:r>
              <a:rPr lang="en-US" dirty="0" smtClean="0"/>
              <a:t> This procedure retrieves the average salary for each staff position from the "staff" table, checks if it is greater than a certain value, and displays the result for each staff position by using Group By and the DBMS_OUTPUT.PUT_LINE function to get result.</a:t>
            </a:r>
            <a:endParaRPr lang="ru-RU" dirty="0"/>
          </a:p>
        </p:txBody>
      </p:sp>
      <p:sp>
        <p:nvSpPr>
          <p:cNvPr id="9" name="Прямоугольник 8"/>
          <p:cNvSpPr/>
          <p:nvPr/>
        </p:nvSpPr>
        <p:spPr>
          <a:xfrm>
            <a:off x="4572000" y="1503027"/>
            <a:ext cx="4572000" cy="1169551"/>
          </a:xfrm>
          <a:prstGeom prst="rect">
            <a:avLst/>
          </a:prstGeom>
        </p:spPr>
        <p:txBody>
          <a:bodyPr>
            <a:spAutoFit/>
          </a:bodyPr>
          <a:lstStyle/>
          <a:p>
            <a:r>
              <a:rPr lang="en-US" dirty="0" smtClean="0"/>
              <a:t>Check:</a:t>
            </a:r>
          </a:p>
          <a:p>
            <a:r>
              <a:rPr lang="en-US" dirty="0" smtClean="0"/>
              <a:t>BEGIN</a:t>
            </a:r>
          </a:p>
          <a:p>
            <a:r>
              <a:rPr lang="en-US" dirty="0" smtClean="0"/>
              <a:t>   -- Call the procedure</a:t>
            </a:r>
          </a:p>
          <a:p>
            <a:r>
              <a:rPr lang="en-US" dirty="0" smtClean="0"/>
              <a:t>   GROUP_BY_AVG;</a:t>
            </a:r>
          </a:p>
          <a:p>
            <a:r>
              <a:rPr lang="en-US" dirty="0" smtClean="0"/>
              <a:t>END;</a:t>
            </a:r>
            <a:endParaRPr lang="ru-RU" dirty="0"/>
          </a:p>
        </p:txBody>
      </p:sp>
      <p:pic>
        <p:nvPicPr>
          <p:cNvPr id="10" name="Рисунок 9" descr="д.PNG"/>
          <p:cNvPicPr>
            <a:picLocks noChangeAspect="1"/>
          </p:cNvPicPr>
          <p:nvPr/>
        </p:nvPicPr>
        <p:blipFill>
          <a:blip r:embed="rId2"/>
          <a:stretch>
            <a:fillRect/>
          </a:stretch>
        </p:blipFill>
        <p:spPr>
          <a:xfrm>
            <a:off x="4576603" y="2767264"/>
            <a:ext cx="3878916" cy="1745131"/>
          </a:xfrm>
          <a:prstGeom prst="rect">
            <a:avLst/>
          </a:prstGeom>
        </p:spPr>
      </p:pic>
    </p:spTree>
    <p:extLst>
      <p:ext uri="{BB962C8B-B14F-4D97-AF65-F5344CB8AC3E}">
        <p14:creationId xmlns:p14="http://schemas.microsoft.com/office/powerpoint/2010/main" xmlns="" val="3593746500"/>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19</a:t>
            </a:fld>
            <a:endParaRPr lang="en"/>
          </a:p>
        </p:txBody>
      </p:sp>
      <p:sp>
        <p:nvSpPr>
          <p:cNvPr id="4" name="Прямоугольник 3"/>
          <p:cNvSpPr/>
          <p:nvPr/>
        </p:nvSpPr>
        <p:spPr>
          <a:xfrm>
            <a:off x="251460" y="257235"/>
            <a:ext cx="4572000" cy="4401205"/>
          </a:xfrm>
          <a:prstGeom prst="rect">
            <a:avLst/>
          </a:prstGeom>
        </p:spPr>
        <p:txBody>
          <a:bodyPr>
            <a:spAutoFit/>
          </a:bodyPr>
          <a:lstStyle/>
          <a:p>
            <a:r>
              <a:rPr lang="en-US" b="1" dirty="0">
                <a:solidFill>
                  <a:schemeClr val="tx1"/>
                </a:solidFill>
                <a:latin typeface="Times New Roman" pitchFamily="18" charset="0"/>
                <a:cs typeface="Times New Roman" pitchFamily="18" charset="0"/>
              </a:rPr>
              <a:t/>
            </a:r>
            <a:br>
              <a:rPr lang="en-US" b="1" dirty="0">
                <a:solidFill>
                  <a:schemeClr val="tx1"/>
                </a:solidFill>
                <a:latin typeface="Times New Roman" pitchFamily="18" charset="0"/>
                <a:cs typeface="Times New Roman" pitchFamily="18" charset="0"/>
              </a:rPr>
            </a:br>
            <a:r>
              <a:rPr lang="kk-KZ" b="1" dirty="0" smtClean="0">
                <a:solidFill>
                  <a:schemeClr val="tx1"/>
                </a:solidFill>
                <a:latin typeface="Times New Roman" pitchFamily="18" charset="0"/>
                <a:cs typeface="Times New Roman" pitchFamily="18" charset="0"/>
              </a:rPr>
              <a:t>2</a:t>
            </a:r>
            <a:r>
              <a:rPr lang="en-US" b="1" dirty="0" smtClean="0">
                <a:solidFill>
                  <a:schemeClr val="tx1"/>
                </a:solidFill>
                <a:latin typeface="Times New Roman" pitchFamily="18" charset="0"/>
                <a:cs typeface="Times New Roman" pitchFamily="18" charset="0"/>
              </a:rPr>
              <a:t>)</a:t>
            </a:r>
            <a:r>
              <a:rPr lang="en-US" b="1" dirty="0" smtClean="0">
                <a:solidFill>
                  <a:schemeClr val="tx1"/>
                </a:solidFill>
              </a:rPr>
              <a:t> Function which counts the number of records</a:t>
            </a:r>
          </a:p>
          <a:p>
            <a:endParaRPr lang="en-US" dirty="0" smtClean="0">
              <a:solidFill>
                <a:schemeClr val="tx1"/>
              </a:solidFill>
            </a:endParaRPr>
          </a:p>
          <a:p>
            <a:r>
              <a:rPr lang="en-US" dirty="0" smtClean="0">
                <a:solidFill>
                  <a:schemeClr val="tx1"/>
                </a:solidFill>
              </a:rPr>
              <a:t>Create or Replace FUNCTION </a:t>
            </a:r>
            <a:r>
              <a:rPr lang="en-US" dirty="0" err="1" smtClean="0">
                <a:solidFill>
                  <a:schemeClr val="tx1"/>
                </a:solidFill>
              </a:rPr>
              <a:t>count_customers</a:t>
            </a:r>
            <a:r>
              <a:rPr lang="en-US" dirty="0" smtClean="0">
                <a:solidFill>
                  <a:schemeClr val="tx1"/>
                </a:solidFill>
              </a:rPr>
              <a:t> RETURN NUMBER IS</a:t>
            </a:r>
          </a:p>
          <a:p>
            <a:r>
              <a:rPr lang="en-US" dirty="0" smtClean="0">
                <a:solidFill>
                  <a:schemeClr val="tx1"/>
                </a:solidFill>
              </a:rPr>
              <a:t>  </a:t>
            </a:r>
            <a:r>
              <a:rPr lang="en-US" dirty="0" err="1" smtClean="0">
                <a:solidFill>
                  <a:schemeClr val="tx1"/>
                </a:solidFill>
              </a:rPr>
              <a:t>record_count</a:t>
            </a:r>
            <a:r>
              <a:rPr lang="en-US" dirty="0" smtClean="0">
                <a:solidFill>
                  <a:schemeClr val="tx1"/>
                </a:solidFill>
              </a:rPr>
              <a:t> NUMBER;</a:t>
            </a:r>
          </a:p>
          <a:p>
            <a:r>
              <a:rPr lang="en-US" dirty="0" smtClean="0">
                <a:solidFill>
                  <a:schemeClr val="tx1"/>
                </a:solidFill>
              </a:rPr>
              <a:t>BEGIN</a:t>
            </a:r>
          </a:p>
          <a:p>
            <a:r>
              <a:rPr lang="en-US" dirty="0" smtClean="0">
                <a:solidFill>
                  <a:schemeClr val="tx1"/>
                </a:solidFill>
              </a:rPr>
              <a:t>  SELECT COUNT(*) INTO </a:t>
            </a:r>
            <a:r>
              <a:rPr lang="en-US" dirty="0" err="1" smtClean="0">
                <a:solidFill>
                  <a:schemeClr val="tx1"/>
                </a:solidFill>
              </a:rPr>
              <a:t>record_count</a:t>
            </a:r>
            <a:r>
              <a:rPr lang="en-US" dirty="0" smtClean="0">
                <a:solidFill>
                  <a:schemeClr val="tx1"/>
                </a:solidFill>
              </a:rPr>
              <a:t> FROM customer;</a:t>
            </a:r>
          </a:p>
          <a:p>
            <a:r>
              <a:rPr lang="en-US" dirty="0" smtClean="0">
                <a:solidFill>
                  <a:schemeClr val="tx1"/>
                </a:solidFill>
              </a:rPr>
              <a:t>  RETURN </a:t>
            </a:r>
            <a:r>
              <a:rPr lang="en-US" dirty="0" err="1" smtClean="0">
                <a:solidFill>
                  <a:schemeClr val="tx1"/>
                </a:solidFill>
              </a:rPr>
              <a:t>record_count</a:t>
            </a:r>
            <a:r>
              <a:rPr lang="en-US" dirty="0" smtClean="0">
                <a:solidFill>
                  <a:schemeClr val="tx1"/>
                </a:solidFill>
              </a:rPr>
              <a:t>;</a:t>
            </a:r>
          </a:p>
          <a:p>
            <a:r>
              <a:rPr lang="en-US" dirty="0" smtClean="0">
                <a:solidFill>
                  <a:schemeClr val="tx1"/>
                </a:solidFill>
              </a:rPr>
              <a:t>END;</a:t>
            </a:r>
          </a:p>
          <a:p>
            <a:endParaRPr lang="en-US" dirty="0" smtClean="0">
              <a:solidFill>
                <a:schemeClr val="tx1"/>
              </a:solidFill>
            </a:endParaRPr>
          </a:p>
          <a:p>
            <a:r>
              <a:rPr lang="en-US" dirty="0" smtClean="0">
                <a:solidFill>
                  <a:schemeClr val="tx1"/>
                </a:solidFill>
              </a:rPr>
              <a:t>DECLARE</a:t>
            </a:r>
          </a:p>
          <a:p>
            <a:r>
              <a:rPr lang="en-US" dirty="0" smtClean="0">
                <a:solidFill>
                  <a:schemeClr val="tx1"/>
                </a:solidFill>
              </a:rPr>
              <a:t>  </a:t>
            </a:r>
            <a:r>
              <a:rPr lang="en-US" dirty="0" err="1" smtClean="0">
                <a:solidFill>
                  <a:schemeClr val="tx1"/>
                </a:solidFill>
              </a:rPr>
              <a:t>num_customers</a:t>
            </a:r>
            <a:r>
              <a:rPr lang="en-US" dirty="0" smtClean="0">
                <a:solidFill>
                  <a:schemeClr val="tx1"/>
                </a:solidFill>
              </a:rPr>
              <a:t> NUMBER;</a:t>
            </a:r>
          </a:p>
          <a:p>
            <a:r>
              <a:rPr lang="en-US" dirty="0" smtClean="0">
                <a:solidFill>
                  <a:schemeClr val="tx1"/>
                </a:solidFill>
              </a:rPr>
              <a:t>BEGIN</a:t>
            </a:r>
          </a:p>
          <a:p>
            <a:r>
              <a:rPr lang="en-US" dirty="0" smtClean="0">
                <a:solidFill>
                  <a:schemeClr val="tx1"/>
                </a:solidFill>
              </a:rPr>
              <a:t>  </a:t>
            </a:r>
            <a:r>
              <a:rPr lang="en-US" dirty="0" err="1" smtClean="0">
                <a:solidFill>
                  <a:schemeClr val="tx1"/>
                </a:solidFill>
              </a:rPr>
              <a:t>num_customers</a:t>
            </a:r>
            <a:r>
              <a:rPr lang="en-US" dirty="0" smtClean="0">
                <a:solidFill>
                  <a:schemeClr val="tx1"/>
                </a:solidFill>
              </a:rPr>
              <a:t> := </a:t>
            </a:r>
            <a:r>
              <a:rPr lang="en-US" dirty="0" err="1" smtClean="0">
                <a:solidFill>
                  <a:schemeClr val="tx1"/>
                </a:solidFill>
              </a:rPr>
              <a:t>count_customers</a:t>
            </a:r>
            <a:r>
              <a:rPr lang="en-US" dirty="0" smtClean="0">
                <a:solidFill>
                  <a:schemeClr val="tx1"/>
                </a:solidFill>
              </a:rPr>
              <a:t>;</a:t>
            </a:r>
          </a:p>
          <a:p>
            <a:r>
              <a:rPr lang="en-US" dirty="0" smtClean="0">
                <a:solidFill>
                  <a:schemeClr val="tx1"/>
                </a:solidFill>
              </a:rPr>
              <a:t>  DBMS_OUTPUT.PUT_LINE('Number of customers: ' || </a:t>
            </a:r>
            <a:r>
              <a:rPr lang="en-US" dirty="0" err="1" smtClean="0">
                <a:solidFill>
                  <a:schemeClr val="tx1"/>
                </a:solidFill>
              </a:rPr>
              <a:t>num_customers</a:t>
            </a:r>
            <a:r>
              <a:rPr lang="en-US" dirty="0" smtClean="0">
                <a:solidFill>
                  <a:schemeClr val="tx1"/>
                </a:solidFill>
              </a:rPr>
              <a:t>);</a:t>
            </a:r>
          </a:p>
          <a:p>
            <a:r>
              <a:rPr lang="en-US" dirty="0" smtClean="0">
                <a:solidFill>
                  <a:schemeClr val="tx1"/>
                </a:solidFill>
              </a:rPr>
              <a:t>END;</a:t>
            </a:r>
            <a:br>
              <a:rPr lang="en-US" dirty="0" smtClean="0">
                <a:solidFill>
                  <a:schemeClr val="tx1"/>
                </a:solidFill>
              </a:rPr>
            </a:br>
            <a:endParaRPr lang="ru-RU" dirty="0">
              <a:solidFill>
                <a:schemeClr val="tx1"/>
              </a:solidFill>
              <a:latin typeface="Times New Roman" pitchFamily="18" charset="0"/>
              <a:cs typeface="Times New Roman" pitchFamily="18" charset="0"/>
            </a:endParaRPr>
          </a:p>
        </p:txBody>
      </p:sp>
      <p:pic>
        <p:nvPicPr>
          <p:cNvPr id="7" name="Рисунок 6" descr="l.PNG"/>
          <p:cNvPicPr>
            <a:picLocks noChangeAspect="1"/>
          </p:cNvPicPr>
          <p:nvPr/>
        </p:nvPicPr>
        <p:blipFill>
          <a:blip r:embed="rId2"/>
          <a:stretch>
            <a:fillRect/>
          </a:stretch>
        </p:blipFill>
        <p:spPr>
          <a:xfrm>
            <a:off x="4844481" y="326065"/>
            <a:ext cx="2639767" cy="1450173"/>
          </a:xfrm>
          <a:prstGeom prst="rect">
            <a:avLst/>
          </a:prstGeom>
        </p:spPr>
      </p:pic>
      <p:sp>
        <p:nvSpPr>
          <p:cNvPr id="9" name="Прямоугольник 8"/>
          <p:cNvSpPr/>
          <p:nvPr/>
        </p:nvSpPr>
        <p:spPr>
          <a:xfrm>
            <a:off x="4475949" y="2087303"/>
            <a:ext cx="4572000" cy="523220"/>
          </a:xfrm>
          <a:prstGeom prst="rect">
            <a:avLst/>
          </a:prstGeom>
        </p:spPr>
        <p:txBody>
          <a:bodyPr>
            <a:spAutoFit/>
          </a:bodyPr>
          <a:lstStyle/>
          <a:p>
            <a:r>
              <a:rPr lang="en-US" dirty="0" smtClean="0"/>
              <a:t>This function returns the number of rows in the "customer" table in the database.</a:t>
            </a:r>
            <a:endParaRPr lang="ru-RU" dirty="0"/>
          </a:p>
        </p:txBody>
      </p:sp>
    </p:spTree>
    <p:extLst>
      <p:ext uri="{BB962C8B-B14F-4D97-AF65-F5344CB8AC3E}">
        <p14:creationId xmlns:p14="http://schemas.microsoft.com/office/powerpoint/2010/main" xmlns="" val="3510894432"/>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4" name="Google Shape;124;p18"/>
          <p:cNvSpPr txBox="1">
            <a:spLocks noGrp="1"/>
          </p:cNvSpPr>
          <p:nvPr>
            <p:ph type="subTitle" idx="1"/>
          </p:nvPr>
        </p:nvSpPr>
        <p:spPr>
          <a:xfrm>
            <a:off x="646550" y="1684700"/>
            <a:ext cx="3246900" cy="212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In a nutshell, this shows what we are going to cover today in our presentation of </a:t>
            </a:r>
            <a:r>
              <a:rPr lang="en" dirty="0" smtClean="0"/>
              <a:t>“</a:t>
            </a:r>
            <a:r>
              <a:rPr lang="en" u="sng" dirty="0" smtClean="0"/>
              <a:t>Book store Database </a:t>
            </a:r>
            <a:r>
              <a:rPr lang="en" u="sng" dirty="0"/>
              <a:t>Management System</a:t>
            </a:r>
            <a:r>
              <a:rPr lang="en" dirty="0"/>
              <a:t>”.</a:t>
            </a:r>
          </a:p>
          <a:p>
            <a:pPr marL="0" lvl="0" indent="0">
              <a:spcBef>
                <a:spcPts val="0"/>
              </a:spcBef>
              <a:spcAft>
                <a:spcPts val="0"/>
              </a:spcAft>
              <a:buNone/>
            </a:pPr>
            <a:r>
              <a:rPr lang="en" dirty="0"/>
              <a:t>We would be more than happy to answer your questions at the end of the presentation! </a:t>
            </a:r>
            <a:endParaRPr dirty="0"/>
          </a:p>
        </p:txBody>
      </p:sp>
      <p:sp>
        <p:nvSpPr>
          <p:cNvPr id="123" name="Google Shape;123;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a:t>
            </a:fld>
            <a:endParaRPr/>
          </a:p>
        </p:txBody>
      </p:sp>
      <p:sp>
        <p:nvSpPr>
          <p:cNvPr id="122" name="Google Shape;122;p18"/>
          <p:cNvSpPr txBox="1">
            <a:spLocks noGrp="1"/>
          </p:cNvSpPr>
          <p:nvPr>
            <p:ph type="body" idx="2"/>
          </p:nvPr>
        </p:nvSpPr>
        <p:spPr>
          <a:xfrm>
            <a:off x="4648840" y="1016000"/>
            <a:ext cx="4264639" cy="352287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US" dirty="0"/>
              <a:t>Introduction</a:t>
            </a:r>
            <a:endParaRPr dirty="0"/>
          </a:p>
          <a:p>
            <a:pPr marL="457200" lvl="0" indent="-342900" rtl="0">
              <a:spcBef>
                <a:spcPts val="1000"/>
              </a:spcBef>
              <a:spcAft>
                <a:spcPts val="0"/>
              </a:spcAft>
              <a:buSzPts val="1800"/>
              <a:buAutoNum type="arabicPeriod"/>
            </a:pPr>
            <a:r>
              <a:rPr lang="en-US" dirty="0"/>
              <a:t>ERR </a:t>
            </a:r>
            <a:r>
              <a:rPr lang="en-US" dirty="0" smtClean="0"/>
              <a:t>Diagram</a:t>
            </a:r>
            <a:endParaRPr lang="en-US" dirty="0"/>
          </a:p>
          <a:p>
            <a:pPr>
              <a:spcBef>
                <a:spcPts val="1000"/>
              </a:spcBef>
            </a:pPr>
            <a:r>
              <a:rPr lang="en-US" dirty="0"/>
              <a:t>Normalization</a:t>
            </a:r>
          </a:p>
          <a:p>
            <a:pPr>
              <a:spcBef>
                <a:spcPts val="1000"/>
              </a:spcBef>
            </a:pPr>
            <a:r>
              <a:rPr lang="en-US" dirty="0" err="1" smtClean="0"/>
              <a:t>Procedure,Function,Exception</a:t>
            </a:r>
            <a:r>
              <a:rPr lang="en-US" dirty="0" smtClean="0"/>
              <a:t> and </a:t>
            </a:r>
            <a:r>
              <a:rPr lang="en-US" dirty="0"/>
              <a:t>Triggers</a:t>
            </a:r>
          </a:p>
          <a:p>
            <a:pPr lvl="0">
              <a:spcBef>
                <a:spcPts val="1000"/>
              </a:spcBef>
            </a:pPr>
            <a:r>
              <a:rPr lang="en-US" dirty="0" smtClean="0"/>
              <a:t>Conclusion</a:t>
            </a:r>
            <a:endParaRPr lang="en" dirty="0"/>
          </a:p>
        </p:txBody>
      </p:sp>
      <p:sp>
        <p:nvSpPr>
          <p:cNvPr id="121" name="Google Shape;121;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Table of contents </a:t>
            </a:r>
            <a:endParaRPr dirty="0"/>
          </a:p>
        </p:txBody>
      </p:sp>
      <p:grpSp>
        <p:nvGrpSpPr>
          <p:cNvPr id="6" name="Google Shape;567;p43"/>
          <p:cNvGrpSpPr/>
          <p:nvPr/>
        </p:nvGrpSpPr>
        <p:grpSpPr>
          <a:xfrm>
            <a:off x="3198899" y="1016000"/>
            <a:ext cx="366458" cy="366437"/>
            <a:chOff x="1923675" y="1633650"/>
            <a:chExt cx="436000" cy="435975"/>
          </a:xfrm>
        </p:grpSpPr>
        <p:sp>
          <p:nvSpPr>
            <p:cNvPr id="7" name="Google Shape;568;p43"/>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 name="Google Shape;569;p43"/>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Google Shape;570;p43"/>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Google Shape;571;p43"/>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Google Shape;572;p43"/>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Google Shape;573;p43"/>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20</a:t>
            </a:fld>
            <a:endParaRPr lang="en"/>
          </a:p>
        </p:txBody>
      </p:sp>
      <p:sp>
        <p:nvSpPr>
          <p:cNvPr id="4" name="Прямоугольник 3"/>
          <p:cNvSpPr/>
          <p:nvPr/>
        </p:nvSpPr>
        <p:spPr>
          <a:xfrm>
            <a:off x="228600" y="136357"/>
            <a:ext cx="4328160" cy="4616648"/>
          </a:xfrm>
          <a:prstGeom prst="rect">
            <a:avLst/>
          </a:prstGeom>
        </p:spPr>
        <p:txBody>
          <a:bodyPr wrap="square">
            <a:spAutoFit/>
          </a:bodyPr>
          <a:lstStyle/>
          <a:p>
            <a:r>
              <a:rPr lang="en-US" b="1" dirty="0" smtClean="0">
                <a:solidFill>
                  <a:schemeClr val="tx1"/>
                </a:solidFill>
                <a:latin typeface="Times New Roman" pitchFamily="18" charset="0"/>
                <a:cs typeface="Times New Roman" pitchFamily="18" charset="0"/>
              </a:rPr>
              <a:t>3)</a:t>
            </a:r>
            <a:r>
              <a:rPr lang="en-US" b="1" dirty="0" smtClean="0">
                <a:solidFill>
                  <a:schemeClr val="tx1"/>
                </a:solidFill>
              </a:rPr>
              <a:t> Procedure which uses SQL%ROWCOUNT to determine the number of rows affected</a:t>
            </a:r>
            <a:endParaRPr lang="en-US" b="1"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Create or Replace PROCEDURE </a:t>
            </a:r>
            <a:r>
              <a:rPr lang="en-US" dirty="0" err="1" smtClean="0">
                <a:solidFill>
                  <a:schemeClr val="tx1"/>
                </a:solidFill>
                <a:latin typeface="Times New Roman" pitchFamily="18" charset="0"/>
                <a:cs typeface="Times New Roman" pitchFamily="18" charset="0"/>
              </a:rPr>
              <a:t>update_card</a:t>
            </a:r>
            <a:r>
              <a:rPr lang="en-US" dirty="0" smtClean="0">
                <a:solidFill>
                  <a:schemeClr val="tx1"/>
                </a:solidFill>
                <a:latin typeface="Times New Roman" pitchFamily="18" charset="0"/>
                <a:cs typeface="Times New Roman" pitchFamily="18" charset="0"/>
              </a:rPr>
              <a:t>(</a:t>
            </a:r>
            <a:r>
              <a:rPr lang="en-US" dirty="0" err="1" smtClean="0">
                <a:solidFill>
                  <a:schemeClr val="tx1"/>
                </a:solidFill>
                <a:latin typeface="Times New Roman" pitchFamily="18" charset="0"/>
                <a:cs typeface="Times New Roman" pitchFamily="18" charset="0"/>
              </a:rPr>
              <a:t>p_card_t</a:t>
            </a:r>
            <a:r>
              <a:rPr lang="en-US" dirty="0" smtClean="0">
                <a:solidFill>
                  <a:schemeClr val="tx1"/>
                </a:solidFill>
                <a:latin typeface="Times New Roman" pitchFamily="18" charset="0"/>
                <a:cs typeface="Times New Roman" pitchFamily="18" charset="0"/>
              </a:rPr>
              <a:t> NUMBER,</a:t>
            </a:r>
          </a:p>
          <a:p>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p_new_card</a:t>
            </a:r>
            <a:r>
              <a:rPr lang="en-US" dirty="0" smtClean="0">
                <a:solidFill>
                  <a:schemeClr val="tx1"/>
                </a:solidFill>
                <a:latin typeface="Times New Roman" pitchFamily="18" charset="0"/>
                <a:cs typeface="Times New Roman" pitchFamily="18" charset="0"/>
              </a:rPr>
              <a:t> VARCHAR</a:t>
            </a:r>
          </a:p>
          <a:p>
            <a:r>
              <a:rPr lang="en-US" dirty="0" smtClean="0">
                <a:solidFill>
                  <a:schemeClr val="tx1"/>
                </a:solidFill>
                <a:latin typeface="Times New Roman" pitchFamily="18" charset="0"/>
                <a:cs typeface="Times New Roman" pitchFamily="18" charset="0"/>
              </a:rPr>
              <a:t>    ) </a:t>
            </a:r>
          </a:p>
          <a:p>
            <a:r>
              <a:rPr lang="en-US" dirty="0" smtClean="0">
                <a:solidFill>
                  <a:schemeClr val="tx1"/>
                </a:solidFill>
                <a:latin typeface="Times New Roman" pitchFamily="18" charset="0"/>
                <a:cs typeface="Times New Roman" pitchFamily="18" charset="0"/>
              </a:rPr>
              <a:t>    IS</a:t>
            </a:r>
          </a:p>
          <a:p>
            <a:r>
              <a:rPr lang="en-US" dirty="0" smtClean="0">
                <a:solidFill>
                  <a:schemeClr val="tx1"/>
                </a:solidFill>
                <a:latin typeface="Times New Roman" pitchFamily="18" charset="0"/>
                <a:cs typeface="Times New Roman" pitchFamily="18" charset="0"/>
              </a:rPr>
              <a:t>    </a:t>
            </a:r>
          </a:p>
          <a:p>
            <a:r>
              <a:rPr lang="en-US" dirty="0" smtClean="0">
                <a:solidFill>
                  <a:schemeClr val="tx1"/>
                </a:solidFill>
                <a:latin typeface="Times New Roman" pitchFamily="18" charset="0"/>
                <a:cs typeface="Times New Roman" pitchFamily="18" charset="0"/>
              </a:rPr>
              <a:t>BEGIN</a:t>
            </a:r>
          </a:p>
          <a:p>
            <a:r>
              <a:rPr lang="en-US" dirty="0" smtClean="0">
                <a:solidFill>
                  <a:schemeClr val="tx1"/>
                </a:solidFill>
                <a:latin typeface="Times New Roman" pitchFamily="18" charset="0"/>
                <a:cs typeface="Times New Roman" pitchFamily="18" charset="0"/>
              </a:rPr>
              <a:t>    UPDATE PAYMENT SET CARD_TYPE = </a:t>
            </a:r>
            <a:r>
              <a:rPr lang="en-US" dirty="0" err="1" smtClean="0">
                <a:solidFill>
                  <a:schemeClr val="tx1"/>
                </a:solidFill>
                <a:latin typeface="Times New Roman" pitchFamily="18" charset="0"/>
                <a:cs typeface="Times New Roman" pitchFamily="18" charset="0"/>
              </a:rPr>
              <a:t>p_new_card</a:t>
            </a:r>
            <a:r>
              <a:rPr lang="en-US" dirty="0" smtClean="0">
                <a:solidFill>
                  <a:schemeClr val="tx1"/>
                </a:solidFill>
                <a:latin typeface="Times New Roman" pitchFamily="18" charset="0"/>
                <a:cs typeface="Times New Roman" pitchFamily="18" charset="0"/>
              </a:rPr>
              <a:t> WHERE PAYMENT_TOTAL = </a:t>
            </a:r>
            <a:r>
              <a:rPr lang="en-US" dirty="0" err="1" smtClean="0">
                <a:solidFill>
                  <a:schemeClr val="tx1"/>
                </a:solidFill>
                <a:latin typeface="Times New Roman" pitchFamily="18" charset="0"/>
                <a:cs typeface="Times New Roman" pitchFamily="18" charset="0"/>
              </a:rPr>
              <a:t>p_card_t</a:t>
            </a:r>
            <a:r>
              <a:rPr lang="en-US" dirty="0" smtClean="0">
                <a:solidFill>
                  <a:schemeClr val="tx1"/>
                </a:solidFill>
                <a:latin typeface="Times New Roman" pitchFamily="18" charset="0"/>
                <a:cs typeface="Times New Roman" pitchFamily="18" charset="0"/>
              </a:rPr>
              <a:t>;</a:t>
            </a:r>
          </a:p>
          <a:p>
            <a:r>
              <a:rPr lang="en-US" dirty="0" smtClean="0">
                <a:solidFill>
                  <a:schemeClr val="tx1"/>
                </a:solidFill>
                <a:latin typeface="Times New Roman" pitchFamily="18" charset="0"/>
                <a:cs typeface="Times New Roman" pitchFamily="18" charset="0"/>
              </a:rPr>
              <a:t>    </a:t>
            </a:r>
          </a:p>
          <a:p>
            <a:r>
              <a:rPr lang="en-US" dirty="0" smtClean="0">
                <a:solidFill>
                  <a:schemeClr val="tx1"/>
                </a:solidFill>
                <a:latin typeface="Times New Roman" pitchFamily="18" charset="0"/>
                <a:cs typeface="Times New Roman" pitchFamily="18" charset="0"/>
              </a:rPr>
              <a:t>    IF SQL%ROWCOUNT = 1 THEN</a:t>
            </a:r>
          </a:p>
          <a:p>
            <a:r>
              <a:rPr lang="en-US" dirty="0" smtClean="0">
                <a:solidFill>
                  <a:schemeClr val="tx1"/>
                </a:solidFill>
                <a:latin typeface="Times New Roman" pitchFamily="18" charset="0"/>
                <a:cs typeface="Times New Roman" pitchFamily="18" charset="0"/>
              </a:rPr>
              <a:t>        DBMS_OUTPUT.PUT_LINE('Card type updated successfully.');</a:t>
            </a:r>
          </a:p>
          <a:p>
            <a:r>
              <a:rPr lang="en-US" dirty="0" smtClean="0">
                <a:solidFill>
                  <a:schemeClr val="tx1"/>
                </a:solidFill>
                <a:latin typeface="Times New Roman" pitchFamily="18" charset="0"/>
                <a:cs typeface="Times New Roman" pitchFamily="18" charset="0"/>
              </a:rPr>
              <a:t>    ELSE</a:t>
            </a:r>
          </a:p>
          <a:p>
            <a:r>
              <a:rPr lang="en-US" dirty="0" smtClean="0">
                <a:solidFill>
                  <a:schemeClr val="tx1"/>
                </a:solidFill>
                <a:latin typeface="Times New Roman" pitchFamily="18" charset="0"/>
                <a:cs typeface="Times New Roman" pitchFamily="18" charset="0"/>
              </a:rPr>
              <a:t>        DBMS_OUTPUT.PUT_LINE('Card not found.');</a:t>
            </a:r>
          </a:p>
          <a:p>
            <a:r>
              <a:rPr lang="en-US" dirty="0" smtClean="0">
                <a:solidFill>
                  <a:schemeClr val="tx1"/>
                </a:solidFill>
                <a:latin typeface="Times New Roman" pitchFamily="18" charset="0"/>
                <a:cs typeface="Times New Roman" pitchFamily="18" charset="0"/>
              </a:rPr>
              <a:t>    END IF;</a:t>
            </a:r>
          </a:p>
          <a:p>
            <a:r>
              <a:rPr lang="en-US" dirty="0" smtClean="0">
                <a:solidFill>
                  <a:schemeClr val="tx1"/>
                </a:solidFill>
                <a:latin typeface="Times New Roman" pitchFamily="18" charset="0"/>
                <a:cs typeface="Times New Roman" pitchFamily="18" charset="0"/>
              </a:rPr>
              <a:t>END;</a:t>
            </a:r>
          </a:p>
          <a:p>
            <a:endParaRPr lang="ru-RU"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038365346"/>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21</a:t>
            </a:fld>
            <a:endParaRPr lang="en"/>
          </a:p>
        </p:txBody>
      </p:sp>
      <p:sp>
        <p:nvSpPr>
          <p:cNvPr id="5" name="Прямоугольник 4"/>
          <p:cNvSpPr/>
          <p:nvPr/>
        </p:nvSpPr>
        <p:spPr>
          <a:xfrm>
            <a:off x="0" y="0"/>
            <a:ext cx="4087906" cy="1169551"/>
          </a:xfrm>
          <a:prstGeom prst="rect">
            <a:avLst/>
          </a:prstGeom>
        </p:spPr>
        <p:txBody>
          <a:bodyPr wrap="square">
            <a:spAutoFit/>
          </a:bodyPr>
          <a:lstStyle/>
          <a:p>
            <a:r>
              <a:rPr lang="en-US" dirty="0">
                <a:solidFill>
                  <a:schemeClr val="bg1"/>
                </a:solidFill>
                <a:latin typeface="Times New Roman" pitchFamily="18" charset="0"/>
                <a:cs typeface="Times New Roman" pitchFamily="18" charset="0"/>
              </a:rPr>
              <a:t/>
            </a:r>
            <a:br>
              <a:rPr lang="en-US" dirty="0">
                <a:solidFill>
                  <a:schemeClr val="bg1"/>
                </a:solidFill>
                <a:latin typeface="Times New Roman" pitchFamily="18" charset="0"/>
                <a:cs typeface="Times New Roman" pitchFamily="18" charset="0"/>
              </a:rPr>
            </a:br>
            <a:endParaRPr lang="en-US" dirty="0">
              <a:solidFill>
                <a:schemeClr val="bg1"/>
              </a:solidFill>
              <a:latin typeface="Times New Roman" pitchFamily="18" charset="0"/>
              <a:cs typeface="Times New Roman" pitchFamily="18" charset="0"/>
            </a:endParaRPr>
          </a:p>
          <a:p>
            <a:r>
              <a:rPr lang="en-US" dirty="0" smtClean="0"/>
              <a:t>4) Add user-defined exception which disallows to enter title of item (e.g. book) to be less than 5 characters</a:t>
            </a:r>
            <a:endParaRPr lang="ru-RU" dirty="0">
              <a:solidFill>
                <a:schemeClr val="bg1"/>
              </a:solidFill>
              <a:latin typeface="Times New Roman" pitchFamily="18" charset="0"/>
              <a:cs typeface="Times New Roman" pitchFamily="18" charset="0"/>
            </a:endParaRPr>
          </a:p>
        </p:txBody>
      </p:sp>
      <p:sp>
        <p:nvSpPr>
          <p:cNvPr id="8" name="Прямоугольник 7"/>
          <p:cNvSpPr/>
          <p:nvPr/>
        </p:nvSpPr>
        <p:spPr>
          <a:xfrm>
            <a:off x="4157063" y="145994"/>
            <a:ext cx="4890887" cy="3754874"/>
          </a:xfrm>
          <a:prstGeom prst="rect">
            <a:avLst/>
          </a:prstGeom>
        </p:spPr>
        <p:txBody>
          <a:bodyPr wrap="square">
            <a:spAutoFit/>
          </a:bodyPr>
          <a:lstStyle/>
          <a:p>
            <a:r>
              <a:rPr lang="en-US" dirty="0" smtClean="0">
                <a:solidFill>
                  <a:schemeClr val="tx1"/>
                </a:solidFill>
              </a:rPr>
              <a:t>DECLARE</a:t>
            </a:r>
          </a:p>
          <a:p>
            <a:r>
              <a:rPr lang="en-US" dirty="0" smtClean="0">
                <a:solidFill>
                  <a:schemeClr val="tx1"/>
                </a:solidFill>
              </a:rPr>
              <a:t>  </a:t>
            </a:r>
            <a:r>
              <a:rPr lang="en-US" dirty="0" err="1" smtClean="0">
                <a:solidFill>
                  <a:schemeClr val="tx1"/>
                </a:solidFill>
              </a:rPr>
              <a:t>book_name</a:t>
            </a:r>
            <a:r>
              <a:rPr lang="en-US" dirty="0" smtClean="0">
                <a:solidFill>
                  <a:schemeClr val="tx1"/>
                </a:solidFill>
              </a:rPr>
              <a:t> VARCHAR2(50) := '</a:t>
            </a:r>
            <a:r>
              <a:rPr lang="en-US" dirty="0" err="1" smtClean="0">
                <a:solidFill>
                  <a:schemeClr val="tx1"/>
                </a:solidFill>
              </a:rPr>
              <a:t>Edu</a:t>
            </a:r>
            <a:r>
              <a:rPr lang="en-US" dirty="0" smtClean="0">
                <a:solidFill>
                  <a:schemeClr val="tx1"/>
                </a:solidFill>
              </a:rPr>
              <a:t>';</a:t>
            </a:r>
          </a:p>
          <a:p>
            <a:r>
              <a:rPr lang="en-US" dirty="0" smtClean="0">
                <a:solidFill>
                  <a:schemeClr val="tx1"/>
                </a:solidFill>
              </a:rPr>
              <a:t>  </a:t>
            </a:r>
            <a:r>
              <a:rPr lang="en-US" dirty="0" err="1" smtClean="0">
                <a:solidFill>
                  <a:schemeClr val="tx1"/>
                </a:solidFill>
              </a:rPr>
              <a:t>book_name_min_length</a:t>
            </a:r>
            <a:r>
              <a:rPr lang="en-US" dirty="0" smtClean="0">
                <a:solidFill>
                  <a:schemeClr val="tx1"/>
                </a:solidFill>
              </a:rPr>
              <a:t> CONSTANT NUMBER := 5;</a:t>
            </a:r>
          </a:p>
          <a:p>
            <a:r>
              <a:rPr lang="en-US" dirty="0" err="1" smtClean="0">
                <a:solidFill>
                  <a:schemeClr val="tx1"/>
                </a:solidFill>
              </a:rPr>
              <a:t>invalid_book_name</a:t>
            </a:r>
            <a:r>
              <a:rPr lang="en-US" dirty="0" smtClean="0">
                <a:solidFill>
                  <a:schemeClr val="tx1"/>
                </a:solidFill>
              </a:rPr>
              <a:t> EXCEPTION;</a:t>
            </a:r>
          </a:p>
          <a:p>
            <a:r>
              <a:rPr lang="en-US" dirty="0" smtClean="0">
                <a:solidFill>
                  <a:schemeClr val="tx1"/>
                </a:solidFill>
              </a:rPr>
              <a:t>  PRAGMA EXCEPTION_INIT(</a:t>
            </a:r>
            <a:r>
              <a:rPr lang="en-US" dirty="0" err="1" smtClean="0">
                <a:solidFill>
                  <a:schemeClr val="tx1"/>
                </a:solidFill>
              </a:rPr>
              <a:t>invalid_book_name</a:t>
            </a:r>
            <a:r>
              <a:rPr lang="en-US" dirty="0" smtClean="0">
                <a:solidFill>
                  <a:schemeClr val="tx1"/>
                </a:solidFill>
              </a:rPr>
              <a:t>, -20001);</a:t>
            </a:r>
          </a:p>
          <a:p>
            <a:r>
              <a:rPr lang="en-US" dirty="0" smtClean="0">
                <a:solidFill>
                  <a:schemeClr val="tx1"/>
                </a:solidFill>
              </a:rPr>
              <a:t>BEGIN</a:t>
            </a:r>
          </a:p>
          <a:p>
            <a:r>
              <a:rPr lang="en-US" dirty="0" smtClean="0">
                <a:solidFill>
                  <a:schemeClr val="tx1"/>
                </a:solidFill>
              </a:rPr>
              <a:t>IF LENGTH(</a:t>
            </a:r>
            <a:r>
              <a:rPr lang="en-US" dirty="0" err="1" smtClean="0">
                <a:solidFill>
                  <a:schemeClr val="tx1"/>
                </a:solidFill>
              </a:rPr>
              <a:t>book_name</a:t>
            </a:r>
            <a:r>
              <a:rPr lang="en-US" dirty="0" smtClean="0">
                <a:solidFill>
                  <a:schemeClr val="tx1"/>
                </a:solidFill>
              </a:rPr>
              <a:t>) &lt; </a:t>
            </a:r>
            <a:r>
              <a:rPr lang="en-US" dirty="0" err="1" smtClean="0">
                <a:solidFill>
                  <a:schemeClr val="tx1"/>
                </a:solidFill>
              </a:rPr>
              <a:t>book_name_min_length</a:t>
            </a:r>
            <a:r>
              <a:rPr lang="en-US" dirty="0" smtClean="0">
                <a:solidFill>
                  <a:schemeClr val="tx1"/>
                </a:solidFill>
              </a:rPr>
              <a:t> THEN</a:t>
            </a:r>
          </a:p>
          <a:p>
            <a:r>
              <a:rPr lang="en-US" dirty="0" smtClean="0">
                <a:solidFill>
                  <a:schemeClr val="tx1"/>
                </a:solidFill>
              </a:rPr>
              <a:t>    RAISE </a:t>
            </a:r>
            <a:r>
              <a:rPr lang="en-US" dirty="0" err="1" smtClean="0">
                <a:solidFill>
                  <a:schemeClr val="tx1"/>
                </a:solidFill>
              </a:rPr>
              <a:t>invalid_book_name</a:t>
            </a:r>
            <a:r>
              <a:rPr lang="en-US" dirty="0" smtClean="0">
                <a:solidFill>
                  <a:schemeClr val="tx1"/>
                </a:solidFill>
              </a:rPr>
              <a:t>;</a:t>
            </a:r>
          </a:p>
          <a:p>
            <a:r>
              <a:rPr lang="en-US" dirty="0" smtClean="0">
                <a:solidFill>
                  <a:schemeClr val="tx1"/>
                </a:solidFill>
              </a:rPr>
              <a:t>  ELSE</a:t>
            </a:r>
          </a:p>
          <a:p>
            <a:r>
              <a:rPr lang="en-US" dirty="0" smtClean="0">
                <a:solidFill>
                  <a:schemeClr val="tx1"/>
                </a:solidFill>
              </a:rPr>
              <a:t>    DBMS_OUTPUT.PUT_LINE('This word is valid');</a:t>
            </a:r>
          </a:p>
          <a:p>
            <a:r>
              <a:rPr lang="en-US" dirty="0" smtClean="0">
                <a:solidFill>
                  <a:schemeClr val="tx1"/>
                </a:solidFill>
              </a:rPr>
              <a:t>  END IF;</a:t>
            </a:r>
          </a:p>
          <a:p>
            <a:r>
              <a:rPr lang="en-US" dirty="0" smtClean="0">
                <a:solidFill>
                  <a:schemeClr val="tx1"/>
                </a:solidFill>
              </a:rPr>
              <a:t>EXCEPTION</a:t>
            </a:r>
          </a:p>
          <a:p>
            <a:r>
              <a:rPr lang="en-US" dirty="0" smtClean="0">
                <a:solidFill>
                  <a:schemeClr val="tx1"/>
                </a:solidFill>
              </a:rPr>
              <a:t>WHEN </a:t>
            </a:r>
            <a:r>
              <a:rPr lang="en-US" dirty="0" err="1" smtClean="0">
                <a:solidFill>
                  <a:schemeClr val="tx1"/>
                </a:solidFill>
              </a:rPr>
              <a:t>invalid_book_name</a:t>
            </a:r>
            <a:r>
              <a:rPr lang="en-US" dirty="0" smtClean="0">
                <a:solidFill>
                  <a:schemeClr val="tx1"/>
                </a:solidFill>
              </a:rPr>
              <a:t> THEN</a:t>
            </a:r>
          </a:p>
          <a:p>
            <a:r>
              <a:rPr lang="en-US" dirty="0" smtClean="0">
                <a:solidFill>
                  <a:schemeClr val="tx1"/>
                </a:solidFill>
              </a:rPr>
              <a:t>    DBMS_OUTPUT.PUT_LINE('Word - must be at least ' || </a:t>
            </a:r>
            <a:r>
              <a:rPr lang="en-US" dirty="0" err="1" smtClean="0">
                <a:solidFill>
                  <a:schemeClr val="tx1"/>
                </a:solidFill>
              </a:rPr>
              <a:t>book_name_min_length</a:t>
            </a:r>
            <a:r>
              <a:rPr lang="en-US" dirty="0" smtClean="0">
                <a:solidFill>
                  <a:schemeClr val="tx1"/>
                </a:solidFill>
              </a:rPr>
              <a:t> || ' characters long');</a:t>
            </a:r>
          </a:p>
          <a:p>
            <a:r>
              <a:rPr lang="en-US" dirty="0" smtClean="0">
                <a:solidFill>
                  <a:schemeClr val="tx1"/>
                </a:solidFill>
              </a:rPr>
              <a:t>END;</a:t>
            </a:r>
            <a:endParaRPr lang="en-US" dirty="0">
              <a:solidFill>
                <a:schemeClr val="tx1"/>
              </a:solidFill>
            </a:endParaRPr>
          </a:p>
        </p:txBody>
      </p:sp>
      <p:sp>
        <p:nvSpPr>
          <p:cNvPr id="9" name="Прямоугольник 8"/>
          <p:cNvSpPr/>
          <p:nvPr/>
        </p:nvSpPr>
        <p:spPr>
          <a:xfrm>
            <a:off x="172890" y="1675118"/>
            <a:ext cx="3615338" cy="212365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200" dirty="0" smtClean="0"/>
              <a:t>This code demonstrates how to define and use a user-defined exception . The code declares a variable named "</a:t>
            </a:r>
            <a:r>
              <a:rPr lang="en-US" sz="1200" dirty="0" err="1" smtClean="0"/>
              <a:t>book_name</a:t>
            </a:r>
            <a:r>
              <a:rPr lang="en-US" sz="1200" dirty="0" smtClean="0"/>
              <a:t>" , which holds a book name, and "</a:t>
            </a:r>
            <a:r>
              <a:rPr lang="en-US" sz="1200" dirty="0" err="1" smtClean="0"/>
              <a:t>book_name_min_length</a:t>
            </a:r>
            <a:r>
              <a:rPr lang="en-US" sz="1200" dirty="0" smtClean="0"/>
              <a:t>" of type CONSTANT NUMBER, which holds the minimum length required for the book name. The code defines a user-defined exception named "</a:t>
            </a:r>
            <a:r>
              <a:rPr lang="en-US" sz="1200" dirty="0" err="1" smtClean="0"/>
              <a:t>invalid_book_name</a:t>
            </a:r>
            <a:r>
              <a:rPr lang="en-US" sz="1200" dirty="0" smtClean="0"/>
              <a:t>" using the EXCEPTION keyword and the PRAGMA EXCEPTION_INIT statement. Inside the BEGIN block, the code checks whether the length of the "</a:t>
            </a:r>
            <a:r>
              <a:rPr lang="en-US" sz="1200" dirty="0" err="1" smtClean="0"/>
              <a:t>book_name</a:t>
            </a:r>
            <a:r>
              <a:rPr lang="en-US" sz="1200" dirty="0" smtClean="0"/>
              <a:t>"</a:t>
            </a:r>
            <a:endParaRPr lang="en-US" sz="1200" dirty="0"/>
          </a:p>
        </p:txBody>
      </p:sp>
    </p:spTree>
    <p:extLst>
      <p:ext uri="{BB962C8B-B14F-4D97-AF65-F5344CB8AC3E}">
        <p14:creationId xmlns:p14="http://schemas.microsoft.com/office/powerpoint/2010/main" xmlns="" val="1033361314"/>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22</a:t>
            </a:fld>
            <a:endParaRPr lang="en"/>
          </a:p>
        </p:txBody>
      </p:sp>
      <p:sp>
        <p:nvSpPr>
          <p:cNvPr id="4" name="Прямоугольник 3"/>
          <p:cNvSpPr/>
          <p:nvPr/>
        </p:nvSpPr>
        <p:spPr>
          <a:xfrm>
            <a:off x="183648" y="309027"/>
            <a:ext cx="5471160" cy="3754874"/>
          </a:xfrm>
          <a:prstGeom prst="rect">
            <a:avLst/>
          </a:prstGeom>
        </p:spPr>
        <p:txBody>
          <a:bodyPr wrap="square">
            <a:spAutoFit/>
          </a:bodyPr>
          <a:lstStyle/>
          <a:p>
            <a:r>
              <a:rPr lang="en-US" dirty="0">
                <a:solidFill>
                  <a:schemeClr val="tx1"/>
                </a:solidFill>
              </a:rPr>
              <a:t/>
            </a:r>
            <a:br>
              <a:rPr lang="en-US" dirty="0">
                <a:solidFill>
                  <a:schemeClr val="tx1"/>
                </a:solidFill>
              </a:rPr>
            </a:br>
            <a:r>
              <a:rPr lang="kk-KZ" dirty="0" smtClean="0">
                <a:solidFill>
                  <a:schemeClr val="tx1"/>
                </a:solidFill>
                <a:latin typeface="Times New Roman" pitchFamily="18" charset="0"/>
                <a:cs typeface="Times New Roman" pitchFamily="18" charset="0"/>
              </a:rPr>
              <a:t>5</a:t>
            </a:r>
            <a:r>
              <a:rPr lang="en-US"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Create or Replace TRIGGER </a:t>
            </a:r>
            <a:r>
              <a:rPr lang="en-US" dirty="0" err="1" smtClean="0">
                <a:solidFill>
                  <a:schemeClr val="tx1"/>
                </a:solidFill>
                <a:latin typeface="Times New Roman" pitchFamily="18" charset="0"/>
                <a:cs typeface="Times New Roman" pitchFamily="18" charset="0"/>
              </a:rPr>
              <a:t>SalaryAvg</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AFTER INSERT ON salary</a:t>
            </a:r>
          </a:p>
          <a:p>
            <a:r>
              <a:rPr lang="en-US" dirty="0" smtClean="0">
                <a:solidFill>
                  <a:schemeClr val="tx1"/>
                </a:solidFill>
                <a:latin typeface="Times New Roman" pitchFamily="18" charset="0"/>
                <a:cs typeface="Times New Roman" pitchFamily="18" charset="0"/>
              </a:rPr>
              <a:t>FOR EACH ROW</a:t>
            </a:r>
          </a:p>
          <a:p>
            <a:r>
              <a:rPr lang="en-US" dirty="0" smtClean="0">
                <a:solidFill>
                  <a:schemeClr val="tx1"/>
                </a:solidFill>
                <a:latin typeface="Times New Roman" pitchFamily="18" charset="0"/>
                <a:cs typeface="Times New Roman" pitchFamily="18" charset="0"/>
              </a:rPr>
              <a:t>DECLARE</a:t>
            </a:r>
          </a:p>
          <a:p>
            <a:r>
              <a:rPr lang="en-US" dirty="0" smtClean="0">
                <a:solidFill>
                  <a:schemeClr val="tx1"/>
                </a:solidFill>
                <a:latin typeface="Times New Roman" pitchFamily="18" charset="0"/>
                <a:cs typeface="Times New Roman" pitchFamily="18" charset="0"/>
              </a:rPr>
              <a:t>   PRAGMA AUTONOMOUS_TRANSACTION;</a:t>
            </a:r>
          </a:p>
          <a:p>
            <a:r>
              <a:rPr lang="en-US" dirty="0" smtClean="0">
                <a:solidFill>
                  <a:schemeClr val="tx1"/>
                </a:solidFill>
                <a:latin typeface="Times New Roman" pitchFamily="18" charset="0"/>
                <a:cs typeface="Times New Roman" pitchFamily="18" charset="0"/>
              </a:rPr>
              <a:t>BEGIN</a:t>
            </a:r>
          </a:p>
          <a:p>
            <a:r>
              <a:rPr lang="en-US" dirty="0" smtClean="0">
                <a:solidFill>
                  <a:schemeClr val="tx1"/>
                </a:solidFill>
                <a:latin typeface="Times New Roman" pitchFamily="18" charset="0"/>
                <a:cs typeface="Times New Roman" pitchFamily="18" charset="0"/>
              </a:rPr>
              <a:t>   IF :new.MONEY_FOR_1HOUR = 3000 THEN</a:t>
            </a:r>
          </a:p>
          <a:p>
            <a:r>
              <a:rPr lang="en-US" dirty="0" smtClean="0">
                <a:solidFill>
                  <a:schemeClr val="tx1"/>
                </a:solidFill>
                <a:latin typeface="Times New Roman" pitchFamily="18" charset="0"/>
                <a:cs typeface="Times New Roman" pitchFamily="18" charset="0"/>
              </a:rPr>
              <a:t>      UPDATE Salary SET MONEY_FOR_1HOUR = (SELECT min(TOTAL_HOUR_IN_WEEK)*3000 FROM salary)</a:t>
            </a:r>
          </a:p>
          <a:p>
            <a:r>
              <a:rPr lang="en-US" dirty="0" smtClean="0">
                <a:solidFill>
                  <a:schemeClr val="tx1"/>
                </a:solidFill>
                <a:latin typeface="Times New Roman" pitchFamily="18" charset="0"/>
                <a:cs typeface="Times New Roman" pitchFamily="18" charset="0"/>
              </a:rPr>
              <a:t>      WHERE </a:t>
            </a:r>
            <a:r>
              <a:rPr lang="en-US" dirty="0" err="1" smtClean="0">
                <a:solidFill>
                  <a:schemeClr val="tx1"/>
                </a:solidFill>
                <a:latin typeface="Times New Roman" pitchFamily="18" charset="0"/>
                <a:cs typeface="Times New Roman" pitchFamily="18" charset="0"/>
              </a:rPr>
              <a:t>staff_id</a:t>
            </a:r>
            <a:r>
              <a:rPr lang="en-US" dirty="0" smtClean="0">
                <a:solidFill>
                  <a:schemeClr val="tx1"/>
                </a:solidFill>
                <a:latin typeface="Times New Roman" pitchFamily="18" charset="0"/>
                <a:cs typeface="Times New Roman" pitchFamily="18" charset="0"/>
              </a:rPr>
              <a:t> = (SELECT </a:t>
            </a:r>
            <a:r>
              <a:rPr lang="en-US" dirty="0" err="1" smtClean="0">
                <a:solidFill>
                  <a:schemeClr val="tx1"/>
                </a:solidFill>
                <a:latin typeface="Times New Roman" pitchFamily="18" charset="0"/>
                <a:cs typeface="Times New Roman" pitchFamily="18" charset="0"/>
              </a:rPr>
              <a:t>staff_id</a:t>
            </a:r>
            <a:r>
              <a:rPr lang="en-US" dirty="0" smtClean="0">
                <a:solidFill>
                  <a:schemeClr val="tx1"/>
                </a:solidFill>
                <a:latin typeface="Times New Roman" pitchFamily="18" charset="0"/>
                <a:cs typeface="Times New Roman" pitchFamily="18" charset="0"/>
              </a:rPr>
              <a:t> FROM staff WHERE </a:t>
            </a:r>
            <a:r>
              <a:rPr lang="en-US" dirty="0" err="1" smtClean="0">
                <a:solidFill>
                  <a:schemeClr val="tx1"/>
                </a:solidFill>
                <a:latin typeface="Times New Roman" pitchFamily="18" charset="0"/>
                <a:cs typeface="Times New Roman" pitchFamily="18" charset="0"/>
              </a:rPr>
              <a:t>staff_position</a:t>
            </a:r>
            <a:r>
              <a:rPr lang="en-US" dirty="0" smtClean="0">
                <a:solidFill>
                  <a:schemeClr val="tx1"/>
                </a:solidFill>
                <a:latin typeface="Times New Roman" pitchFamily="18" charset="0"/>
                <a:cs typeface="Times New Roman" pitchFamily="18" charset="0"/>
              </a:rPr>
              <a:t> LIKE 'Director');</a:t>
            </a:r>
          </a:p>
          <a:p>
            <a:r>
              <a:rPr lang="en-US" dirty="0" smtClean="0">
                <a:solidFill>
                  <a:schemeClr val="tx1"/>
                </a:solidFill>
                <a:latin typeface="Times New Roman" pitchFamily="18" charset="0"/>
                <a:cs typeface="Times New Roman" pitchFamily="18" charset="0"/>
              </a:rPr>
              <a:t>      COMMIT;</a:t>
            </a:r>
          </a:p>
          <a:p>
            <a:r>
              <a:rPr lang="en-US" dirty="0" smtClean="0">
                <a:solidFill>
                  <a:schemeClr val="tx1"/>
                </a:solidFill>
                <a:latin typeface="Times New Roman" pitchFamily="18" charset="0"/>
                <a:cs typeface="Times New Roman" pitchFamily="18" charset="0"/>
              </a:rPr>
              <a:t>   END IF;</a:t>
            </a:r>
          </a:p>
          <a:p>
            <a:r>
              <a:rPr lang="en-US" dirty="0" smtClean="0">
                <a:solidFill>
                  <a:schemeClr val="tx1"/>
                </a:solidFill>
                <a:latin typeface="Times New Roman" pitchFamily="18" charset="0"/>
                <a:cs typeface="Times New Roman" pitchFamily="18" charset="0"/>
              </a:rPr>
              <a:t>END;</a:t>
            </a:r>
          </a:p>
          <a:p>
            <a:endParaRPr lang="ru-RU" dirty="0">
              <a:solidFill>
                <a:schemeClr val="bg1"/>
              </a:solidFill>
              <a:latin typeface="Times New Roman" pitchFamily="18" charset="0"/>
              <a:cs typeface="Times New Roman" pitchFamily="18" charset="0"/>
            </a:endParaRPr>
          </a:p>
        </p:txBody>
      </p:sp>
      <p:sp>
        <p:nvSpPr>
          <p:cNvPr id="7" name="Прямоугольник 6"/>
          <p:cNvSpPr/>
          <p:nvPr/>
        </p:nvSpPr>
        <p:spPr>
          <a:xfrm>
            <a:off x="157522" y="4069638"/>
            <a:ext cx="6681267" cy="523220"/>
          </a:xfrm>
          <a:prstGeom prst="rect">
            <a:avLst/>
          </a:prstGeom>
        </p:spPr>
        <p:txBody>
          <a:bodyPr wrap="square">
            <a:spAutoFit/>
          </a:bodyPr>
          <a:lstStyle/>
          <a:p>
            <a:r>
              <a:rPr lang="en-US" dirty="0" smtClean="0"/>
              <a:t>INSERT INTO salary (</a:t>
            </a:r>
            <a:r>
              <a:rPr lang="en-US" dirty="0" err="1" smtClean="0"/>
              <a:t>salary_id</a:t>
            </a:r>
            <a:r>
              <a:rPr lang="en-US" dirty="0" smtClean="0"/>
              <a:t>, </a:t>
            </a:r>
            <a:r>
              <a:rPr lang="en-US" dirty="0" err="1" smtClean="0"/>
              <a:t>total_hour_in_week</a:t>
            </a:r>
            <a:r>
              <a:rPr lang="en-US" dirty="0" smtClean="0"/>
              <a:t>, money_for_1hour, </a:t>
            </a:r>
            <a:r>
              <a:rPr lang="en-US" dirty="0" err="1" smtClean="0"/>
              <a:t>staff_id</a:t>
            </a:r>
            <a:r>
              <a:rPr lang="en-US" dirty="0" smtClean="0"/>
              <a:t>)</a:t>
            </a:r>
          </a:p>
          <a:p>
            <a:r>
              <a:rPr lang="en-US" dirty="0" smtClean="0"/>
              <a:t>VALUES (11, 40, 3000, 's5');</a:t>
            </a:r>
            <a:endParaRPr lang="ru-RU" dirty="0"/>
          </a:p>
        </p:txBody>
      </p:sp>
      <p:sp>
        <p:nvSpPr>
          <p:cNvPr id="8" name="Прямоугольник 7"/>
          <p:cNvSpPr/>
          <p:nvPr/>
        </p:nvSpPr>
        <p:spPr>
          <a:xfrm>
            <a:off x="4122484" y="327224"/>
            <a:ext cx="4572000" cy="1169551"/>
          </a:xfrm>
          <a:prstGeom prst="rect">
            <a:avLst/>
          </a:prstGeom>
        </p:spPr>
        <p:txBody>
          <a:bodyPr>
            <a:spAutoFit/>
          </a:bodyPr>
          <a:lstStyle/>
          <a:p>
            <a:r>
              <a:rPr lang="en-US" dirty="0" smtClean="0"/>
              <a:t>UPDATE salary </a:t>
            </a:r>
          </a:p>
          <a:p>
            <a:r>
              <a:rPr lang="en-US" dirty="0" smtClean="0"/>
              <a:t>SET money_for_1hour = (SELECT min(</a:t>
            </a:r>
            <a:r>
              <a:rPr lang="en-US" dirty="0" err="1" smtClean="0"/>
              <a:t>total_hour_in_week</a:t>
            </a:r>
            <a:r>
              <a:rPr lang="en-US" dirty="0" smtClean="0"/>
              <a:t>)*3000 FROM salary) </a:t>
            </a:r>
          </a:p>
          <a:p>
            <a:r>
              <a:rPr lang="en-US" dirty="0" smtClean="0"/>
              <a:t>WHERE </a:t>
            </a:r>
            <a:r>
              <a:rPr lang="en-US" dirty="0" err="1" smtClean="0"/>
              <a:t>staff_id</a:t>
            </a:r>
            <a:r>
              <a:rPr lang="en-US" dirty="0" smtClean="0"/>
              <a:t> = (SELECT </a:t>
            </a:r>
            <a:r>
              <a:rPr lang="en-US" dirty="0" err="1" smtClean="0"/>
              <a:t>staff_id</a:t>
            </a:r>
            <a:r>
              <a:rPr lang="en-US" dirty="0" smtClean="0"/>
              <a:t> FROM staff WHERE </a:t>
            </a:r>
            <a:r>
              <a:rPr lang="en-US" dirty="0" err="1" smtClean="0"/>
              <a:t>staff_position</a:t>
            </a:r>
            <a:r>
              <a:rPr lang="en-US" dirty="0" smtClean="0"/>
              <a:t> LIKE 'Director');</a:t>
            </a:r>
            <a:endParaRPr lang="en-US" dirty="0"/>
          </a:p>
        </p:txBody>
      </p:sp>
    </p:spTree>
    <p:extLst>
      <p:ext uri="{BB962C8B-B14F-4D97-AF65-F5344CB8AC3E}">
        <p14:creationId xmlns:p14="http://schemas.microsoft.com/office/powerpoint/2010/main" xmlns="" val="321402893"/>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23</a:t>
            </a:fld>
            <a:endParaRPr lang="en"/>
          </a:p>
        </p:txBody>
      </p:sp>
      <p:sp>
        <p:nvSpPr>
          <p:cNvPr id="5" name="TextBox 4">
            <a:extLst>
              <a:ext uri="{FF2B5EF4-FFF2-40B4-BE49-F238E27FC236}">
                <a16:creationId xmlns:a16="http://schemas.microsoft.com/office/drawing/2014/main" xmlns="" id="{65739AB6-669F-221B-21EA-BBD3AF811ABC}"/>
              </a:ext>
            </a:extLst>
          </p:cNvPr>
          <p:cNvSpPr txBox="1"/>
          <p:nvPr/>
        </p:nvSpPr>
        <p:spPr>
          <a:xfrm>
            <a:off x="3248529" y="278959"/>
            <a:ext cx="2815389" cy="969496"/>
          </a:xfrm>
          <a:prstGeom prst="rect">
            <a:avLst/>
          </a:prstGeom>
          <a:noFill/>
        </p:spPr>
        <p:txBody>
          <a:bodyPr wrap="square" rtlCol="0">
            <a:spAutoFit/>
          </a:bodyPr>
          <a:lstStyle/>
          <a:p>
            <a:pPr rtl="0">
              <a:spcBef>
                <a:spcPts val="1200"/>
              </a:spcBef>
              <a:spcAft>
                <a:spcPts val="1200"/>
              </a:spcAft>
            </a:pP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p>
            <a:r>
              <a:rPr lang="en-US" sz="1400" dirty="0"/>
              <a:t/>
            </a:r>
            <a:br>
              <a:rPr lang="en-US" sz="1400" dirty="0"/>
            </a:br>
            <a:r>
              <a:rPr lang="en-US" sz="1100" dirty="0">
                <a:latin typeface="Times New Roman" panose="02020603050405020304" pitchFamily="18" charset="0"/>
                <a:cs typeface="Times New Roman" panose="02020603050405020304" pitchFamily="18" charset="0"/>
              </a:rPr>
              <a:t/>
            </a:r>
            <a:br>
              <a:rPr lang="en-US" sz="1100" dirty="0">
                <a:latin typeface="Times New Roman" panose="02020603050405020304" pitchFamily="18" charset="0"/>
                <a:cs typeface="Times New Roman" panose="02020603050405020304" pitchFamily="18" charset="0"/>
              </a:rPr>
            </a:br>
            <a:endParaRPr lang="ru-RU" sz="11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391B7A53-51D7-66C0-8C54-47C3BC470A8E}"/>
              </a:ext>
            </a:extLst>
          </p:cNvPr>
          <p:cNvSpPr txBox="1"/>
          <p:nvPr/>
        </p:nvSpPr>
        <p:spPr>
          <a:xfrm>
            <a:off x="6264442" y="278959"/>
            <a:ext cx="2815389" cy="923330"/>
          </a:xfrm>
          <a:prstGeom prst="rect">
            <a:avLst/>
          </a:prstGeom>
          <a:noFill/>
        </p:spPr>
        <p:txBody>
          <a:bodyPr wrap="square" rtlCol="0">
            <a:spAutoFit/>
          </a:bodyPr>
          <a:lstStyle/>
          <a:p>
            <a:pPr rtl="0">
              <a:spcBef>
                <a:spcPts val="1200"/>
              </a:spcBef>
              <a:spcAft>
                <a:spcPts val="1200"/>
              </a:spcAft>
            </a:pP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p>
            <a:r>
              <a:rPr lang="en-US" sz="1100" dirty="0">
                <a:solidFill>
                  <a:schemeClr val="bg1"/>
                </a:solidFill>
              </a:rPr>
              <a:t/>
            </a:r>
            <a:br>
              <a:rPr lang="en-US" sz="1100" dirty="0">
                <a:solidFill>
                  <a:schemeClr val="bg1"/>
                </a:solidFill>
              </a:rPr>
            </a:br>
            <a:r>
              <a:rPr lang="en-US" sz="1100" dirty="0">
                <a:solidFill>
                  <a:schemeClr val="bg1"/>
                </a:solidFill>
                <a:latin typeface="Times New Roman" panose="02020603050405020304" pitchFamily="18" charset="0"/>
                <a:cs typeface="Times New Roman" panose="02020603050405020304" pitchFamily="18" charset="0"/>
              </a:rPr>
              <a:t/>
            </a:r>
            <a:br>
              <a:rPr lang="en-US" sz="1100" dirty="0">
                <a:solidFill>
                  <a:schemeClr val="bg1"/>
                </a:solidFill>
                <a:latin typeface="Times New Roman" panose="02020603050405020304" pitchFamily="18" charset="0"/>
                <a:cs typeface="Times New Roman" panose="02020603050405020304" pitchFamily="18" charset="0"/>
              </a:rPr>
            </a:br>
            <a:endParaRPr lang="ru-RU" sz="1100" dirty="0">
              <a:solidFill>
                <a:schemeClr val="bg1"/>
              </a:solidFill>
              <a:latin typeface="Times New Roman" panose="02020603050405020304" pitchFamily="18" charset="0"/>
              <a:cs typeface="Times New Roman" panose="02020603050405020304" pitchFamily="18" charset="0"/>
            </a:endParaRPr>
          </a:p>
        </p:txBody>
      </p:sp>
      <p:sp>
        <p:nvSpPr>
          <p:cNvPr id="7" name="Прямоугольник 6"/>
          <p:cNvSpPr/>
          <p:nvPr/>
        </p:nvSpPr>
        <p:spPr>
          <a:xfrm>
            <a:off x="303519" y="178902"/>
            <a:ext cx="4572000" cy="4616648"/>
          </a:xfrm>
          <a:prstGeom prst="rect">
            <a:avLst/>
          </a:prstGeom>
        </p:spPr>
        <p:txBody>
          <a:bodyPr>
            <a:spAutoFit/>
          </a:bodyPr>
          <a:lstStyle/>
          <a:p>
            <a:r>
              <a:rPr lang="en-US" dirty="0" smtClean="0"/>
              <a:t>create or replace TRIGGER </a:t>
            </a:r>
            <a:r>
              <a:rPr lang="en-US" dirty="0" err="1" smtClean="0"/>
              <a:t>before_insert_book</a:t>
            </a:r>
            <a:endParaRPr lang="en-US" dirty="0" smtClean="0"/>
          </a:p>
          <a:p>
            <a:r>
              <a:rPr lang="en-US" dirty="0" smtClean="0"/>
              <a:t>BEFORE INSERT ON Book</a:t>
            </a:r>
          </a:p>
          <a:p>
            <a:r>
              <a:rPr lang="en-US" dirty="0" smtClean="0"/>
              <a:t>FOR EACH ROW</a:t>
            </a:r>
          </a:p>
          <a:p>
            <a:r>
              <a:rPr lang="en-US" dirty="0" smtClean="0"/>
              <a:t>DECLARE</a:t>
            </a:r>
          </a:p>
          <a:p>
            <a:r>
              <a:rPr lang="en-US" dirty="0" smtClean="0"/>
              <a:t>  </a:t>
            </a:r>
            <a:r>
              <a:rPr lang="en-US" dirty="0" err="1" smtClean="0"/>
              <a:t>curr_table</a:t>
            </a:r>
            <a:r>
              <a:rPr lang="en-US" dirty="0" smtClean="0"/>
              <a:t> NUMBER;</a:t>
            </a:r>
          </a:p>
          <a:p>
            <a:r>
              <a:rPr lang="en-US" dirty="0" smtClean="0"/>
              <a:t>  </a:t>
            </a:r>
            <a:r>
              <a:rPr lang="en-US" dirty="0" err="1" smtClean="0"/>
              <a:t>check_name</a:t>
            </a:r>
            <a:r>
              <a:rPr lang="en-US" dirty="0" smtClean="0"/>
              <a:t> EXCEPTION;</a:t>
            </a:r>
          </a:p>
          <a:p>
            <a:r>
              <a:rPr lang="en-US" dirty="0" smtClean="0"/>
              <a:t>BEGIN</a:t>
            </a:r>
          </a:p>
          <a:p>
            <a:r>
              <a:rPr lang="en-US" dirty="0" smtClean="0"/>
              <a:t>  SELECT COUNT(*) INTO </a:t>
            </a:r>
            <a:r>
              <a:rPr lang="en-US" dirty="0" err="1" smtClean="0"/>
              <a:t>curr_table</a:t>
            </a:r>
            <a:r>
              <a:rPr lang="en-US" dirty="0" smtClean="0"/>
              <a:t> FROM book;</a:t>
            </a:r>
          </a:p>
          <a:p>
            <a:r>
              <a:rPr lang="en-US" dirty="0" smtClean="0"/>
              <a:t>  DBMS_OUTPUT.PUT_LINE('Current number of rows in table is ' || </a:t>
            </a:r>
            <a:r>
              <a:rPr lang="en-US" dirty="0" err="1" smtClean="0"/>
              <a:t>curr_table</a:t>
            </a:r>
            <a:r>
              <a:rPr lang="en-US" dirty="0" smtClean="0"/>
              <a:t>);</a:t>
            </a:r>
          </a:p>
          <a:p>
            <a:r>
              <a:rPr lang="en-US" dirty="0" smtClean="0"/>
              <a:t>  </a:t>
            </a:r>
          </a:p>
          <a:p>
            <a:r>
              <a:rPr lang="en-US" dirty="0" smtClean="0"/>
              <a:t>  IF LENGTH(:</a:t>
            </a:r>
            <a:r>
              <a:rPr lang="en-US" dirty="0" err="1" smtClean="0"/>
              <a:t>NEW.book_name</a:t>
            </a:r>
            <a:r>
              <a:rPr lang="en-US" dirty="0" smtClean="0"/>
              <a:t>) &lt; </a:t>
            </a:r>
            <a:r>
              <a:rPr lang="en-US" dirty="0" smtClean="0"/>
              <a:t>6 </a:t>
            </a:r>
            <a:r>
              <a:rPr lang="en-US" dirty="0" smtClean="0"/>
              <a:t>THEN</a:t>
            </a:r>
          </a:p>
          <a:p>
            <a:r>
              <a:rPr lang="en-US" dirty="0" smtClean="0"/>
              <a:t>    RAISE_APPLICATION_ERROR(-20001, 'Length of name should be more or equal than </a:t>
            </a:r>
            <a:r>
              <a:rPr lang="en-US" dirty="0" smtClean="0"/>
              <a:t>6');</a:t>
            </a:r>
            <a:endParaRPr lang="en-US" dirty="0" smtClean="0"/>
          </a:p>
          <a:p>
            <a:r>
              <a:rPr lang="en-US" dirty="0" smtClean="0"/>
              <a:t>  END IF;</a:t>
            </a:r>
          </a:p>
          <a:p>
            <a:r>
              <a:rPr lang="en-US" dirty="0" smtClean="0"/>
              <a:t>EXCEPTION</a:t>
            </a:r>
          </a:p>
          <a:p>
            <a:r>
              <a:rPr lang="en-US" dirty="0" smtClean="0"/>
              <a:t>  WHEN </a:t>
            </a:r>
            <a:r>
              <a:rPr lang="en-US" dirty="0" err="1" smtClean="0"/>
              <a:t>check_name</a:t>
            </a:r>
            <a:r>
              <a:rPr lang="en-US" dirty="0" smtClean="0"/>
              <a:t> THEN</a:t>
            </a:r>
          </a:p>
          <a:p>
            <a:r>
              <a:rPr lang="en-US" dirty="0" smtClean="0"/>
              <a:t>    DBMS_OUTPUT.PUT_LINE('Name must be at least </a:t>
            </a:r>
            <a:r>
              <a:rPr lang="en-US" dirty="0" smtClean="0"/>
              <a:t>6 </a:t>
            </a:r>
            <a:r>
              <a:rPr lang="en-US" dirty="0" smtClean="0"/>
              <a:t>characters long');</a:t>
            </a:r>
          </a:p>
          <a:p>
            <a:r>
              <a:rPr lang="en-US" dirty="0" smtClean="0"/>
              <a:t>END;</a:t>
            </a:r>
          </a:p>
          <a:p>
            <a:r>
              <a:rPr lang="en-US" dirty="0" smtClean="0"/>
              <a:t>/</a:t>
            </a:r>
            <a:endParaRPr lang="en-US" dirty="0"/>
          </a:p>
        </p:txBody>
      </p:sp>
      <p:sp>
        <p:nvSpPr>
          <p:cNvPr id="8" name="Прямоугольник 7"/>
          <p:cNvSpPr/>
          <p:nvPr/>
        </p:nvSpPr>
        <p:spPr>
          <a:xfrm>
            <a:off x="4426003" y="319394"/>
            <a:ext cx="4572000" cy="1384995"/>
          </a:xfrm>
          <a:prstGeom prst="rect">
            <a:avLst/>
          </a:prstGeom>
        </p:spPr>
        <p:txBody>
          <a:bodyPr>
            <a:spAutoFit/>
          </a:bodyPr>
          <a:lstStyle/>
          <a:p>
            <a:r>
              <a:rPr lang="en-US" dirty="0" smtClean="0"/>
              <a:t>insert into book (book_id,book_name,book_type,book_serial_number,book_quantity,book_price, BOOK_PUBLICATION_DATE) </a:t>
            </a:r>
          </a:p>
          <a:p>
            <a:r>
              <a:rPr lang="en-US" dirty="0" smtClean="0"/>
              <a:t>values('B10256','Little prince','Life',1040, 14,3800, 'Jan 14 1997');</a:t>
            </a:r>
            <a:endParaRPr lang="ru-RU" dirty="0"/>
          </a:p>
        </p:txBody>
      </p:sp>
    </p:spTree>
    <p:extLst>
      <p:ext uri="{BB962C8B-B14F-4D97-AF65-F5344CB8AC3E}">
        <p14:creationId xmlns:p14="http://schemas.microsoft.com/office/powerpoint/2010/main" xmlns="" val="3788796563"/>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0"/>
        <p:cNvGrpSpPr/>
        <p:nvPr/>
      </p:nvGrpSpPr>
      <p:grpSpPr>
        <a:xfrm>
          <a:off x="0" y="0"/>
          <a:ext cx="0" cy="0"/>
          <a:chOff x="0" y="0"/>
          <a:chExt cx="0" cy="0"/>
        </a:xfrm>
      </p:grpSpPr>
      <p:sp>
        <p:nvSpPr>
          <p:cNvPr id="471" name="Google Shape;471;p40"/>
          <p:cNvSpPr txBox="1">
            <a:spLocks noGrp="1"/>
          </p:cNvSpPr>
          <p:nvPr>
            <p:ph type="title"/>
          </p:nvPr>
        </p:nvSpPr>
        <p:spPr>
          <a:xfrm>
            <a:off x="511425" y="1549399"/>
            <a:ext cx="3517200" cy="1293191"/>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That’s it! </a:t>
            </a:r>
            <a:br>
              <a:rPr lang="en" dirty="0"/>
            </a:br>
            <a:r>
              <a:rPr lang="en" dirty="0"/>
              <a:t>Thank you very much for your time! </a:t>
            </a:r>
            <a:endParaRPr dirty="0"/>
          </a:p>
        </p:txBody>
      </p:sp>
      <p:sp>
        <p:nvSpPr>
          <p:cNvPr id="472" name="Google Shape;472;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24</a:t>
            </a:fld>
            <a:endParaRPr/>
          </a:p>
        </p:txBody>
      </p:sp>
      <p:sp>
        <p:nvSpPr>
          <p:cNvPr id="473" name="Google Shape;473;p40"/>
          <p:cNvSpPr txBox="1">
            <a:spLocks noGrp="1"/>
          </p:cNvSpPr>
          <p:nvPr>
            <p:ph type="body" idx="1"/>
          </p:nvPr>
        </p:nvSpPr>
        <p:spPr>
          <a:xfrm>
            <a:off x="511425" y="2994990"/>
            <a:ext cx="3517200" cy="1364009"/>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dirty="0"/>
              <a:t>If you have any questions regarding the presentation, please feel free to ask us!</a:t>
            </a:r>
          </a:p>
          <a:p>
            <a:pPr marL="0" lvl="0" indent="0" rtl="0">
              <a:spcBef>
                <a:spcPts val="600"/>
              </a:spcBef>
              <a:spcAft>
                <a:spcPts val="0"/>
              </a:spcAft>
              <a:buNone/>
            </a:pPr>
            <a:r>
              <a:rPr lang="en-US" dirty="0"/>
              <a:t>We will be more than happy to answer you </a:t>
            </a:r>
            <a:r>
              <a:rPr lang="en-US" dirty="0">
                <a:sym typeface="Wingdings" panose="05000000000000000000" pitchFamily="2" charset="2"/>
              </a:rPr>
              <a:t> </a:t>
            </a:r>
            <a:endParaRPr dirty="0"/>
          </a:p>
        </p:txBody>
      </p:sp>
      <p:grpSp>
        <p:nvGrpSpPr>
          <p:cNvPr id="474" name="Google Shape;474;p40"/>
          <p:cNvGrpSpPr/>
          <p:nvPr/>
        </p:nvGrpSpPr>
        <p:grpSpPr>
          <a:xfrm>
            <a:off x="628402" y="1039422"/>
            <a:ext cx="542234" cy="510157"/>
            <a:chOff x="5972700" y="2330200"/>
            <a:chExt cx="411625" cy="387275"/>
          </a:xfrm>
        </p:grpSpPr>
        <p:sp>
          <p:nvSpPr>
            <p:cNvPr id="475" name="Google Shape;475;p4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F6703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6" name="Google Shape;476;p4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F6703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5" name="Picture 4"/>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284347" y="0"/>
            <a:ext cx="5147214" cy="514350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511425" y="728870"/>
            <a:ext cx="3517200" cy="1530626"/>
          </a:xfrm>
          <a:prstGeom prst="rect">
            <a:avLst/>
          </a:prstGeom>
        </p:spPr>
        <p:txBody>
          <a:bodyPr spcFirstLastPara="1" wrap="square" lIns="91425" tIns="91425" rIns="91425" bIns="91425" anchor="b" anchorCtr="0">
            <a:noAutofit/>
          </a:bodyPr>
          <a:lstStyle/>
          <a:p>
            <a:pPr lvl="0"/>
            <a:r>
              <a:rPr lang="en-US" dirty="0"/>
              <a:t>The main objective of this project is to create a database management system for a </a:t>
            </a:r>
            <a:r>
              <a:rPr lang="en-US" dirty="0" smtClean="0"/>
              <a:t>book store. </a:t>
            </a:r>
            <a:endParaRPr sz="2000" dirty="0"/>
          </a:p>
        </p:txBody>
      </p:sp>
      <p:sp>
        <p:nvSpPr>
          <p:cNvPr id="130" name="Google Shape;130;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a:t>
            </a:fld>
            <a:endParaRPr/>
          </a:p>
        </p:txBody>
      </p:sp>
      <p:sp>
        <p:nvSpPr>
          <p:cNvPr id="131" name="Google Shape;131;p19"/>
          <p:cNvSpPr txBox="1">
            <a:spLocks noGrp="1"/>
          </p:cNvSpPr>
          <p:nvPr>
            <p:ph type="body" idx="1"/>
          </p:nvPr>
        </p:nvSpPr>
        <p:spPr>
          <a:xfrm>
            <a:off x="511425" y="2160104"/>
            <a:ext cx="3517200" cy="2396196"/>
          </a:xfrm>
          <a:prstGeom prst="rect">
            <a:avLst/>
          </a:prstGeom>
        </p:spPr>
        <p:txBody>
          <a:bodyPr spcFirstLastPara="1" wrap="square" lIns="91425" tIns="91425" rIns="91425" bIns="91425" anchor="t" anchorCtr="0">
            <a:noAutofit/>
          </a:bodyPr>
          <a:lstStyle/>
          <a:p>
            <a:pPr marL="0" lvl="0" indent="0">
              <a:buNone/>
            </a:pPr>
            <a:r>
              <a:rPr lang="en-US" dirty="0" smtClean="0"/>
              <a:t>The availability of books and reading material for purchase within the University is quite inadequate. Although the university library has vast collection of books (both hardcopy and e-books), the availability of it is quite limited and bound by many restrictions. Student and staffs only have the option of a small bookshop within the enterprise. Larger books store in the city are often sought for other varieties.</a:t>
            </a:r>
            <a:endParaRPr lang="en-US" dirty="0"/>
          </a:p>
        </p:txBody>
      </p:sp>
      <p:pic>
        <p:nvPicPr>
          <p:cNvPr id="7" name="Рисунок 6" descr="online-book-store-composition-vector-20379608.jpg"/>
          <p:cNvPicPr>
            <a:picLocks noChangeAspect="1"/>
          </p:cNvPicPr>
          <p:nvPr/>
        </p:nvPicPr>
        <p:blipFill>
          <a:blip r:embed="rId4"/>
          <a:stretch>
            <a:fillRect/>
          </a:stretch>
        </p:blipFill>
        <p:spPr>
          <a:xfrm>
            <a:off x="4379650" y="0"/>
            <a:ext cx="4764350" cy="5145498"/>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5"/>
        <p:cNvGrpSpPr/>
        <p:nvPr/>
      </p:nvGrpSpPr>
      <p:grpSpPr>
        <a:xfrm>
          <a:off x="0" y="0"/>
          <a:ext cx="0" cy="0"/>
          <a:chOff x="0" y="0"/>
          <a:chExt cx="0" cy="0"/>
        </a:xfrm>
      </p:grpSpPr>
      <p:sp>
        <p:nvSpPr>
          <p:cNvPr id="136" name="Google Shape;136;p20"/>
          <p:cNvSpPr txBox="1">
            <a:spLocks noGrp="1"/>
          </p:cNvSpPr>
          <p:nvPr>
            <p:ph type="ctrTitle"/>
          </p:nvPr>
        </p:nvSpPr>
        <p:spPr>
          <a:xfrm>
            <a:off x="277099" y="284200"/>
            <a:ext cx="2095039" cy="304209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800" b="1" dirty="0"/>
              <a:t>Step:1</a:t>
            </a:r>
            <a:endParaRPr sz="4800" b="1" dirty="0"/>
          </a:p>
          <a:p>
            <a:pPr marL="0" lvl="0" indent="0" rtl="0">
              <a:spcBef>
                <a:spcPts val="0"/>
              </a:spcBef>
              <a:spcAft>
                <a:spcPts val="0"/>
              </a:spcAft>
              <a:buNone/>
            </a:pPr>
            <a:r>
              <a:rPr lang="en" dirty="0"/>
              <a:t>ERR-Diagram</a:t>
            </a:r>
            <a:endParaRPr dirty="0"/>
          </a:p>
        </p:txBody>
      </p:sp>
      <p:sp>
        <p:nvSpPr>
          <p:cNvPr id="137" name="Google Shape;137;p20"/>
          <p:cNvSpPr txBox="1">
            <a:spLocks noGrp="1"/>
          </p:cNvSpPr>
          <p:nvPr>
            <p:ph type="subTitle" idx="1"/>
          </p:nvPr>
        </p:nvSpPr>
        <p:spPr>
          <a:xfrm>
            <a:off x="277100" y="3465443"/>
            <a:ext cx="2148048" cy="1302407"/>
          </a:xfrm>
          <a:prstGeom prst="rect">
            <a:avLst/>
          </a:prstGeom>
        </p:spPr>
        <p:txBody>
          <a:bodyPr spcFirstLastPara="1" wrap="square" lIns="91425" tIns="91425" rIns="91425" bIns="91425" anchor="t" anchorCtr="0">
            <a:noAutofit/>
          </a:bodyPr>
          <a:lstStyle/>
          <a:p>
            <a:pPr marL="0" lvl="0" indent="0"/>
            <a:r>
              <a:rPr lang="en-US" dirty="0"/>
              <a:t>We drew the ERR diagram on a paper, noting down all the tables required</a:t>
            </a:r>
            <a:endParaRPr dirty="0"/>
          </a:p>
        </p:txBody>
      </p:sp>
      <p:sp>
        <p:nvSpPr>
          <p:cNvPr id="138" name="Google Shape;138;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a:t>
            </a:fld>
            <a:endParaRPr/>
          </a:p>
        </p:txBody>
      </p:sp>
      <p:pic>
        <p:nvPicPr>
          <p:cNvPr id="1026" name="Picture 2" descr="Image result for flowchart on paper"/>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10613" r="-24020"/>
          <a:stretch/>
        </p:blipFill>
        <p:spPr bwMode="auto">
          <a:xfrm>
            <a:off x="2560320" y="49"/>
            <a:ext cx="8361434" cy="514345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flash/>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75" name="Google Shape;17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a:t>
            </a:fld>
            <a:endParaRPr/>
          </a:p>
        </p:txBody>
      </p:sp>
      <p:pic>
        <p:nvPicPr>
          <p:cNvPr id="4" name="Рисунок 3" descr="Не трогать!.png"/>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240"/>
        <p:cNvGrpSpPr/>
        <p:nvPr/>
      </p:nvGrpSpPr>
      <p:grpSpPr>
        <a:xfrm>
          <a:off x="0" y="0"/>
          <a:ext cx="0" cy="0"/>
          <a:chOff x="0" y="0"/>
          <a:chExt cx="0" cy="0"/>
        </a:xfrm>
      </p:grpSpPr>
      <p:pic>
        <p:nvPicPr>
          <p:cNvPr id="241" name="Google Shape;241;p27" descr="aoc7tslb1o8-lauren-mancke.jpg"/>
          <p:cNvPicPr preferRelativeResize="0"/>
          <p:nvPr/>
        </p:nvPicPr>
        <p:blipFill>
          <a:blip r:embed="rId3">
            <a:alphaModFix amt="29000"/>
          </a:blip>
          <a:stretch>
            <a:fillRect/>
          </a:stretch>
        </p:blipFill>
        <p:spPr>
          <a:xfrm>
            <a:off x="0" y="0"/>
            <a:ext cx="9144000" cy="5143496"/>
          </a:xfrm>
          <a:prstGeom prst="rect">
            <a:avLst/>
          </a:prstGeom>
          <a:noFill/>
          <a:ln>
            <a:noFill/>
          </a:ln>
        </p:spPr>
      </p:pic>
      <p:sp>
        <p:nvSpPr>
          <p:cNvPr id="243" name="Google Shape;243;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a:t>
            </a:fld>
            <a:endParaRPr/>
          </a:p>
        </p:txBody>
      </p:sp>
      <p:sp>
        <p:nvSpPr>
          <p:cNvPr id="242" name="Google Shape;242;p27"/>
          <p:cNvSpPr txBox="1">
            <a:spLocks noGrp="1"/>
          </p:cNvSpPr>
          <p:nvPr>
            <p:ph type="title" idx="4294967295"/>
          </p:nvPr>
        </p:nvSpPr>
        <p:spPr>
          <a:xfrm>
            <a:off x="0" y="0"/>
            <a:ext cx="9144000" cy="514345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t>Let us begin exploring the TABLES</a:t>
            </a:r>
            <a:endParaRPr sz="3600" b="1" dirty="0"/>
          </a:p>
        </p:txBody>
      </p:sp>
    </p:spTree>
    <p:extLst>
      <p:ext uri="{BB962C8B-B14F-4D97-AF65-F5344CB8AC3E}">
        <p14:creationId xmlns:p14="http://schemas.microsoft.com/office/powerpoint/2010/main" xmlns="" val="284676170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3"/>
          <p:cNvSpPr txBox="1">
            <a:spLocks noGrp="1"/>
          </p:cNvSpPr>
          <p:nvPr>
            <p:ph type="title"/>
          </p:nvPr>
        </p:nvSpPr>
        <p:spPr>
          <a:xfrm>
            <a:off x="234449" y="80211"/>
            <a:ext cx="2117811" cy="494898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Normalization Process</a:t>
            </a:r>
            <a:br>
              <a:rPr lang="en" dirty="0"/>
            </a:br>
            <a:r>
              <a:rPr lang="en" dirty="0"/>
              <a:t/>
            </a:r>
            <a:br>
              <a:rPr lang="en" dirty="0"/>
            </a:br>
            <a:r>
              <a:rPr lang="en" sz="1400" dirty="0"/>
              <a:t>We ach</a:t>
            </a:r>
            <a:r>
              <a:rPr lang="en-CA" sz="1400" dirty="0" err="1"/>
              <a:t>ie</a:t>
            </a:r>
            <a:r>
              <a:rPr lang="en" sz="1400" dirty="0"/>
              <a:t>ved the first normal form by keeping the data scalar. </a:t>
            </a:r>
            <a:br>
              <a:rPr lang="en" sz="1400" dirty="0"/>
            </a:br>
            <a:r>
              <a:rPr lang="en" sz="1400" dirty="0"/>
              <a:t>Coming to the second normal form, we tried to make the relationships depend on the primary key. </a:t>
            </a:r>
            <a:br>
              <a:rPr lang="en" sz="1400" dirty="0"/>
            </a:br>
            <a:r>
              <a:rPr lang="en" sz="1400" dirty="0"/>
              <a:t>On the third normal for, we made sure that all the dependencies are only on the primary key of the tables. </a:t>
            </a:r>
            <a:br>
              <a:rPr lang="en" sz="1400" dirty="0"/>
            </a:br>
            <a:endParaRPr dirty="0"/>
          </a:p>
        </p:txBody>
      </p:sp>
      <p:sp>
        <p:nvSpPr>
          <p:cNvPr id="362" name="Google Shape;362;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a:t>
            </a:fld>
            <a:endParaRPr/>
          </a:p>
        </p:txBody>
      </p:sp>
      <p:sp>
        <p:nvSpPr>
          <p:cNvPr id="361" name="Google Shape;361;p33"/>
          <p:cNvSpPr/>
          <p:nvPr/>
        </p:nvSpPr>
        <p:spPr>
          <a:xfrm>
            <a:off x="4750904" y="1743500"/>
            <a:ext cx="2610679" cy="1656600"/>
          </a:xfrm>
          <a:prstGeom prst="chevron">
            <a:avLst>
              <a:gd name="adj" fmla="val 29853"/>
            </a:avLst>
          </a:prstGeom>
          <a:solidFill>
            <a:srgbClr val="F67031"/>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CA" dirty="0">
                <a:solidFill>
                  <a:srgbClr val="FFFFFF"/>
                </a:solidFill>
                <a:latin typeface="Nunito Sans"/>
                <a:ea typeface="Nunito Sans"/>
                <a:cs typeface="Nunito Sans"/>
                <a:sym typeface="Nunito Sans"/>
              </a:rPr>
              <a:t>S</a:t>
            </a:r>
            <a:r>
              <a:rPr lang="en" dirty="0">
                <a:solidFill>
                  <a:srgbClr val="FFFFFF"/>
                </a:solidFill>
                <a:latin typeface="Nunito Sans"/>
                <a:ea typeface="Nunito Sans"/>
                <a:cs typeface="Nunito Sans"/>
                <a:sym typeface="Nunito Sans"/>
              </a:rPr>
              <a:t>econd Normal Form</a:t>
            </a:r>
            <a:endParaRPr dirty="0">
              <a:solidFill>
                <a:srgbClr val="FFFFFF"/>
              </a:solidFill>
              <a:latin typeface="Nunito Sans"/>
              <a:ea typeface="Nunito Sans"/>
              <a:cs typeface="Nunito Sans"/>
              <a:sym typeface="Nunito Sans"/>
            </a:endParaRPr>
          </a:p>
        </p:txBody>
      </p:sp>
      <p:sp>
        <p:nvSpPr>
          <p:cNvPr id="363" name="Google Shape;363;p33"/>
          <p:cNvSpPr/>
          <p:nvPr/>
        </p:nvSpPr>
        <p:spPr>
          <a:xfrm>
            <a:off x="6726580" y="1551550"/>
            <a:ext cx="1996576" cy="2028900"/>
          </a:xfrm>
          <a:prstGeom prst="chevron">
            <a:avLst>
              <a:gd name="adj" fmla="val 29853"/>
            </a:avLst>
          </a:prstGeom>
          <a:solidFill>
            <a:srgbClr val="ED0036">
              <a:alpha val="71540"/>
            </a:srgbClr>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CA" dirty="0">
                <a:solidFill>
                  <a:srgbClr val="FFFFFF"/>
                </a:solidFill>
                <a:latin typeface="Nunito Sans"/>
                <a:ea typeface="Nunito Sans"/>
                <a:cs typeface="Nunito Sans"/>
                <a:sym typeface="Nunito Sans"/>
              </a:rPr>
              <a:t>T</a:t>
            </a:r>
            <a:r>
              <a:rPr lang="en" dirty="0">
                <a:solidFill>
                  <a:srgbClr val="FFFFFF"/>
                </a:solidFill>
                <a:latin typeface="Nunito Sans"/>
                <a:ea typeface="Nunito Sans"/>
                <a:cs typeface="Nunito Sans"/>
                <a:sym typeface="Nunito Sans"/>
              </a:rPr>
              <a:t>hird Normal Form</a:t>
            </a:r>
            <a:endParaRPr dirty="0">
              <a:solidFill>
                <a:srgbClr val="FFFFFF"/>
              </a:solidFill>
              <a:latin typeface="Nunito Sans"/>
              <a:ea typeface="Nunito Sans"/>
              <a:cs typeface="Nunito Sans"/>
              <a:sym typeface="Nunito Sans"/>
            </a:endParaRPr>
          </a:p>
        </p:txBody>
      </p:sp>
      <p:sp>
        <p:nvSpPr>
          <p:cNvPr id="364" name="Google Shape;364;p33"/>
          <p:cNvSpPr/>
          <p:nvPr/>
        </p:nvSpPr>
        <p:spPr>
          <a:xfrm>
            <a:off x="2989550" y="1909250"/>
            <a:ext cx="2424600" cy="1325100"/>
          </a:xfrm>
          <a:prstGeom prst="chevron">
            <a:avLst>
              <a:gd name="adj" fmla="val 29853"/>
            </a:avLst>
          </a:prstGeom>
          <a:solidFill>
            <a:srgbClr val="FFA400">
              <a:alpha val="715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CA" dirty="0">
                <a:solidFill>
                  <a:srgbClr val="FFFFFF"/>
                </a:solidFill>
                <a:latin typeface="Nunito Sans"/>
                <a:ea typeface="Nunito Sans"/>
                <a:cs typeface="Nunito Sans"/>
                <a:sym typeface="Nunito Sans"/>
              </a:rPr>
              <a:t>F</a:t>
            </a:r>
            <a:r>
              <a:rPr lang="en" dirty="0">
                <a:solidFill>
                  <a:srgbClr val="FFFFFF"/>
                </a:solidFill>
                <a:latin typeface="Nunito Sans"/>
                <a:ea typeface="Nunito Sans"/>
                <a:cs typeface="Nunito Sans"/>
                <a:sym typeface="Nunito Sans"/>
              </a:rPr>
              <a:t>irst Normal Form</a:t>
            </a:r>
            <a:endParaRPr dirty="0">
              <a:solidFill>
                <a:srgbClr val="FFFFFF"/>
              </a:solidFill>
              <a:latin typeface="Nunito Sans"/>
              <a:ea typeface="Nunito Sans"/>
              <a:cs typeface="Nunito Sans"/>
              <a:sym typeface="Nunito Sans"/>
            </a:endParaRPr>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8</a:t>
            </a:fld>
            <a:endParaRPr lang="en"/>
          </a:p>
        </p:txBody>
      </p:sp>
      <p:sp>
        <p:nvSpPr>
          <p:cNvPr id="6" name="TextBox 5">
            <a:extLst>
              <a:ext uri="{FF2B5EF4-FFF2-40B4-BE49-F238E27FC236}">
                <a16:creationId xmlns:a16="http://schemas.microsoft.com/office/drawing/2014/main" xmlns="" id="{DB6207B8-2675-DC44-1AD4-4ADD35F9E58F}"/>
              </a:ext>
            </a:extLst>
          </p:cNvPr>
          <p:cNvSpPr txBox="1"/>
          <p:nvPr/>
        </p:nvSpPr>
        <p:spPr>
          <a:xfrm>
            <a:off x="0" y="709702"/>
            <a:ext cx="3713748" cy="523220"/>
          </a:xfrm>
          <a:prstGeom prst="rect">
            <a:avLst/>
          </a:prstGeom>
          <a:noFill/>
        </p:spPr>
        <p:txBody>
          <a:bodyPr wrap="square">
            <a:spAutoFit/>
          </a:bodyPr>
          <a:lstStyle/>
          <a:p>
            <a:r>
              <a:rPr lang="en-US" dirty="0"/>
              <a:t/>
            </a:r>
            <a:br>
              <a:rPr lang="en-US" dirty="0"/>
            </a:br>
            <a:endParaRPr lang="ru-RU" dirty="0"/>
          </a:p>
        </p:txBody>
      </p:sp>
      <p:pic>
        <p:nvPicPr>
          <p:cNvPr id="7" name="Рисунок 6" descr="book.PNG"/>
          <p:cNvPicPr>
            <a:picLocks noChangeAspect="1"/>
          </p:cNvPicPr>
          <p:nvPr/>
        </p:nvPicPr>
        <p:blipFill>
          <a:blip r:embed="rId2"/>
          <a:stretch>
            <a:fillRect/>
          </a:stretch>
        </p:blipFill>
        <p:spPr>
          <a:xfrm>
            <a:off x="1744980" y="2364423"/>
            <a:ext cx="6903720" cy="2576672"/>
          </a:xfrm>
          <a:prstGeom prst="rect">
            <a:avLst/>
          </a:prstGeom>
        </p:spPr>
      </p:pic>
      <p:sp>
        <p:nvSpPr>
          <p:cNvPr id="10" name="Прямоугольник 9"/>
          <p:cNvSpPr/>
          <p:nvPr/>
        </p:nvSpPr>
        <p:spPr>
          <a:xfrm>
            <a:off x="441960" y="464820"/>
            <a:ext cx="6400800" cy="2246769"/>
          </a:xfrm>
          <a:prstGeom prst="rect">
            <a:avLst/>
          </a:prstGeom>
        </p:spPr>
        <p:txBody>
          <a:bodyPr wrap="square">
            <a:spAutoFit/>
          </a:bodyPr>
          <a:lstStyle/>
          <a:p>
            <a:r>
              <a:rPr lang="en-US" b="1" dirty="0" smtClean="0">
                <a:solidFill>
                  <a:schemeClr val="tx1"/>
                </a:solidFill>
              </a:rPr>
              <a:t>1)Book table</a:t>
            </a:r>
          </a:p>
          <a:p>
            <a:endParaRPr lang="en-US" dirty="0" smtClean="0">
              <a:solidFill>
                <a:schemeClr val="tx1"/>
              </a:solidFill>
            </a:endParaRPr>
          </a:p>
          <a:p>
            <a:pPr>
              <a:buFont typeface="Arial" pitchFamily="34" charset="0"/>
              <a:buChar char="•"/>
            </a:pPr>
            <a:r>
              <a:rPr lang="en-US" dirty="0" smtClean="0">
                <a:solidFill>
                  <a:schemeClr val="tx1"/>
                </a:solidFill>
              </a:rPr>
              <a:t>All </a:t>
            </a:r>
            <a:r>
              <a:rPr lang="en-US" dirty="0" err="1" smtClean="0">
                <a:solidFill>
                  <a:schemeClr val="tx1"/>
                </a:solidFill>
              </a:rPr>
              <a:t>atrributes</a:t>
            </a:r>
            <a:r>
              <a:rPr lang="en-US" dirty="0" smtClean="0">
                <a:solidFill>
                  <a:schemeClr val="tx1"/>
                </a:solidFill>
              </a:rPr>
              <a:t> have </a:t>
            </a:r>
            <a:r>
              <a:rPr lang="en-US" dirty="0" err="1" smtClean="0">
                <a:solidFill>
                  <a:schemeClr val="tx1"/>
                </a:solidFill>
              </a:rPr>
              <a:t>atomatic</a:t>
            </a:r>
            <a:r>
              <a:rPr lang="en-US" dirty="0" smtClean="0">
                <a:solidFill>
                  <a:schemeClr val="tx1"/>
                </a:solidFill>
              </a:rPr>
              <a:t> and have Primary Key. So this table in 1NF</a:t>
            </a:r>
          </a:p>
          <a:p>
            <a:pPr>
              <a:buFont typeface="Arial" pitchFamily="34" charset="0"/>
              <a:buChar char="•"/>
            </a:pPr>
            <a:r>
              <a:rPr lang="en-US" dirty="0" smtClean="0">
                <a:solidFill>
                  <a:schemeClr val="tx1"/>
                </a:solidFill>
              </a:rPr>
              <a:t>If my table in 1NF and all my non prime attributes depend on Primary key , so this table in 2NF</a:t>
            </a:r>
          </a:p>
          <a:p>
            <a:pPr>
              <a:buFont typeface="Arial" pitchFamily="34" charset="0"/>
              <a:buChar char="•"/>
            </a:pPr>
            <a:r>
              <a:rPr lang="en-US" dirty="0" smtClean="0">
                <a:solidFill>
                  <a:schemeClr val="tx1"/>
                </a:solidFill>
              </a:rPr>
              <a:t>To be in 3NF, this table shouldn’t be in transitivity dependence. The attributes in our table in non-transitivity </a:t>
            </a:r>
            <a:r>
              <a:rPr lang="en-US" dirty="0" err="1" smtClean="0">
                <a:solidFill>
                  <a:schemeClr val="tx1"/>
                </a:solidFill>
              </a:rPr>
              <a:t>dependence.And</a:t>
            </a:r>
            <a:r>
              <a:rPr lang="en-US" dirty="0" smtClean="0">
                <a:solidFill>
                  <a:schemeClr val="tx1"/>
                </a:solidFill>
              </a:rPr>
              <a:t> also it is in 1NF,2NF. So my table also in 3NF.</a:t>
            </a:r>
          </a:p>
          <a:p>
            <a:pPr>
              <a:buFont typeface="Arial" pitchFamily="34" charset="0"/>
              <a:buChar char="•"/>
            </a:pPr>
            <a:endParaRPr lang="en-US" dirty="0" smtClean="0">
              <a:solidFill>
                <a:schemeClr val="tx1"/>
              </a:solidFill>
            </a:endParaRPr>
          </a:p>
          <a:p>
            <a:endParaRPr lang="en-US" dirty="0" smtClean="0"/>
          </a:p>
        </p:txBody>
      </p:sp>
    </p:spTree>
    <p:extLst>
      <p:ext uri="{BB962C8B-B14F-4D97-AF65-F5344CB8AC3E}">
        <p14:creationId xmlns:p14="http://schemas.microsoft.com/office/powerpoint/2010/main" xmlns="" val="2130101237"/>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9</a:t>
            </a:fld>
            <a:endParaRPr lang="en"/>
          </a:p>
        </p:txBody>
      </p:sp>
      <p:sp>
        <p:nvSpPr>
          <p:cNvPr id="6" name="TextBox 5">
            <a:extLst>
              <a:ext uri="{FF2B5EF4-FFF2-40B4-BE49-F238E27FC236}">
                <a16:creationId xmlns:a16="http://schemas.microsoft.com/office/drawing/2014/main" xmlns="" id="{DB6207B8-2675-DC44-1AD4-4ADD35F9E58F}"/>
              </a:ext>
            </a:extLst>
          </p:cNvPr>
          <p:cNvSpPr txBox="1"/>
          <p:nvPr/>
        </p:nvSpPr>
        <p:spPr>
          <a:xfrm>
            <a:off x="0" y="709702"/>
            <a:ext cx="3713748" cy="1046440"/>
          </a:xfrm>
          <a:prstGeom prst="rect">
            <a:avLst/>
          </a:prstGeom>
          <a:noFill/>
        </p:spPr>
        <p:txBody>
          <a:bodyPr wrap="square">
            <a:spAutoFit/>
          </a:bodyPr>
          <a:lstStyle/>
          <a:p>
            <a:pPr rtl="0">
              <a:spcBef>
                <a:spcPts val="0"/>
              </a:spcBef>
              <a:spcAft>
                <a:spcPts val="0"/>
              </a:spcAft>
            </a:pPr>
            <a:r>
              <a:rPr lang="en-US" sz="1800" b="1" i="0" u="none" strike="noStrike" dirty="0" smtClean="0">
                <a:solidFill>
                  <a:schemeClr val="bg1"/>
                </a:solidFill>
                <a:effectLst/>
                <a:latin typeface="Arial" panose="020B0604020202020204" pitchFamily="34" charset="0"/>
              </a:rPr>
              <a:t>'</a:t>
            </a:r>
            <a:endParaRPr lang="en-US" sz="1600" b="1" dirty="0" smtClean="0">
              <a:solidFill>
                <a:schemeClr val="bg1"/>
              </a:solidFill>
              <a:effectLst/>
            </a:endParaRPr>
          </a:p>
          <a:p>
            <a:r>
              <a:rPr lang="en-US" sz="1600" b="0" dirty="0">
                <a:effectLst/>
              </a:rPr>
              <a:t/>
            </a:r>
            <a:br>
              <a:rPr lang="en-US" sz="1600" b="0" dirty="0">
                <a:effectLst/>
              </a:rPr>
            </a:br>
            <a:r>
              <a:rPr lang="en-US" dirty="0"/>
              <a:t/>
            </a:r>
            <a:br>
              <a:rPr lang="en-US" dirty="0"/>
            </a:br>
            <a:endParaRPr lang="ru-RU" dirty="0"/>
          </a:p>
        </p:txBody>
      </p:sp>
      <p:sp>
        <p:nvSpPr>
          <p:cNvPr id="8" name="Прямоугольник 7"/>
          <p:cNvSpPr/>
          <p:nvPr/>
        </p:nvSpPr>
        <p:spPr>
          <a:xfrm>
            <a:off x="266700" y="229166"/>
            <a:ext cx="6149340" cy="1815882"/>
          </a:xfrm>
          <a:prstGeom prst="rect">
            <a:avLst/>
          </a:prstGeom>
        </p:spPr>
        <p:txBody>
          <a:bodyPr wrap="square">
            <a:spAutoFit/>
          </a:bodyPr>
          <a:lstStyle/>
          <a:p>
            <a:r>
              <a:rPr lang="en-US" b="1" dirty="0" smtClean="0">
                <a:solidFill>
                  <a:schemeClr val="tx1"/>
                </a:solidFill>
              </a:rPr>
              <a:t>2)Publisher table</a:t>
            </a:r>
          </a:p>
          <a:p>
            <a:endParaRPr lang="en-US" dirty="0" smtClean="0">
              <a:solidFill>
                <a:schemeClr val="tx1"/>
              </a:solidFill>
            </a:endParaRPr>
          </a:p>
          <a:p>
            <a:pPr>
              <a:buFont typeface="Arial" pitchFamily="34" charset="0"/>
              <a:buChar char="•"/>
            </a:pPr>
            <a:r>
              <a:rPr lang="en-US" dirty="0" smtClean="0">
                <a:solidFill>
                  <a:schemeClr val="tx1"/>
                </a:solidFill>
              </a:rPr>
              <a:t>All </a:t>
            </a:r>
            <a:r>
              <a:rPr lang="en-US" dirty="0" err="1" smtClean="0">
                <a:solidFill>
                  <a:schemeClr val="tx1"/>
                </a:solidFill>
              </a:rPr>
              <a:t>atrributes</a:t>
            </a:r>
            <a:r>
              <a:rPr lang="en-US" dirty="0" smtClean="0">
                <a:solidFill>
                  <a:schemeClr val="tx1"/>
                </a:solidFill>
              </a:rPr>
              <a:t> have </a:t>
            </a:r>
            <a:r>
              <a:rPr lang="en-US" dirty="0" err="1" smtClean="0">
                <a:solidFill>
                  <a:schemeClr val="tx1"/>
                </a:solidFill>
              </a:rPr>
              <a:t>atomatic</a:t>
            </a:r>
            <a:r>
              <a:rPr lang="en-US" dirty="0" smtClean="0">
                <a:solidFill>
                  <a:schemeClr val="tx1"/>
                </a:solidFill>
              </a:rPr>
              <a:t> and have Primary Key. So this table in 1NF</a:t>
            </a:r>
          </a:p>
          <a:p>
            <a:pPr>
              <a:buFont typeface="Arial" pitchFamily="34" charset="0"/>
              <a:buChar char="•"/>
            </a:pPr>
            <a:r>
              <a:rPr lang="en-US" dirty="0" smtClean="0">
                <a:solidFill>
                  <a:schemeClr val="tx1"/>
                </a:solidFill>
              </a:rPr>
              <a:t>If my table in 1NF and all my non prime attributes depend on Primary key , so this table in 2NF</a:t>
            </a:r>
          </a:p>
          <a:p>
            <a:pPr>
              <a:buFont typeface="Arial" pitchFamily="34" charset="0"/>
              <a:buChar char="•"/>
            </a:pPr>
            <a:r>
              <a:rPr lang="en-US" dirty="0" smtClean="0">
                <a:solidFill>
                  <a:schemeClr val="tx1"/>
                </a:solidFill>
              </a:rPr>
              <a:t>To be in 3NF, this table shouldn’t be in transitivity dependence. The attributes in our table in non-transitivity </a:t>
            </a:r>
            <a:r>
              <a:rPr lang="en-US" dirty="0" err="1" smtClean="0">
                <a:solidFill>
                  <a:schemeClr val="tx1"/>
                </a:solidFill>
              </a:rPr>
              <a:t>dependence.And</a:t>
            </a:r>
            <a:r>
              <a:rPr lang="en-US" dirty="0" smtClean="0">
                <a:solidFill>
                  <a:schemeClr val="tx1"/>
                </a:solidFill>
              </a:rPr>
              <a:t> also it is in 1NF,2NF. So my table also in 3NF.</a:t>
            </a:r>
          </a:p>
        </p:txBody>
      </p:sp>
      <p:pic>
        <p:nvPicPr>
          <p:cNvPr id="9" name="Рисунок 8" descr="MFRNG.PNG"/>
          <p:cNvPicPr>
            <a:picLocks noChangeAspect="1"/>
          </p:cNvPicPr>
          <p:nvPr/>
        </p:nvPicPr>
        <p:blipFill>
          <a:blip r:embed="rId2"/>
          <a:stretch>
            <a:fillRect/>
          </a:stretch>
        </p:blipFill>
        <p:spPr>
          <a:xfrm>
            <a:off x="2019300" y="2453640"/>
            <a:ext cx="6481719" cy="2288857"/>
          </a:xfrm>
          <a:prstGeom prst="rect">
            <a:avLst/>
          </a:prstGeom>
        </p:spPr>
      </p:pic>
    </p:spTree>
    <p:extLst>
      <p:ext uri="{BB962C8B-B14F-4D97-AF65-F5344CB8AC3E}">
        <p14:creationId xmlns:p14="http://schemas.microsoft.com/office/powerpoint/2010/main" xmlns="" val="3740417430"/>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2125</TotalTime>
  <Words>1533</Words>
  <Application>Microsoft Office PowerPoint</Application>
  <PresentationFormat>Экран (16:9)</PresentationFormat>
  <Paragraphs>237</Paragraphs>
  <Slides>24</Slides>
  <Notes>9</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24</vt:i4>
      </vt:variant>
    </vt:vector>
  </HeadingPairs>
  <TitlesOfParts>
    <vt:vector size="31" baseType="lpstr">
      <vt:lpstr>Arial</vt:lpstr>
      <vt:lpstr>Nunito Sans</vt:lpstr>
      <vt:lpstr>Georgia</vt:lpstr>
      <vt:lpstr>Times New Roman</vt:lpstr>
      <vt:lpstr>Wingdings</vt:lpstr>
      <vt:lpstr>Calibri</vt:lpstr>
      <vt:lpstr>Ulysses template</vt:lpstr>
      <vt:lpstr>BOOK STORE DATABASE MANAGEMENT SYSTEM  Prepared By – Seitmukhanova Dilnaz,Makimova Dilnaz &amp; Nurlanov Eduard </vt:lpstr>
      <vt:lpstr>Table of contents </vt:lpstr>
      <vt:lpstr>The main objective of this project is to create a database management system for a book store. </vt:lpstr>
      <vt:lpstr>Step:1 ERR-Diagram</vt:lpstr>
      <vt:lpstr>Слайд 5</vt:lpstr>
      <vt:lpstr>Let us begin exploring the TABLES</vt:lpstr>
      <vt:lpstr>Normalization Process  We achieved the first normal form by keeping the data scalar.  Coming to the second normal form, we tried to make the relationships depend on the primary key.  On the third normal for, we made sure that all the dependencies are only on the primary key of the tables.  </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That’s it!  Thank you very much for your time!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DATABASE MANAGEMENT SYSTEM  Prepared By – Vaibhavi More &amp; Sweta Gupta  </dc:title>
  <cp:lastModifiedBy>Пользователь</cp:lastModifiedBy>
  <cp:revision>181</cp:revision>
  <dcterms:modified xsi:type="dcterms:W3CDTF">2023-04-26T06:51:41Z</dcterms:modified>
</cp:coreProperties>
</file>