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59" r:id="rId6"/>
    <p:sldId id="261" r:id="rId7"/>
    <p:sldId id="263" r:id="rId8"/>
    <p:sldId id="266" r:id="rId9"/>
    <p:sldId id="262" r:id="rId10"/>
    <p:sldId id="267" r:id="rId11"/>
    <p:sldId id="268" r:id="rId12"/>
    <p:sldId id="269" r:id="rId13"/>
    <p:sldId id="270" r:id="rId14"/>
    <p:sldId id="272" r:id="rId15"/>
    <p:sldId id="273" r:id="rId16"/>
    <p:sldId id="271" r:id="rId17"/>
  </p:sldIdLst>
  <p:sldSz cx="9144000" cy="6858000" type="screen4x3"/>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B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86391" autoAdjust="0"/>
  </p:normalViewPr>
  <p:slideViewPr>
    <p:cSldViewPr>
      <p:cViewPr varScale="1">
        <p:scale>
          <a:sx n="95" d="100"/>
          <a:sy n="95" d="100"/>
        </p:scale>
        <p:origin x="173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DF61A00-7724-43C7-AA18-3E7FB129AA0D}" type="datetimeFigureOut">
              <a:rPr lang="nl-NL" smtClean="0"/>
              <a:t>19-12-2016</a:t>
            </a:fld>
            <a:endParaRPr lang="nl-NL"/>
          </a:p>
        </p:txBody>
      </p:sp>
      <p:sp>
        <p:nvSpPr>
          <p:cNvPr id="4" name="Tijdelijke aanduiding voor dia-afbeelding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D72EC12-EE16-490E-9213-0A8A2517DDEC}" type="slidenum">
              <a:rPr lang="nl-NL" smtClean="0"/>
              <a:t>‹nr.›</a:t>
            </a:fld>
            <a:endParaRPr lang="nl-NL"/>
          </a:p>
        </p:txBody>
      </p:sp>
    </p:spTree>
    <p:extLst>
      <p:ext uri="{BB962C8B-B14F-4D97-AF65-F5344CB8AC3E}">
        <p14:creationId xmlns:p14="http://schemas.microsoft.com/office/powerpoint/2010/main" val="3670984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Welkom</a:t>
            </a:r>
            <a:r>
              <a:rPr lang="nl-NL" baseline="0" dirty="0"/>
              <a:t>,</a:t>
            </a:r>
          </a:p>
          <a:p>
            <a:r>
              <a:rPr lang="nl-NL" baseline="0" dirty="0"/>
              <a:t>Allereerst wil ik Wim bedanken de uitnodiging om hier mijn verhaal te doen.</a:t>
            </a:r>
          </a:p>
          <a:p>
            <a:r>
              <a:rPr lang="nl-NL" baseline="0" dirty="0"/>
              <a:t>Mijn naam is Eduard Witteveen en ik ben sinds 5 jaar gegevensbeheerder bij SWF</a:t>
            </a:r>
          </a:p>
          <a:p>
            <a:endParaRPr lang="nl-NL" baseline="0" dirty="0"/>
          </a:p>
          <a:p>
            <a:r>
              <a:rPr lang="nl-NL" baseline="0" dirty="0"/>
              <a:t>Ik wil graag wat vertellen over onze gegevensvergelijker, hiermee houden wij grip op het gebruik van gegevens binnen onze organisatie.</a:t>
            </a:r>
          </a:p>
          <a:p>
            <a:endParaRPr lang="nl-NL" baseline="0" dirty="0"/>
          </a:p>
          <a:p>
            <a:endParaRPr lang="nl-NL" dirty="0"/>
          </a:p>
          <a:p>
            <a:endParaRPr lang="nl-NL"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1</a:t>
            </a:fld>
            <a:endParaRPr lang="nl-NL"/>
          </a:p>
        </p:txBody>
      </p:sp>
    </p:spTree>
    <p:extLst>
      <p:ext uri="{BB962C8B-B14F-4D97-AF65-F5344CB8AC3E}">
        <p14:creationId xmlns:p14="http://schemas.microsoft.com/office/powerpoint/2010/main" val="2924087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a:t>Graag wil ik onze kwaliteit</a:t>
            </a:r>
            <a:r>
              <a:rPr lang="nl-NL" baseline="0" dirty="0"/>
              <a:t> van de gegevens delen met andere gemeenten, ik wil deze benchmarking gebruiken om zo een gevoel te krijgen of we niet te weinig of te veel aandacht aan bepaalde registraties besteden.</a:t>
            </a:r>
          </a:p>
          <a:p>
            <a:pPr marL="171450" indent="-171450">
              <a:buFontTx/>
              <a:buChar char="-"/>
            </a:pPr>
            <a:r>
              <a:rPr lang="nl-NL" baseline="0" dirty="0"/>
              <a:t>Om dit goed te vergelijken om dezelfde vergelijkingen te gebruiken</a:t>
            </a:r>
          </a:p>
          <a:p>
            <a:pPr marL="171450" indent="-171450">
              <a:buFontTx/>
              <a:buChar char="-"/>
            </a:pPr>
            <a:r>
              <a:rPr lang="nl-NL" baseline="0" dirty="0"/>
              <a:t>Het is ook belangrijk om deze vergelijkingen te doen</a:t>
            </a:r>
          </a:p>
          <a:p>
            <a:pPr marL="0" indent="0">
              <a:buFontTx/>
              <a:buNone/>
            </a:pPr>
            <a:endParaRPr lang="nl-NL" baseline="0" dirty="0"/>
          </a:p>
          <a:p>
            <a:pPr marL="0" indent="0">
              <a:buFontTx/>
              <a:buNone/>
            </a:pPr>
            <a:r>
              <a:rPr lang="nl-NL" baseline="0" dirty="0"/>
              <a:t>Ik wil dus graag andere gemeenten vragen om dit ook te doen en ik wil vragen of KING me hiermee kan helpen.</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10</a:t>
            </a:fld>
            <a:endParaRPr lang="nl-NL"/>
          </a:p>
        </p:txBody>
      </p:sp>
    </p:spTree>
    <p:extLst>
      <p:ext uri="{BB962C8B-B14F-4D97-AF65-F5344CB8AC3E}">
        <p14:creationId xmlns:p14="http://schemas.microsoft.com/office/powerpoint/2010/main" val="135275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Ik heb een tool gemaakt om het voornaamste</a:t>
            </a:r>
            <a:r>
              <a:rPr lang="nl-NL" baseline="0" dirty="0"/>
              <a:t> onderdeel van gegevensmanagement te monitoren: de gegevenskwaliteit.</a:t>
            </a:r>
          </a:p>
          <a:p>
            <a:r>
              <a:rPr lang="nl-NL" baseline="0" dirty="0"/>
              <a:t>Deze kwaliteit wordt gemeten door de gebruikte informatie te controleren met de originele bron.</a:t>
            </a:r>
          </a:p>
          <a:p>
            <a:r>
              <a:rPr lang="nl-NL" baseline="0" dirty="0"/>
              <a:t>Dagelijks worden er metingen gedaan op de kwaliteit en deze output wordt opgeslagen in de systemen.</a:t>
            </a:r>
          </a:p>
          <a:p>
            <a:r>
              <a:rPr lang="nl-NL" baseline="0" dirty="0"/>
              <a:t>Per maand rapporteren we de trend van de kwaliteit, de historie over een halfjaar naar de betrokken teams en geven hier advies over.</a:t>
            </a:r>
          </a:p>
          <a:p>
            <a:r>
              <a:rPr lang="nl-NL" baseline="0" dirty="0"/>
              <a:t>De vergelijkingen en de tool werken stabiel en goed en produceren net als de ispiegel inzicht in de kwaliteit.</a:t>
            </a:r>
          </a:p>
          <a:p>
            <a:endParaRPr lang="nl-NL" baseline="0" dirty="0"/>
          </a:p>
          <a:p>
            <a:r>
              <a:rPr lang="nl-NL" baseline="0" dirty="0"/>
              <a:t>Graag wil ik onze kwaliteit van de gegevens vergelijken met andere gemeenten, daarvoor ben ik prima bereid om onze vergelijkingen en applicatie te delen.</a:t>
            </a:r>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2</a:t>
            </a:fld>
            <a:endParaRPr lang="nl-NL"/>
          </a:p>
        </p:txBody>
      </p:sp>
    </p:spTree>
    <p:extLst>
      <p:ext uri="{BB962C8B-B14F-4D97-AF65-F5344CB8AC3E}">
        <p14:creationId xmlns:p14="http://schemas.microsoft.com/office/powerpoint/2010/main" val="10541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In</a:t>
            </a:r>
            <a:r>
              <a:rPr lang="en-US" baseline="0" dirty="0"/>
              <a:t> 2012 is de </a:t>
            </a:r>
            <a:r>
              <a:rPr lang="en-US" baseline="0" dirty="0" err="1"/>
              <a:t>gemeente</a:t>
            </a:r>
            <a:r>
              <a:rPr lang="en-US" baseline="0" dirty="0"/>
              <a:t> </a:t>
            </a:r>
            <a:r>
              <a:rPr lang="en-US" baseline="0" dirty="0" err="1"/>
              <a:t>begonnen</a:t>
            </a:r>
            <a:r>
              <a:rPr lang="en-US" baseline="0" dirty="0"/>
              <a:t> met het </a:t>
            </a:r>
            <a:r>
              <a:rPr lang="en-US" baseline="0" dirty="0" err="1"/>
              <a:t>gebruiken</a:t>
            </a:r>
            <a:r>
              <a:rPr lang="en-US" baseline="0" dirty="0"/>
              <a:t> van de </a:t>
            </a:r>
            <a:r>
              <a:rPr lang="en-US" baseline="0" dirty="0" err="1"/>
              <a:t>i-spiegel</a:t>
            </a:r>
            <a:r>
              <a:rPr lang="en-US" baseline="0" dirty="0"/>
              <a:t> </a:t>
            </a:r>
            <a:r>
              <a:rPr lang="en-US" baseline="0" dirty="0" err="1"/>
              <a:t>applicatie</a:t>
            </a:r>
            <a:r>
              <a:rPr lang="en-US" baseline="0" dirty="0"/>
              <a:t> van KING.</a:t>
            </a:r>
          </a:p>
          <a:p>
            <a:r>
              <a:rPr lang="en-US" baseline="0" dirty="0"/>
              <a:t>We </a:t>
            </a:r>
            <a:r>
              <a:rPr lang="en-US" baseline="0" dirty="0" err="1"/>
              <a:t>konden</a:t>
            </a:r>
            <a:r>
              <a:rPr lang="en-US" baseline="0" dirty="0"/>
              <a:t> </a:t>
            </a:r>
            <a:r>
              <a:rPr lang="en-US" baseline="0" dirty="0" err="1"/>
              <a:t>hierdoor</a:t>
            </a:r>
            <a:r>
              <a:rPr lang="en-US" baseline="0" dirty="0"/>
              <a:t> de </a:t>
            </a:r>
            <a:r>
              <a:rPr lang="en-US" baseline="0" dirty="0" err="1"/>
              <a:t>kwaliteit</a:t>
            </a:r>
            <a:r>
              <a:rPr lang="en-US" baseline="0" dirty="0"/>
              <a:t> van </a:t>
            </a:r>
            <a:r>
              <a:rPr lang="en-US" baseline="0" dirty="0" err="1"/>
              <a:t>onze</a:t>
            </a:r>
            <a:r>
              <a:rPr lang="en-US" baseline="0" dirty="0"/>
              <a:t> </a:t>
            </a:r>
            <a:r>
              <a:rPr lang="en-US" baseline="0" dirty="0" err="1"/>
              <a:t>gegevens</a:t>
            </a:r>
            <a:r>
              <a:rPr lang="en-US" baseline="0" dirty="0"/>
              <a:t> </a:t>
            </a:r>
            <a:r>
              <a:rPr lang="en-US" baseline="0" dirty="0" err="1"/>
              <a:t>meten</a:t>
            </a:r>
            <a:r>
              <a:rPr lang="en-US" baseline="0" dirty="0"/>
              <a:t>.</a:t>
            </a:r>
          </a:p>
          <a:p>
            <a:endParaRPr lang="en-US" baseline="0" dirty="0"/>
          </a:p>
          <a:p>
            <a:r>
              <a:rPr lang="en-US" baseline="0" dirty="0" err="1"/>
              <a:t>Dit</a:t>
            </a:r>
            <a:r>
              <a:rPr lang="en-US" baseline="0" dirty="0"/>
              <a:t> is van </a:t>
            </a:r>
            <a:r>
              <a:rPr lang="en-US" baseline="0" dirty="0" err="1"/>
              <a:t>belang</a:t>
            </a:r>
            <a:r>
              <a:rPr lang="en-US" baseline="0" dirty="0"/>
              <a:t> </a:t>
            </a:r>
            <a:r>
              <a:rPr lang="en-US" baseline="0" dirty="0" err="1"/>
              <a:t>omdat</a:t>
            </a:r>
            <a:r>
              <a:rPr lang="en-US" baseline="0" dirty="0"/>
              <a:t> we </a:t>
            </a:r>
            <a:r>
              <a:rPr lang="en-US" baseline="0" dirty="0" err="1"/>
              <a:t>bijvoorbeeld</a:t>
            </a:r>
            <a:r>
              <a:rPr lang="en-US" baseline="0" dirty="0"/>
              <a:t> </a:t>
            </a:r>
            <a:r>
              <a:rPr lang="en-US" baseline="0" dirty="0" err="1"/>
              <a:t>geen</a:t>
            </a:r>
            <a:r>
              <a:rPr lang="en-US" baseline="0" dirty="0"/>
              <a:t> </a:t>
            </a:r>
            <a:r>
              <a:rPr lang="en-US" baseline="0" dirty="0" err="1"/>
              <a:t>brieven</a:t>
            </a:r>
            <a:r>
              <a:rPr lang="en-US" baseline="0" dirty="0"/>
              <a:t> </a:t>
            </a:r>
            <a:r>
              <a:rPr lang="en-US" baseline="0" dirty="0" err="1"/>
              <a:t>willen</a:t>
            </a:r>
            <a:r>
              <a:rPr lang="en-US" baseline="0" dirty="0"/>
              <a:t> </a:t>
            </a:r>
            <a:r>
              <a:rPr lang="en-US" baseline="0" dirty="0" err="1"/>
              <a:t>versturen</a:t>
            </a:r>
            <a:r>
              <a:rPr lang="en-US" baseline="0" dirty="0"/>
              <a:t> </a:t>
            </a:r>
            <a:r>
              <a:rPr lang="en-US" baseline="0" dirty="0" err="1"/>
              <a:t>naar</a:t>
            </a:r>
            <a:r>
              <a:rPr lang="en-US" baseline="0" dirty="0"/>
              <a:t> overladen </a:t>
            </a:r>
            <a:r>
              <a:rPr lang="en-US" baseline="0" dirty="0" err="1"/>
              <a:t>personen</a:t>
            </a:r>
            <a:r>
              <a:rPr lang="en-US" baseline="0" dirty="0"/>
              <a:t> </a:t>
            </a:r>
          </a:p>
          <a:p>
            <a:r>
              <a:rPr lang="en-US" baseline="0" dirty="0"/>
              <a:t>OF </a:t>
            </a:r>
            <a:r>
              <a:rPr lang="en-US" baseline="0" dirty="0" err="1"/>
              <a:t>wanneer</a:t>
            </a:r>
            <a:r>
              <a:rPr lang="en-US" baseline="0" dirty="0"/>
              <a:t> </a:t>
            </a:r>
            <a:r>
              <a:rPr lang="en-US" baseline="0" dirty="0" err="1"/>
              <a:t>een</a:t>
            </a:r>
            <a:r>
              <a:rPr lang="en-US" baseline="0" dirty="0"/>
              <a:t> burger </a:t>
            </a:r>
            <a:r>
              <a:rPr lang="en-US" baseline="0" dirty="0" err="1"/>
              <a:t>zich</a:t>
            </a:r>
            <a:r>
              <a:rPr lang="en-US" baseline="0" dirty="0"/>
              <a:t> </a:t>
            </a:r>
            <a:r>
              <a:rPr lang="en-US" baseline="0" dirty="0" err="1"/>
              <a:t>bij</a:t>
            </a:r>
            <a:r>
              <a:rPr lang="en-US" baseline="0" dirty="0"/>
              <a:t> </a:t>
            </a:r>
            <a:r>
              <a:rPr lang="en-US" baseline="0" dirty="0" err="1"/>
              <a:t>burgerzakenwil</a:t>
            </a:r>
            <a:r>
              <a:rPr lang="en-US" baseline="0" dirty="0"/>
              <a:t> </a:t>
            </a:r>
            <a:r>
              <a:rPr lang="en-US" baseline="0" dirty="0" err="1"/>
              <a:t>inschrijven</a:t>
            </a:r>
            <a:r>
              <a:rPr lang="en-US" baseline="0" dirty="0"/>
              <a:t> op </a:t>
            </a:r>
            <a:r>
              <a:rPr lang="en-US" baseline="0" dirty="0" err="1"/>
              <a:t>een</a:t>
            </a:r>
            <a:r>
              <a:rPr lang="en-US" baseline="0" dirty="0"/>
              <a:t> </a:t>
            </a:r>
            <a:r>
              <a:rPr lang="en-US" baseline="0" dirty="0" err="1"/>
              <a:t>adres</a:t>
            </a:r>
            <a:r>
              <a:rPr lang="en-US" baseline="0" dirty="0"/>
              <a:t>, </a:t>
            </a:r>
            <a:r>
              <a:rPr lang="en-US" baseline="0" dirty="0" err="1"/>
              <a:t>deze</a:t>
            </a:r>
            <a:r>
              <a:rPr lang="en-US" baseline="0" dirty="0"/>
              <a:t> </a:t>
            </a:r>
            <a:r>
              <a:rPr lang="en-US" baseline="0" dirty="0" err="1"/>
              <a:t>bestaat</a:t>
            </a:r>
            <a:r>
              <a:rPr lang="en-US" baseline="0" dirty="0"/>
              <a:t>.</a:t>
            </a:r>
          </a:p>
          <a:p>
            <a:endParaRPr lang="en-US" baseline="0" dirty="0"/>
          </a:p>
          <a:p>
            <a:r>
              <a:rPr lang="en-US" baseline="0" dirty="0"/>
              <a:t>Wat we </a:t>
            </a:r>
            <a:r>
              <a:rPr lang="en-US" baseline="0" dirty="0" err="1"/>
              <a:t>hier</a:t>
            </a:r>
            <a:r>
              <a:rPr lang="en-US" baseline="0" dirty="0"/>
              <a:t> </a:t>
            </a:r>
            <a:r>
              <a:rPr lang="en-US" baseline="0" dirty="0" err="1"/>
              <a:t>zien</a:t>
            </a:r>
            <a:r>
              <a:rPr lang="en-US" baseline="0" dirty="0"/>
              <a:t> is </a:t>
            </a:r>
            <a:r>
              <a:rPr lang="en-US" baseline="0" dirty="0" err="1"/>
              <a:t>een</a:t>
            </a:r>
            <a:r>
              <a:rPr lang="en-US" baseline="0" dirty="0"/>
              <a:t> </a:t>
            </a:r>
            <a:r>
              <a:rPr lang="en-US" baseline="0" dirty="0" err="1"/>
              <a:t>maandrapportage</a:t>
            </a:r>
            <a:r>
              <a:rPr lang="en-US" baseline="0" dirty="0"/>
              <a:t> </a:t>
            </a:r>
            <a:r>
              <a:rPr lang="en-US" baseline="0" dirty="0" err="1"/>
              <a:t>uit</a:t>
            </a:r>
            <a:r>
              <a:rPr lang="en-US" baseline="0" dirty="0"/>
              <a:t> 2013</a:t>
            </a:r>
          </a:p>
          <a:p>
            <a:endParaRPr lang="en-US"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3</a:t>
            </a:fld>
            <a:endParaRPr lang="nl-NL"/>
          </a:p>
        </p:txBody>
      </p:sp>
    </p:spTree>
    <p:extLst>
      <p:ext uri="{BB962C8B-B14F-4D97-AF65-F5344CB8AC3E}">
        <p14:creationId xmlns:p14="http://schemas.microsoft.com/office/powerpoint/2010/main" val="300784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Een</a:t>
            </a:r>
            <a:r>
              <a:rPr lang="en-US" dirty="0"/>
              <a:t> </a:t>
            </a:r>
            <a:r>
              <a:rPr lang="en-US" dirty="0" err="1"/>
              <a:t>belangrijk</a:t>
            </a:r>
            <a:r>
              <a:rPr lang="en-US" dirty="0"/>
              <a:t> </a:t>
            </a:r>
            <a:r>
              <a:rPr lang="en-US" dirty="0" err="1"/>
              <a:t>onderdeel</a:t>
            </a:r>
            <a:r>
              <a:rPr lang="en-US" dirty="0"/>
              <a:t> van </a:t>
            </a:r>
            <a:r>
              <a:rPr lang="en-US" dirty="0" err="1"/>
              <a:t>deze</a:t>
            </a:r>
            <a:r>
              <a:rPr lang="en-US" dirty="0"/>
              <a:t> </a:t>
            </a:r>
            <a:r>
              <a:rPr lang="en-US" dirty="0" err="1"/>
              <a:t>maandelijke</a:t>
            </a:r>
            <a:r>
              <a:rPr lang="en-US" dirty="0"/>
              <a:t> rapportage is</a:t>
            </a:r>
            <a:r>
              <a:rPr lang="en-US" baseline="0" dirty="0"/>
              <a:t> de trend, </a:t>
            </a:r>
            <a:r>
              <a:rPr lang="en-US" baseline="0" dirty="0" err="1"/>
              <a:t>hierdoor</a:t>
            </a:r>
            <a:r>
              <a:rPr lang="en-US" baseline="0" dirty="0"/>
              <a:t> </a:t>
            </a:r>
            <a:r>
              <a:rPr lang="en-US" baseline="0" dirty="0" err="1"/>
              <a:t>weten</a:t>
            </a:r>
            <a:r>
              <a:rPr lang="en-US" baseline="0" dirty="0"/>
              <a:t> we of de </a:t>
            </a:r>
            <a:r>
              <a:rPr lang="en-US" baseline="0" dirty="0" err="1"/>
              <a:t>kwaliteit</a:t>
            </a:r>
            <a:r>
              <a:rPr lang="en-US" baseline="0" dirty="0"/>
              <a:t> </a:t>
            </a:r>
            <a:r>
              <a:rPr lang="en-US" baseline="0" dirty="0" err="1"/>
              <a:t>verbeterd</a:t>
            </a:r>
            <a:r>
              <a:rPr lang="en-US" baseline="0" dirty="0"/>
              <a:t> of </a:t>
            </a:r>
            <a:r>
              <a:rPr lang="en-US" baseline="0" dirty="0" err="1"/>
              <a:t>verslechterd</a:t>
            </a:r>
            <a:r>
              <a:rPr lang="en-US" baseline="0" dirty="0"/>
              <a:t>.</a:t>
            </a:r>
            <a:endParaRPr lang="en-US"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4</a:t>
            </a:fld>
            <a:endParaRPr lang="nl-NL"/>
          </a:p>
        </p:txBody>
      </p:sp>
    </p:spTree>
    <p:extLst>
      <p:ext uri="{BB962C8B-B14F-4D97-AF65-F5344CB8AC3E}">
        <p14:creationId xmlns:p14="http://schemas.microsoft.com/office/powerpoint/2010/main" val="3058306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Een</a:t>
            </a:r>
            <a:r>
              <a:rPr lang="en-US" dirty="0"/>
              <a:t> </a:t>
            </a:r>
            <a:r>
              <a:rPr lang="en-US" dirty="0" err="1"/>
              <a:t>andere</a:t>
            </a:r>
            <a:r>
              <a:rPr lang="en-US" dirty="0"/>
              <a:t> </a:t>
            </a:r>
            <a:r>
              <a:rPr lang="en-US" dirty="0" err="1"/>
              <a:t>belangijke</a:t>
            </a:r>
            <a:r>
              <a:rPr lang="en-US" dirty="0"/>
              <a:t> </a:t>
            </a:r>
            <a:r>
              <a:rPr lang="en-US" dirty="0" err="1"/>
              <a:t>vergelijking</a:t>
            </a:r>
            <a:r>
              <a:rPr lang="en-US" dirty="0"/>
              <a:t> is de </a:t>
            </a:r>
            <a:r>
              <a:rPr lang="en-US" dirty="0" err="1"/>
              <a:t>vergelijking</a:t>
            </a:r>
            <a:r>
              <a:rPr lang="en-US" dirty="0"/>
              <a:t> met de </a:t>
            </a:r>
            <a:r>
              <a:rPr lang="en-US" baseline="0" dirty="0" err="1"/>
              <a:t>andere</a:t>
            </a:r>
            <a:r>
              <a:rPr lang="en-US" baseline="0" dirty="0"/>
              <a:t> </a:t>
            </a:r>
            <a:r>
              <a:rPr lang="en-US" baseline="0" dirty="0" err="1"/>
              <a:t>gemeenten</a:t>
            </a:r>
            <a:r>
              <a:rPr lang="en-US" baseline="0" dirty="0"/>
              <a:t>.</a:t>
            </a:r>
          </a:p>
          <a:p>
            <a:r>
              <a:rPr lang="en-US" baseline="0" dirty="0" err="1"/>
              <a:t>Wij</a:t>
            </a:r>
            <a:r>
              <a:rPr lang="en-US" baseline="0" dirty="0"/>
              <a:t> </a:t>
            </a:r>
            <a:r>
              <a:rPr lang="en-US" baseline="0" dirty="0" err="1"/>
              <a:t>vinden</a:t>
            </a:r>
            <a:r>
              <a:rPr lang="en-US" baseline="0" dirty="0"/>
              <a:t> het lasting om </a:t>
            </a:r>
            <a:r>
              <a:rPr lang="en-US" baseline="0" dirty="0" err="1"/>
              <a:t>te</a:t>
            </a:r>
            <a:r>
              <a:rPr lang="en-US" baseline="0" dirty="0"/>
              <a:t> </a:t>
            </a:r>
            <a:r>
              <a:rPr lang="en-US" baseline="0" dirty="0" err="1"/>
              <a:t>weten</a:t>
            </a:r>
            <a:r>
              <a:rPr lang="en-US" baseline="0" dirty="0"/>
              <a:t> wat </a:t>
            </a:r>
            <a:r>
              <a:rPr lang="en-US" baseline="0" dirty="0" err="1"/>
              <a:t>een</a:t>
            </a:r>
            <a:r>
              <a:rPr lang="en-US" baseline="0" dirty="0"/>
              <a:t> </a:t>
            </a:r>
            <a:r>
              <a:rPr lang="en-US" baseline="0" dirty="0" err="1"/>
              <a:t>goede</a:t>
            </a:r>
            <a:r>
              <a:rPr lang="en-US" baseline="0" dirty="0"/>
              <a:t> </a:t>
            </a:r>
            <a:r>
              <a:rPr lang="en-US" baseline="0" dirty="0" err="1"/>
              <a:t>waarde</a:t>
            </a:r>
            <a:r>
              <a:rPr lang="en-US" baseline="0" dirty="0"/>
              <a:t> is van de </a:t>
            </a:r>
            <a:r>
              <a:rPr lang="en-US" baseline="0" dirty="0" err="1"/>
              <a:t>kwaliteit</a:t>
            </a:r>
            <a:r>
              <a:rPr lang="en-US" baseline="0" dirty="0"/>
              <a:t>.</a:t>
            </a:r>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5</a:t>
            </a:fld>
            <a:endParaRPr lang="nl-NL"/>
          </a:p>
        </p:txBody>
      </p:sp>
    </p:spTree>
    <p:extLst>
      <p:ext uri="{BB962C8B-B14F-4D97-AF65-F5344CB8AC3E}">
        <p14:creationId xmlns:p14="http://schemas.microsoft.com/office/powerpoint/2010/main" val="236963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a:t>We gebruiken deze informatie om bij een dalende</a:t>
            </a:r>
            <a:r>
              <a:rPr lang="nl-NL" baseline="0" noProof="0" dirty="0"/>
              <a:t> kwaliteit de dialoog op te starten met de betreffende gegevensgebruiker.</a:t>
            </a:r>
          </a:p>
          <a:p>
            <a:endParaRPr lang="nl-NL" baseline="0" noProof="0" dirty="0"/>
          </a:p>
          <a:p>
            <a:r>
              <a:rPr lang="nl-NL" baseline="0" noProof="0" dirty="0"/>
              <a:t>Wanneer er een daling in de kwaliteit ontstaat, dan is het belangrijk om samen inzicht te krijgen in het proces: op deze manier groeit de kennis over de herkomst en het gebruik van de gegevens.</a:t>
            </a:r>
          </a:p>
          <a:p>
            <a:endParaRPr lang="nl-NL" baseline="0" noProof="0" dirty="0"/>
          </a:p>
          <a:p>
            <a:r>
              <a:rPr lang="nl-NL" baseline="0" noProof="0" dirty="0"/>
              <a:t>Wanneer er iets “fout” gaat, dan voegen we deze toe aan onze controles. </a:t>
            </a:r>
          </a:p>
          <a:p>
            <a:endParaRPr lang="nl-NL" baseline="0" noProof="0" dirty="0"/>
          </a:p>
          <a:p>
            <a:r>
              <a:rPr lang="nl-NL" baseline="0" noProof="0" dirty="0"/>
              <a:t>We kunnen dan onderzoeken wat de nieuwe afwijkingen zijn en de oorzaak hiervan herstellen.</a:t>
            </a:r>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6</a:t>
            </a:fld>
            <a:endParaRPr lang="nl-NL"/>
          </a:p>
        </p:txBody>
      </p:sp>
    </p:spTree>
    <p:extLst>
      <p:ext uri="{BB962C8B-B14F-4D97-AF65-F5344CB8AC3E}">
        <p14:creationId xmlns:p14="http://schemas.microsoft.com/office/powerpoint/2010/main" val="2300544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Tegenwoordig</a:t>
            </a:r>
            <a:r>
              <a:rPr lang="en-US" baseline="0" dirty="0"/>
              <a:t> is het </a:t>
            </a:r>
            <a:r>
              <a:rPr lang="en-US" baseline="0" dirty="0" err="1"/>
              <a:t>aantal</a:t>
            </a:r>
            <a:r>
              <a:rPr lang="en-US" baseline="0" dirty="0"/>
              <a:t> </a:t>
            </a:r>
            <a:r>
              <a:rPr lang="en-US" baseline="0" dirty="0" err="1"/>
              <a:t>vergelijkingen</a:t>
            </a:r>
            <a:r>
              <a:rPr lang="en-US" baseline="0" dirty="0"/>
              <a:t> </a:t>
            </a:r>
            <a:r>
              <a:rPr lang="en-US" baseline="0" dirty="0" err="1"/>
              <a:t>toegenomen</a:t>
            </a:r>
            <a:r>
              <a:rPr lang="en-US" baseline="0" dirty="0"/>
              <a:t> </a:t>
            </a:r>
            <a:r>
              <a:rPr lang="en-US" baseline="0" dirty="0" err="1"/>
              <a:t>en</a:t>
            </a:r>
            <a:r>
              <a:rPr lang="en-US" baseline="0" dirty="0"/>
              <a:t> </a:t>
            </a:r>
            <a:r>
              <a:rPr lang="en-US" baseline="0" dirty="0" err="1"/>
              <a:t>zijn</a:t>
            </a:r>
            <a:r>
              <a:rPr lang="en-US" baseline="0" dirty="0"/>
              <a:t> </a:t>
            </a:r>
            <a:r>
              <a:rPr lang="en-US" baseline="0" dirty="0" err="1"/>
              <a:t>lang</a:t>
            </a:r>
            <a:r>
              <a:rPr lang="en-US" baseline="0" dirty="0"/>
              <a:t> </a:t>
            </a:r>
            <a:r>
              <a:rPr lang="en-US" baseline="0" dirty="0" err="1"/>
              <a:t>niet</a:t>
            </a:r>
            <a:r>
              <a:rPr lang="en-US" baseline="0" dirty="0"/>
              <a:t> </a:t>
            </a:r>
            <a:r>
              <a:rPr lang="en-US" baseline="0" dirty="0" err="1"/>
              <a:t>alle</a:t>
            </a:r>
            <a:r>
              <a:rPr lang="en-US" baseline="0" dirty="0"/>
              <a:t> </a:t>
            </a:r>
            <a:r>
              <a:rPr lang="en-US" baseline="0" dirty="0" err="1"/>
              <a:t>vergelijkingen</a:t>
            </a:r>
            <a:r>
              <a:rPr lang="en-US" baseline="0" dirty="0"/>
              <a:t> </a:t>
            </a:r>
            <a:r>
              <a:rPr lang="en-US" baseline="0" dirty="0" err="1"/>
              <a:t>zichtbaar</a:t>
            </a:r>
            <a:r>
              <a:rPr lang="en-US" baseline="0" dirty="0"/>
              <a:t> in de </a:t>
            </a:r>
            <a:r>
              <a:rPr lang="en-US" baseline="0" dirty="0" err="1"/>
              <a:t>maandrapportage</a:t>
            </a:r>
            <a:r>
              <a:rPr lang="en-US" baseline="0" dirty="0"/>
              <a:t>.</a:t>
            </a:r>
            <a:endParaRPr lang="en-US"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7</a:t>
            </a:fld>
            <a:endParaRPr lang="nl-NL"/>
          </a:p>
        </p:txBody>
      </p:sp>
    </p:spTree>
    <p:extLst>
      <p:ext uri="{BB962C8B-B14F-4D97-AF65-F5344CB8AC3E}">
        <p14:creationId xmlns:p14="http://schemas.microsoft.com/office/powerpoint/2010/main" val="2023848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Naast de maandelijkse rapportage kunnen we ook over</a:t>
            </a:r>
            <a:r>
              <a:rPr lang="nl-NL" baseline="0" dirty="0"/>
              <a:t> onze gegevens rapporteren vanuit </a:t>
            </a:r>
            <a:r>
              <a:rPr lang="nl-NL" baseline="0" dirty="0" err="1"/>
              <a:t>Cognos</a:t>
            </a:r>
            <a:r>
              <a:rPr lang="nl-NL" baseline="0" dirty="0"/>
              <a:t> en </a:t>
            </a:r>
            <a:r>
              <a:rPr lang="nl-NL" baseline="0" dirty="0" err="1"/>
              <a:t>QlikSense</a:t>
            </a:r>
            <a:r>
              <a:rPr lang="nl-NL" baseline="0" dirty="0"/>
              <a:t>.</a:t>
            </a:r>
          </a:p>
          <a:p>
            <a:endParaRPr lang="nl-NL" baseline="0" dirty="0"/>
          </a:p>
          <a:p>
            <a:r>
              <a:rPr lang="nl-NL" baseline="0" dirty="0"/>
              <a:t>Het voorbeeld hier gaat:</a:t>
            </a:r>
          </a:p>
          <a:p>
            <a:pPr marL="171450" indent="-171450">
              <a:buFontTx/>
              <a:buChar char="-"/>
            </a:pPr>
            <a:r>
              <a:rPr lang="nl-NL" baseline="0" dirty="0"/>
              <a:t>Als eerste over de kwaliteit van de gebruikte BAG-adressen bij burgerzaken</a:t>
            </a:r>
          </a:p>
          <a:p>
            <a:pPr marL="171450" indent="-171450">
              <a:buFontTx/>
              <a:buChar char="-"/>
            </a:pPr>
            <a:r>
              <a:rPr lang="nl-NL" baseline="0" dirty="0"/>
              <a:t>Als tweede de voortgang voor de aansluiting bij de BAG-WOZ koppeling</a:t>
            </a:r>
          </a:p>
          <a:p>
            <a:pPr marL="171450" indent="-171450">
              <a:buFontTx/>
              <a:buChar char="-"/>
            </a:pPr>
            <a:r>
              <a:rPr lang="nl-NL" baseline="0" dirty="0"/>
              <a:t>Daarnaast kun je natuurlijk ook nog kijken wat de kwaliteit van de burgers is in de WOZ administratie</a:t>
            </a:r>
          </a:p>
          <a:p>
            <a:endParaRPr lang="nl-NL"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8</a:t>
            </a:fld>
            <a:endParaRPr lang="nl-NL"/>
          </a:p>
        </p:txBody>
      </p:sp>
    </p:spTree>
    <p:extLst>
      <p:ext uri="{BB962C8B-B14F-4D97-AF65-F5344CB8AC3E}">
        <p14:creationId xmlns:p14="http://schemas.microsoft.com/office/powerpoint/2010/main" val="107442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a:t>We hebben dus naast onze bestaande maandelijkse rapportage</a:t>
            </a:r>
          </a:p>
          <a:p>
            <a:pPr marL="171450" indent="-171450">
              <a:buFontTx/>
              <a:buChar char="-"/>
            </a:pPr>
            <a:r>
              <a:rPr lang="nl-NL" dirty="0"/>
              <a:t>Nieuwe vergelijkingen</a:t>
            </a:r>
          </a:p>
          <a:p>
            <a:pPr marL="171450" indent="-171450">
              <a:buFontTx/>
              <a:buChar char="-"/>
            </a:pPr>
            <a:r>
              <a:rPr lang="nl-NL" dirty="0"/>
              <a:t>Een</a:t>
            </a:r>
            <a:r>
              <a:rPr lang="nl-NL" baseline="0" dirty="0"/>
              <a:t> historie, waardoor we over meerdere jaren de trend kunnen volgen</a:t>
            </a:r>
          </a:p>
          <a:p>
            <a:pPr marL="171450" indent="-171450">
              <a:buFontTx/>
              <a:buChar char="-"/>
            </a:pPr>
            <a:r>
              <a:rPr lang="nl-NL" baseline="0" dirty="0"/>
              <a:t>Ook kunnen we via rapportage </a:t>
            </a:r>
            <a:r>
              <a:rPr lang="nl-NL" baseline="0" dirty="0" err="1"/>
              <a:t>tooling</a:t>
            </a:r>
            <a:r>
              <a:rPr lang="nl-NL" baseline="0" dirty="0"/>
              <a:t> onze gegevens in </a:t>
            </a:r>
            <a:r>
              <a:rPr lang="nl-NL" baseline="0" dirty="0" err="1"/>
              <a:t>Cognos</a:t>
            </a:r>
            <a:r>
              <a:rPr lang="nl-NL" baseline="0" dirty="0"/>
              <a:t> en </a:t>
            </a:r>
            <a:r>
              <a:rPr lang="nl-NL" baseline="0" dirty="0" err="1"/>
              <a:t>QlikSense</a:t>
            </a:r>
            <a:r>
              <a:rPr lang="nl-NL" baseline="0" dirty="0"/>
              <a:t> bekijken</a:t>
            </a:r>
          </a:p>
          <a:p>
            <a:pPr marL="171450" indent="-171450">
              <a:buFontTx/>
              <a:buChar char="-"/>
            </a:pPr>
            <a:r>
              <a:rPr lang="nl-NL" baseline="0" dirty="0"/>
              <a:t>Dit wordt dagelijks een vergelijking gemaakt en opgeslagen in de database</a:t>
            </a:r>
          </a:p>
          <a:p>
            <a:pPr marL="171450" indent="-171450">
              <a:buFontTx/>
              <a:buChar char="-"/>
            </a:pPr>
            <a:r>
              <a:rPr lang="nl-NL" baseline="0" dirty="0"/>
              <a:t>Inmiddels koppelen we met Oracle, </a:t>
            </a:r>
            <a:r>
              <a:rPr lang="nl-NL" baseline="0" dirty="0" err="1"/>
              <a:t>SqlServer</a:t>
            </a:r>
            <a:r>
              <a:rPr lang="nl-NL" baseline="0" dirty="0"/>
              <a:t> en </a:t>
            </a:r>
            <a:r>
              <a:rPr lang="nl-NL" baseline="0" dirty="0" err="1"/>
              <a:t>MySql</a:t>
            </a:r>
            <a:endParaRPr lang="nl-NL"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9</a:t>
            </a:fld>
            <a:endParaRPr lang="nl-NL"/>
          </a:p>
        </p:txBody>
      </p:sp>
    </p:spTree>
    <p:extLst>
      <p:ext uri="{BB962C8B-B14F-4D97-AF65-F5344CB8AC3E}">
        <p14:creationId xmlns:p14="http://schemas.microsoft.com/office/powerpoint/2010/main" val="3706769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755576" y="4293096"/>
            <a:ext cx="7772400" cy="893961"/>
          </a:xfrm>
        </p:spPr>
        <p:txBody>
          <a:bodyPr/>
          <a:lstStyle/>
          <a:p>
            <a:r>
              <a:rPr lang="nl-NL"/>
              <a:t>Klik om de stijl te bewerken</a:t>
            </a:r>
            <a:endParaRPr lang="nl-NL" dirty="0"/>
          </a:p>
        </p:txBody>
      </p:sp>
      <p:sp>
        <p:nvSpPr>
          <p:cNvPr id="3" name="Ondertitel 2"/>
          <p:cNvSpPr>
            <a:spLocks noGrp="1"/>
          </p:cNvSpPr>
          <p:nvPr>
            <p:ph type="subTitle" idx="1" hasCustomPrompt="1"/>
          </p:nvPr>
        </p:nvSpPr>
        <p:spPr>
          <a:xfrm>
            <a:off x="1331640" y="5229200"/>
            <a:ext cx="6400800" cy="6229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ondertitel te bewerken</a:t>
            </a:r>
          </a:p>
        </p:txBody>
      </p:sp>
      <p:sp>
        <p:nvSpPr>
          <p:cNvPr id="4" name="Tijdelijke aanduiding voor datum 3"/>
          <p:cNvSpPr>
            <a:spLocks noGrp="1"/>
          </p:cNvSpPr>
          <p:nvPr>
            <p:ph type="dt" sz="half" idx="10"/>
          </p:nvPr>
        </p:nvSpPr>
        <p:spPr/>
        <p:txBody>
          <a:bodyPr/>
          <a:lstStyle/>
          <a:p>
            <a:fld id="{8D547C02-3BDD-490E-A05C-F81512B41FDF}" type="datetimeFigureOut">
              <a:rPr lang="nl-NL" smtClean="0"/>
              <a:t>19-12-2016</a:t>
            </a:fld>
            <a:endParaRPr lang="nl-NL"/>
          </a:p>
        </p:txBody>
      </p:sp>
      <p:sp>
        <p:nvSpPr>
          <p:cNvPr id="6" name="Tijdelijke aanduiding voor dianummer 5"/>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331142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D547C02-3BDD-490E-A05C-F81512B41FDF}" type="datetimeFigureOut">
              <a:rPr lang="nl-NL" smtClean="0"/>
              <a:t>19-12-2016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2030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D547C02-3BDD-490E-A05C-F81512B41FDF}" type="datetimeFigureOut">
              <a:rPr lang="nl-NL" smtClean="0"/>
              <a:t>19-12-2016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224427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620688"/>
            <a:ext cx="8229600" cy="796950"/>
          </a:xfrm>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a:xfrm>
            <a:off x="457200" y="6356350"/>
            <a:ext cx="2133600" cy="365125"/>
          </a:xfrm>
        </p:spPr>
        <p:txBody>
          <a:bodyPr/>
          <a:lstStyle/>
          <a:p>
            <a:fld id="{8D547C02-3BDD-490E-A05C-F81512B41FDF}" type="datetimeFigureOut">
              <a:rPr lang="nl-NL" smtClean="0"/>
              <a:t>19-12-2016</a:t>
            </a:fld>
            <a:endParaRPr lang="nl-NL"/>
          </a:p>
        </p:txBody>
      </p:sp>
      <p:sp>
        <p:nvSpPr>
          <p:cNvPr id="5" name="Tijdelijke aanduiding voor voettekst 4"/>
          <p:cNvSpPr>
            <a:spLocks noGrp="1"/>
          </p:cNvSpPr>
          <p:nvPr>
            <p:ph type="ftr" sz="quarter" idx="11"/>
          </p:nvPr>
        </p:nvSpPr>
        <p:spPr>
          <a:xfrm>
            <a:off x="467544" y="188640"/>
            <a:ext cx="8224192" cy="365125"/>
          </a:xfrm>
        </p:spPr>
        <p:txBody>
          <a:bodyPr/>
          <a:lstStyle>
            <a:lvl1pPr algn="r">
              <a:defRPr/>
            </a:lvl1pPr>
          </a:lstStyle>
          <a:p>
            <a:endParaRPr lang="nl-NL" dirty="0"/>
          </a:p>
        </p:txBody>
      </p:sp>
      <p:sp>
        <p:nvSpPr>
          <p:cNvPr id="6" name="Tijdelijke aanduiding voor dianummer 5"/>
          <p:cNvSpPr>
            <a:spLocks noGrp="1"/>
          </p:cNvSpPr>
          <p:nvPr>
            <p:ph type="sldNum" sz="quarter" idx="12"/>
          </p:nvPr>
        </p:nvSpPr>
        <p:spPr>
          <a:xfrm>
            <a:off x="2627784" y="6356350"/>
            <a:ext cx="2133600" cy="360040"/>
          </a:xfrm>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96920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1"/>
            <a:ext cx="7772400" cy="894308"/>
          </a:xfrm>
        </p:spPr>
        <p:txBody>
          <a:bodyPr anchor="t"/>
          <a:lstStyle>
            <a:lvl1pPr algn="l">
              <a:defRPr sz="4000" b="1" cap="all">
                <a:solidFill>
                  <a:srgbClr val="54B0EA"/>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5301208"/>
            <a:ext cx="7772400" cy="5040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8D547C02-3BDD-490E-A05C-F81512B41FDF}" type="datetimeFigureOut">
              <a:rPr lang="nl-NL" smtClean="0"/>
              <a:t>19-12-2016</a:t>
            </a:fld>
            <a:endParaRPr lang="nl-NL"/>
          </a:p>
        </p:txBody>
      </p:sp>
      <p:sp>
        <p:nvSpPr>
          <p:cNvPr id="5" name="Tijdelijke aanduiding voor voettekst 4"/>
          <p:cNvSpPr>
            <a:spLocks noGrp="1"/>
          </p:cNvSpPr>
          <p:nvPr>
            <p:ph type="ftr" sz="quarter" idx="11"/>
          </p:nvPr>
        </p:nvSpPr>
        <p:spPr>
          <a:xfrm>
            <a:off x="3851920" y="6376243"/>
            <a:ext cx="5112568" cy="365125"/>
          </a:xfrm>
        </p:spPr>
        <p:txBody>
          <a:bodyPr/>
          <a:lstStyle/>
          <a:p>
            <a:endParaRPr lang="nl-NL"/>
          </a:p>
        </p:txBody>
      </p:sp>
      <p:sp>
        <p:nvSpPr>
          <p:cNvPr id="6" name="Tijdelijke aanduiding voor dianummer 5"/>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34253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54B0EA"/>
                </a:solidFill>
              </a:defRPr>
            </a:lvl1pPr>
          </a:lstStyle>
          <a:p>
            <a:r>
              <a:rPr lang="nl-NL"/>
              <a:t>Klik om de stijl te bewerken</a:t>
            </a:r>
            <a:endParaRPr lang="nl-NL" dirty="0"/>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8D547C02-3BDD-490E-A05C-F81512B41FDF}" type="datetimeFigureOut">
              <a:rPr lang="nl-NL" smtClean="0"/>
              <a:t>19-12-2016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366126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54B0EA"/>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40624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4008" y="1916832"/>
            <a:ext cx="4041775" cy="432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8D547C02-3BDD-490E-A05C-F81512B41FDF}" type="datetimeFigureOut">
              <a:rPr lang="nl-NL" smtClean="0"/>
              <a:t>19-12-2016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235143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54B0EA"/>
                </a:solidFill>
              </a:defRPr>
            </a:lvl1pPr>
          </a:lstStyle>
          <a:p>
            <a:r>
              <a:rPr lang="nl-NL"/>
              <a:t>Klik om de stijl te bewerken</a:t>
            </a:r>
          </a:p>
        </p:txBody>
      </p:sp>
      <p:sp>
        <p:nvSpPr>
          <p:cNvPr id="3" name="Tijdelijke aanduiding voor datum 2"/>
          <p:cNvSpPr>
            <a:spLocks noGrp="1"/>
          </p:cNvSpPr>
          <p:nvPr>
            <p:ph type="dt" sz="half" idx="10"/>
          </p:nvPr>
        </p:nvSpPr>
        <p:spPr/>
        <p:txBody>
          <a:bodyPr/>
          <a:lstStyle/>
          <a:p>
            <a:fld id="{8D547C02-3BDD-490E-A05C-F81512B41FDF}" type="datetimeFigureOut">
              <a:rPr lang="nl-NL" smtClean="0"/>
              <a:t>19-12-2016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226068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D547C02-3BDD-490E-A05C-F81512B41FDF}" type="datetimeFigureOut">
              <a:rPr lang="nl-NL" smtClean="0"/>
              <a:t>19-12-2016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149798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3008313" cy="742404"/>
          </a:xfrm>
        </p:spPr>
        <p:txBody>
          <a:bodyPr anchor="b"/>
          <a:lstStyle>
            <a:lvl1pPr algn="l">
              <a:defRPr sz="2000" b="1"/>
            </a:lvl1pPr>
          </a:lstStyle>
          <a:p>
            <a:r>
              <a:rPr lang="nl-NL"/>
              <a:t>Klik om de stijl te bewerken</a:t>
            </a:r>
            <a:endParaRPr lang="nl-NL" dirty="0"/>
          </a:p>
        </p:txBody>
      </p:sp>
      <p:sp>
        <p:nvSpPr>
          <p:cNvPr id="3" name="Tijdelijke aanduiding voor inhoud 2"/>
          <p:cNvSpPr>
            <a:spLocks noGrp="1"/>
          </p:cNvSpPr>
          <p:nvPr>
            <p:ph idx="1"/>
          </p:nvPr>
        </p:nvSpPr>
        <p:spPr>
          <a:xfrm>
            <a:off x="3575050" y="692697"/>
            <a:ext cx="5111750" cy="511256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tekst 3"/>
          <p:cNvSpPr>
            <a:spLocks noGrp="1"/>
          </p:cNvSpPr>
          <p:nvPr>
            <p:ph type="body" sz="half" idx="2"/>
          </p:nvPr>
        </p:nvSpPr>
        <p:spPr>
          <a:xfrm>
            <a:off x="457200" y="1435101"/>
            <a:ext cx="3008313" cy="43701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8D547C02-3BDD-490E-A05C-F81512B41FDF}" type="datetimeFigureOut">
              <a:rPr lang="nl-NL" smtClean="0"/>
              <a:t>19-12-2016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310301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8D547C02-3BDD-490E-A05C-F81512B41FDF}" type="datetimeFigureOut">
              <a:rPr lang="nl-NL" smtClean="0"/>
              <a:t>19-12-2016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76137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6356350"/>
            <a:ext cx="166652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47C02-3BDD-490E-A05C-F81512B41FDF}" type="datetimeFigureOut">
              <a:rPr lang="nl-NL" smtClean="0"/>
              <a:t>19-12-2016</a:t>
            </a:fld>
            <a:endParaRPr lang="nl-NL"/>
          </a:p>
        </p:txBody>
      </p:sp>
      <p:sp>
        <p:nvSpPr>
          <p:cNvPr id="5" name="Tijdelijke aanduiding voor voettekst 4"/>
          <p:cNvSpPr>
            <a:spLocks noGrp="1"/>
          </p:cNvSpPr>
          <p:nvPr>
            <p:ph type="ftr" sz="quarter" idx="3"/>
          </p:nvPr>
        </p:nvSpPr>
        <p:spPr>
          <a:xfrm>
            <a:off x="467544" y="188640"/>
            <a:ext cx="8224192"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2185392" y="6356350"/>
            <a:ext cx="166652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E37CB-2044-40F4-AC50-246095EA2109}" type="slidenum">
              <a:rPr lang="nl-NL" smtClean="0"/>
              <a:t>‹nr.›</a:t>
            </a:fld>
            <a:endParaRPr lang="nl-NL"/>
          </a:p>
        </p:txBody>
      </p:sp>
    </p:spTree>
    <p:extLst>
      <p:ext uri="{BB962C8B-B14F-4D97-AF65-F5344CB8AC3E}">
        <p14:creationId xmlns:p14="http://schemas.microsoft.com/office/powerpoint/2010/main" val="321666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54B0EA"/>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duardWitteveen/GegevensVergelijk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meente.nu/bestuur/gegevensmanagement-is-kwestie-vergelijken/" TargetMode="External"/><Relationship Id="rId2" Type="http://schemas.openxmlformats.org/officeDocument/2006/relationships/hyperlink" Target="http://depilotstarter.vng.nl/projecten/sturen-op-resultaten/de-kwaliteit-van-de-gemeentelijke-gegevens-vergelijken" TargetMode="External"/><Relationship Id="rId1" Type="http://schemas.openxmlformats.org/officeDocument/2006/relationships/slideLayout" Target="../slideLayouts/slideLayout2.xml"/><Relationship Id="rId4" Type="http://schemas.openxmlformats.org/officeDocument/2006/relationships/hyperlink" Target="http://depilotstarter.vng.nl/vergelijk-de-kwaliteit-van-gemeentelijke-gegeve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vergelijking.mp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nl-NL" dirty="0"/>
              <a:t>De gegevensvergelijker</a:t>
            </a:r>
            <a:endParaRPr lang="nl-NL" dirty="0">
              <a:effectLst/>
            </a:endParaRPr>
          </a:p>
        </p:txBody>
      </p:sp>
      <p:sp>
        <p:nvSpPr>
          <p:cNvPr id="3" name="Ondertitel 2"/>
          <p:cNvSpPr>
            <a:spLocks noGrp="1"/>
          </p:cNvSpPr>
          <p:nvPr>
            <p:ph type="subTitle" idx="1"/>
          </p:nvPr>
        </p:nvSpPr>
        <p:spPr/>
        <p:txBody>
          <a:bodyPr>
            <a:normAutofit fontScale="55000" lnSpcReduction="20000"/>
          </a:bodyPr>
          <a:lstStyle/>
          <a:p>
            <a:r>
              <a:rPr lang="en-US" dirty="0"/>
              <a:t>Eduard Witteveen</a:t>
            </a:r>
            <a:r>
              <a:rPr lang="nl-NL" dirty="0"/>
              <a:t> - Gegevensbeheerder</a:t>
            </a:r>
            <a:endParaRPr lang="en-US" sz="3200" kern="1200" dirty="0">
              <a:solidFill>
                <a:schemeClr val="tx1">
                  <a:tint val="75000"/>
                </a:schemeClr>
              </a:solidFill>
              <a:effectLst/>
              <a:latin typeface="+mn-lt"/>
              <a:ea typeface="+mn-ea"/>
              <a:cs typeface="+mn-cs"/>
            </a:endParaRPr>
          </a:p>
          <a:p>
            <a:pPr rtl="0" eaLnBrk="1" latinLnBrk="0" hangingPunct="1"/>
            <a:r>
              <a:rPr lang="en-US" sz="3200" kern="1200" dirty="0">
                <a:solidFill>
                  <a:schemeClr val="tx1">
                    <a:tint val="75000"/>
                  </a:schemeClr>
                </a:solidFill>
                <a:effectLst/>
                <a:latin typeface="+mn-lt"/>
                <a:ea typeface="+mn-ea"/>
                <a:cs typeface="+mn-cs"/>
              </a:rPr>
              <a:t>Over </a:t>
            </a:r>
            <a:r>
              <a:rPr lang="en-US" sz="3200" kern="1200" dirty="0" err="1">
                <a:solidFill>
                  <a:schemeClr val="tx1">
                    <a:tint val="75000"/>
                  </a:schemeClr>
                </a:solidFill>
                <a:effectLst/>
                <a:latin typeface="+mn-lt"/>
                <a:ea typeface="+mn-ea"/>
                <a:cs typeface="+mn-cs"/>
              </a:rPr>
              <a:t>onze</a:t>
            </a:r>
            <a:r>
              <a:rPr lang="en-US" sz="3200" kern="1200" dirty="0">
                <a:solidFill>
                  <a:schemeClr val="tx1">
                    <a:tint val="75000"/>
                  </a:schemeClr>
                </a:solidFill>
                <a:effectLst/>
                <a:latin typeface="+mn-lt"/>
                <a:ea typeface="+mn-ea"/>
                <a:cs typeface="+mn-cs"/>
              </a:rPr>
              <a:t> </a:t>
            </a:r>
            <a:r>
              <a:rPr lang="en-US" sz="3200" kern="1200" dirty="0" err="1">
                <a:solidFill>
                  <a:schemeClr val="tx1">
                    <a:tint val="75000"/>
                  </a:schemeClr>
                </a:solidFill>
                <a:effectLst/>
                <a:latin typeface="+mn-lt"/>
                <a:ea typeface="+mn-ea"/>
                <a:cs typeface="+mn-cs"/>
              </a:rPr>
              <a:t>eigen</a:t>
            </a:r>
            <a:r>
              <a:rPr lang="en-US" sz="3200" kern="1200" dirty="0">
                <a:solidFill>
                  <a:schemeClr val="tx1">
                    <a:tint val="75000"/>
                  </a:schemeClr>
                </a:solidFill>
                <a:effectLst/>
                <a:latin typeface="+mn-lt"/>
                <a:ea typeface="+mn-ea"/>
                <a:cs typeface="+mn-cs"/>
              </a:rPr>
              <a:t> I-Spiegel variant</a:t>
            </a:r>
          </a:p>
        </p:txBody>
      </p:sp>
    </p:spTree>
    <p:extLst>
      <p:ext uri="{BB962C8B-B14F-4D97-AF65-F5344CB8AC3E}">
        <p14:creationId xmlns:p14="http://schemas.microsoft.com/office/powerpoint/2010/main" val="203514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a:t>Vragen op het Symposium Gegevensmanagement Gemeenten</a:t>
            </a:r>
            <a:endParaRPr lang="en-US" dirty="0"/>
          </a:p>
        </p:txBody>
      </p:sp>
      <p:sp>
        <p:nvSpPr>
          <p:cNvPr id="3" name="Tijdelijke aanduiding voor inhoud 2"/>
          <p:cNvSpPr>
            <a:spLocks noGrp="1"/>
          </p:cNvSpPr>
          <p:nvPr>
            <p:ph idx="1"/>
          </p:nvPr>
        </p:nvSpPr>
        <p:spPr>
          <a:xfrm>
            <a:off x="323528" y="1600200"/>
            <a:ext cx="8640960" cy="4525963"/>
          </a:xfrm>
        </p:spPr>
        <p:txBody>
          <a:bodyPr>
            <a:normAutofit fontScale="70000" lnSpcReduction="20000"/>
          </a:bodyPr>
          <a:lstStyle/>
          <a:p>
            <a:r>
              <a:rPr lang="nl-NL" dirty="0"/>
              <a:t>Op 13 september</a:t>
            </a:r>
          </a:p>
          <a:p>
            <a:endParaRPr lang="en-US" dirty="0"/>
          </a:p>
          <a:p>
            <a:r>
              <a:rPr lang="en-US" dirty="0" err="1"/>
              <a:t>Kwaliteit</a:t>
            </a:r>
            <a:r>
              <a:rPr lang="en-US" dirty="0"/>
              <a:t> </a:t>
            </a:r>
            <a:r>
              <a:rPr lang="en-US" dirty="0" err="1"/>
              <a:t>vergelijken</a:t>
            </a:r>
            <a:r>
              <a:rPr lang="en-US" dirty="0"/>
              <a:t> met </a:t>
            </a:r>
            <a:r>
              <a:rPr lang="en-US" dirty="0" err="1"/>
              <a:t>andere</a:t>
            </a:r>
            <a:r>
              <a:rPr lang="en-US" dirty="0"/>
              <a:t> </a:t>
            </a:r>
            <a:r>
              <a:rPr lang="en-US" dirty="0" err="1"/>
              <a:t>gemeenten</a:t>
            </a:r>
            <a:endParaRPr lang="en-US" dirty="0"/>
          </a:p>
          <a:p>
            <a:endParaRPr lang="en-US" dirty="0"/>
          </a:p>
          <a:p>
            <a:r>
              <a:rPr lang="en-US" dirty="0" err="1"/>
              <a:t>Samen</a:t>
            </a:r>
            <a:r>
              <a:rPr lang="en-US" dirty="0"/>
              <a:t> </a:t>
            </a:r>
            <a:r>
              <a:rPr lang="en-US" dirty="0" err="1"/>
              <a:t>delen</a:t>
            </a:r>
            <a:r>
              <a:rPr lang="en-US" dirty="0"/>
              <a:t>:</a:t>
            </a:r>
          </a:p>
          <a:p>
            <a:pPr lvl="1"/>
            <a:r>
              <a:rPr lang="en-US" dirty="0" err="1"/>
              <a:t>Gebruikte</a:t>
            </a:r>
            <a:r>
              <a:rPr lang="en-US" dirty="0"/>
              <a:t> </a:t>
            </a:r>
            <a:r>
              <a:rPr lang="en-US" dirty="0" err="1"/>
              <a:t>vergelijkingen</a:t>
            </a:r>
            <a:endParaRPr lang="en-US" dirty="0"/>
          </a:p>
          <a:p>
            <a:pPr lvl="1"/>
            <a:r>
              <a:rPr lang="en-US" dirty="0" err="1"/>
              <a:t>Geaggregeerde</a:t>
            </a:r>
            <a:r>
              <a:rPr lang="en-US" dirty="0"/>
              <a:t> </a:t>
            </a:r>
            <a:r>
              <a:rPr lang="en-US" dirty="0" err="1"/>
              <a:t>resultaten</a:t>
            </a:r>
            <a:r>
              <a:rPr lang="en-US" dirty="0"/>
              <a:t> (</a:t>
            </a:r>
            <a:r>
              <a:rPr lang="en-US" dirty="0" err="1"/>
              <a:t>benchmarken</a:t>
            </a:r>
            <a:r>
              <a:rPr lang="en-US" dirty="0"/>
              <a:t>)</a:t>
            </a:r>
          </a:p>
          <a:p>
            <a:pPr lvl="1"/>
            <a:r>
              <a:rPr lang="en-US" dirty="0" err="1"/>
              <a:t>Nieuwe</a:t>
            </a:r>
            <a:r>
              <a:rPr lang="en-US" dirty="0"/>
              <a:t>  </a:t>
            </a:r>
            <a:r>
              <a:rPr lang="en-US" dirty="0" err="1"/>
              <a:t>vergelijkingen</a:t>
            </a:r>
            <a:endParaRPr lang="en-US" dirty="0"/>
          </a:p>
          <a:p>
            <a:pPr lvl="1"/>
            <a:r>
              <a:rPr lang="en-US" dirty="0"/>
              <a:t>De software</a:t>
            </a:r>
          </a:p>
          <a:p>
            <a:pPr lvl="1"/>
            <a:endParaRPr lang="en-US" dirty="0"/>
          </a:p>
          <a:p>
            <a:r>
              <a:rPr lang="en-US" dirty="0" err="1"/>
              <a:t>Kan</a:t>
            </a:r>
            <a:r>
              <a:rPr lang="en-US" dirty="0"/>
              <a:t> KING me </a:t>
            </a:r>
            <a:r>
              <a:rPr lang="en-US" dirty="0" err="1"/>
              <a:t>hierbij</a:t>
            </a:r>
            <a:r>
              <a:rPr lang="en-US" dirty="0"/>
              <a:t> </a:t>
            </a:r>
            <a:r>
              <a:rPr lang="en-US" dirty="0" err="1"/>
              <a:t>helpen</a:t>
            </a:r>
            <a:r>
              <a:rPr lang="en-US" dirty="0"/>
              <a:t> </a:t>
            </a:r>
            <a:r>
              <a:rPr lang="en-US" dirty="0" err="1"/>
              <a:t>om</a:t>
            </a:r>
            <a:r>
              <a:rPr lang="en-US" dirty="0"/>
              <a:t> </a:t>
            </a:r>
            <a:r>
              <a:rPr lang="en-US" dirty="0" err="1"/>
              <a:t>dit</a:t>
            </a:r>
            <a:r>
              <a:rPr lang="en-US" dirty="0"/>
              <a:t> </a:t>
            </a:r>
            <a:r>
              <a:rPr lang="en-US" dirty="0" err="1"/>
              <a:t>verder</a:t>
            </a:r>
            <a:r>
              <a:rPr lang="en-US" dirty="0"/>
              <a:t> </a:t>
            </a:r>
            <a:r>
              <a:rPr lang="en-US" dirty="0" err="1"/>
              <a:t>te</a:t>
            </a:r>
            <a:r>
              <a:rPr lang="en-US" dirty="0"/>
              <a:t> </a:t>
            </a:r>
            <a:r>
              <a:rPr lang="en-US" dirty="0" err="1"/>
              <a:t>delen</a:t>
            </a:r>
            <a:r>
              <a:rPr lang="en-US" dirty="0"/>
              <a:t>?</a:t>
            </a:r>
          </a:p>
          <a:p>
            <a:pPr marL="0" indent="0">
              <a:buNone/>
            </a:pPr>
            <a:r>
              <a:rPr lang="en-US" dirty="0"/>
              <a:t>	</a:t>
            </a:r>
          </a:p>
          <a:p>
            <a:pPr marL="0" indent="0">
              <a:buNone/>
            </a:pPr>
            <a:r>
              <a:rPr lang="en-US" dirty="0"/>
              <a:t>code:  </a:t>
            </a:r>
            <a:r>
              <a:rPr lang="en-US" sz="2800" dirty="0">
                <a:hlinkClick r:id="rId3"/>
              </a:rPr>
              <a:t>https://github.com/EduardWitteveen/GegevensVergelijker</a:t>
            </a:r>
            <a:endParaRPr lang="en-US" sz="2800" dirty="0"/>
          </a:p>
        </p:txBody>
      </p:sp>
    </p:spTree>
    <p:extLst>
      <p:ext uri="{BB962C8B-B14F-4D97-AF65-F5344CB8AC3E}">
        <p14:creationId xmlns:p14="http://schemas.microsoft.com/office/powerpoint/2010/main" val="99632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pilotstarter</a:t>
            </a:r>
          </a:p>
        </p:txBody>
      </p:sp>
      <p:sp>
        <p:nvSpPr>
          <p:cNvPr id="3" name="Tijdelijke aanduiding voor inhoud 2"/>
          <p:cNvSpPr>
            <a:spLocks noGrp="1"/>
          </p:cNvSpPr>
          <p:nvPr>
            <p:ph idx="1"/>
          </p:nvPr>
        </p:nvSpPr>
        <p:spPr/>
        <p:txBody>
          <a:bodyPr/>
          <a:lstStyle/>
          <a:p>
            <a:r>
              <a:rPr lang="nl-NL" dirty="0">
                <a:hlinkClick r:id="rId2"/>
              </a:rPr>
              <a:t>De pilot starter: Gemeentelijke gegevens kwaliteit vergelijken</a:t>
            </a:r>
            <a:endParaRPr lang="nl-NL" dirty="0"/>
          </a:p>
          <a:p>
            <a:pPr marL="0" indent="0">
              <a:buNone/>
            </a:pPr>
            <a:endParaRPr lang="nl-NL" dirty="0"/>
          </a:p>
          <a:p>
            <a:r>
              <a:rPr lang="nl-NL" dirty="0">
                <a:hlinkClick r:id="rId3"/>
              </a:rPr>
              <a:t>‘Gegevensmanagement is een kwestie van vergelijken’</a:t>
            </a:r>
            <a:endParaRPr lang="nl-NL" dirty="0"/>
          </a:p>
          <a:p>
            <a:endParaRPr lang="nl-NL" dirty="0"/>
          </a:p>
          <a:p>
            <a:r>
              <a:rPr lang="nl-NL" dirty="0" err="1">
                <a:hlinkClick r:id="rId4"/>
              </a:rPr>
              <a:t>Kickoff</a:t>
            </a:r>
            <a:r>
              <a:rPr lang="nl-NL" dirty="0">
                <a:hlinkClick r:id="rId4"/>
              </a:rPr>
              <a:t> bijeenkomst </a:t>
            </a:r>
            <a:endParaRPr lang="nl-NL" dirty="0"/>
          </a:p>
        </p:txBody>
      </p:sp>
    </p:spTree>
    <p:extLst>
      <p:ext uri="{BB962C8B-B14F-4D97-AF65-F5344CB8AC3E}">
        <p14:creationId xmlns:p14="http://schemas.microsoft.com/office/powerpoint/2010/main" val="172012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Wat </a:t>
            </a:r>
            <a:r>
              <a:rPr lang="en-US" dirty="0" err="1"/>
              <a:t>willen</a:t>
            </a:r>
            <a:r>
              <a:rPr lang="en-US" dirty="0"/>
              <a:t> we </a:t>
            </a:r>
            <a:r>
              <a:rPr lang="en-US" dirty="0" err="1"/>
              <a:t>bereiken</a:t>
            </a:r>
            <a:endParaRPr lang="nl-NL" dirty="0"/>
          </a:p>
        </p:txBody>
      </p:sp>
      <p:sp>
        <p:nvSpPr>
          <p:cNvPr id="3" name="Tijdelijke aanduiding voor inhoud 2"/>
          <p:cNvSpPr>
            <a:spLocks noGrp="1"/>
          </p:cNvSpPr>
          <p:nvPr>
            <p:ph idx="1"/>
          </p:nvPr>
        </p:nvSpPr>
        <p:spPr/>
        <p:txBody>
          <a:bodyPr/>
          <a:lstStyle/>
          <a:p>
            <a:r>
              <a:rPr lang="nl-NL" dirty="0"/>
              <a:t>Benchmarking met gemeenten</a:t>
            </a:r>
          </a:p>
          <a:p>
            <a:r>
              <a:rPr lang="nl-NL" dirty="0"/>
              <a:t>Samenwerken met gemeenten</a:t>
            </a:r>
          </a:p>
          <a:p>
            <a:r>
              <a:rPr lang="nl-NL" dirty="0"/>
              <a:t>Dialoog over wat </a:t>
            </a:r>
            <a:r>
              <a:rPr lang="nl-NL" dirty="0" err="1"/>
              <a:t>reeële</a:t>
            </a:r>
            <a:r>
              <a:rPr lang="nl-NL" dirty="0"/>
              <a:t> percentages zijn.</a:t>
            </a:r>
          </a:p>
          <a:p>
            <a:r>
              <a:rPr lang="nl-NL" dirty="0"/>
              <a:t>Hoe en wat kunnen we van elkaar leren.</a:t>
            </a:r>
            <a:br>
              <a:rPr lang="nl-NL" dirty="0"/>
            </a:br>
            <a:endParaRPr lang="nl-NL" dirty="0"/>
          </a:p>
        </p:txBody>
      </p:sp>
    </p:spTree>
    <p:extLst>
      <p:ext uri="{BB962C8B-B14F-4D97-AF65-F5344CB8AC3E}">
        <p14:creationId xmlns:p14="http://schemas.microsoft.com/office/powerpoint/2010/main" val="85442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Wat vragen we?</a:t>
            </a:r>
          </a:p>
        </p:txBody>
      </p:sp>
      <p:sp>
        <p:nvSpPr>
          <p:cNvPr id="3" name="Tijdelijke aanduiding voor inhoud 2"/>
          <p:cNvSpPr>
            <a:spLocks noGrp="1"/>
          </p:cNvSpPr>
          <p:nvPr>
            <p:ph idx="1"/>
          </p:nvPr>
        </p:nvSpPr>
        <p:spPr/>
        <p:txBody>
          <a:bodyPr>
            <a:normAutofit lnSpcReduction="10000"/>
          </a:bodyPr>
          <a:lstStyle/>
          <a:p>
            <a:r>
              <a:rPr lang="nl-NL" dirty="0"/>
              <a:t>Vergelijkingen regelmatig draaien</a:t>
            </a:r>
          </a:p>
          <a:p>
            <a:r>
              <a:rPr lang="nl-NL" dirty="0"/>
              <a:t>Vergelijkingsresultaten delen</a:t>
            </a:r>
          </a:p>
          <a:p>
            <a:r>
              <a:rPr lang="nl-NL" dirty="0"/>
              <a:t>Eigen vergelijkingen delen</a:t>
            </a:r>
          </a:p>
          <a:p>
            <a:r>
              <a:rPr lang="nl-NL" dirty="0"/>
              <a:t>Aanpassingen op vergelijkingen delen</a:t>
            </a:r>
          </a:p>
          <a:p>
            <a:r>
              <a:rPr lang="nl-NL" dirty="0"/>
              <a:t>Actief meedenken</a:t>
            </a:r>
          </a:p>
          <a:p>
            <a:endParaRPr lang="nl-NL" dirty="0"/>
          </a:p>
          <a:p>
            <a:r>
              <a:rPr lang="nl-NL" dirty="0"/>
              <a:t>Maandelijks 1-dag totaal (voorstel)</a:t>
            </a:r>
          </a:p>
          <a:p>
            <a:pPr lvl="1"/>
            <a:r>
              <a:rPr lang="nl-NL" dirty="0"/>
              <a:t>2 dagdelen </a:t>
            </a:r>
          </a:p>
          <a:p>
            <a:endParaRPr lang="nl-NL" dirty="0"/>
          </a:p>
          <a:p>
            <a:pPr marL="457200" lvl="1" indent="0">
              <a:buNone/>
            </a:pPr>
            <a:endParaRPr lang="nl-NL" dirty="0"/>
          </a:p>
          <a:p>
            <a:pPr marL="457200" lvl="1" indent="0">
              <a:buNone/>
            </a:pPr>
            <a:endParaRPr lang="nl-NL" dirty="0"/>
          </a:p>
          <a:p>
            <a:pPr marL="0" indent="0">
              <a:buNone/>
            </a:pPr>
            <a:endParaRPr lang="nl-NL" dirty="0"/>
          </a:p>
        </p:txBody>
      </p:sp>
    </p:spTree>
    <p:extLst>
      <p:ext uri="{BB962C8B-B14F-4D97-AF65-F5344CB8AC3E}">
        <p14:creationId xmlns:p14="http://schemas.microsoft.com/office/powerpoint/2010/main" val="200328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Planning op de website</a:t>
            </a:r>
          </a:p>
        </p:txBody>
      </p:sp>
      <p:sp>
        <p:nvSpPr>
          <p:cNvPr id="3" name="Tijdelijke aanduiding voor inhoud 2"/>
          <p:cNvSpPr>
            <a:spLocks noGrp="1"/>
          </p:cNvSpPr>
          <p:nvPr>
            <p:ph idx="1"/>
          </p:nvPr>
        </p:nvSpPr>
        <p:spPr/>
        <p:txBody>
          <a:bodyPr>
            <a:normAutofit fontScale="77500" lnSpcReduction="20000"/>
          </a:bodyPr>
          <a:lstStyle/>
          <a:p>
            <a:r>
              <a:rPr lang="nl-NL" b="1" dirty="0"/>
              <a:t>Mijlpalen</a:t>
            </a:r>
          </a:p>
          <a:p>
            <a:r>
              <a:rPr lang="nl-NL" dirty="0"/>
              <a:t>1 Deelnemers bekend.</a:t>
            </a:r>
          </a:p>
          <a:p>
            <a:r>
              <a:rPr lang="nl-NL" dirty="0"/>
              <a:t>2 </a:t>
            </a:r>
            <a:r>
              <a:rPr lang="nl-NL" dirty="0" err="1"/>
              <a:t>Kickoff</a:t>
            </a:r>
            <a:r>
              <a:rPr lang="nl-NL" dirty="0"/>
              <a:t> meeting : kennis delen en verwachtingen afstemmen.</a:t>
            </a:r>
          </a:p>
          <a:p>
            <a:r>
              <a:rPr lang="nl-NL" dirty="0"/>
              <a:t>3 Proef-vergelijking maken.</a:t>
            </a:r>
          </a:p>
          <a:p>
            <a:r>
              <a:rPr lang="nl-NL" dirty="0"/>
              <a:t>4 Proef vergelijking draaien bij meerder gemeenten.</a:t>
            </a:r>
          </a:p>
          <a:p>
            <a:r>
              <a:rPr lang="nl-NL" dirty="0"/>
              <a:t>5 Vergelijkingen afstemmen.</a:t>
            </a:r>
          </a:p>
          <a:p>
            <a:r>
              <a:rPr lang="nl-NL" dirty="0"/>
              <a:t>6 Vergelijkingen draaien bij meerdere gemeenten.</a:t>
            </a:r>
          </a:p>
          <a:p>
            <a:r>
              <a:rPr lang="nl-NL" dirty="0"/>
              <a:t>7 Beheer inregelen op de infrastructuur.</a:t>
            </a:r>
          </a:p>
          <a:p>
            <a:r>
              <a:rPr lang="nl-NL" dirty="0"/>
              <a:t>8 Resultaten presenteren na bepaalde tijd.</a:t>
            </a:r>
          </a:p>
        </p:txBody>
      </p:sp>
    </p:spTree>
    <p:extLst>
      <p:ext uri="{BB962C8B-B14F-4D97-AF65-F5344CB8AC3E}">
        <p14:creationId xmlns:p14="http://schemas.microsoft.com/office/powerpoint/2010/main" val="98429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Wat zijn jullie </a:t>
            </a:r>
            <a:r>
              <a:rPr lang="nl-NL" dirty="0" err="1"/>
              <a:t>verwachingen</a:t>
            </a:r>
            <a:r>
              <a:rPr lang="nl-NL" dirty="0"/>
              <a:t>?</a:t>
            </a:r>
          </a:p>
        </p:txBody>
      </p:sp>
      <p:sp>
        <p:nvSpPr>
          <p:cNvPr id="3" name="Tijdelijke aanduiding voor inhoud 2"/>
          <p:cNvSpPr>
            <a:spLocks noGrp="1"/>
          </p:cNvSpPr>
          <p:nvPr>
            <p:ph idx="1"/>
          </p:nvPr>
        </p:nvSpPr>
        <p:spPr/>
        <p:txBody>
          <a:bodyPr/>
          <a:lstStyle/>
          <a:p>
            <a:endParaRPr lang="nl-NL" dirty="0"/>
          </a:p>
        </p:txBody>
      </p:sp>
    </p:spTree>
    <p:extLst>
      <p:ext uri="{BB962C8B-B14F-4D97-AF65-F5344CB8AC3E}">
        <p14:creationId xmlns:p14="http://schemas.microsoft.com/office/powerpoint/2010/main" val="883375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Wat kunnen wij bieden</a:t>
            </a:r>
          </a:p>
        </p:txBody>
      </p:sp>
      <p:sp>
        <p:nvSpPr>
          <p:cNvPr id="3" name="Tijdelijke aanduiding voor inhoud 2"/>
          <p:cNvSpPr>
            <a:spLocks noGrp="1"/>
          </p:cNvSpPr>
          <p:nvPr>
            <p:ph idx="1"/>
          </p:nvPr>
        </p:nvSpPr>
        <p:spPr/>
        <p:txBody>
          <a:bodyPr>
            <a:normAutofit lnSpcReduction="10000"/>
          </a:bodyPr>
          <a:lstStyle/>
          <a:p>
            <a:r>
              <a:rPr lang="nl-NL" dirty="0"/>
              <a:t>Rapportage</a:t>
            </a:r>
          </a:p>
          <a:p>
            <a:pPr lvl="1"/>
            <a:r>
              <a:rPr lang="nl-NL" dirty="0"/>
              <a:t>Ervaringen</a:t>
            </a:r>
          </a:p>
          <a:p>
            <a:pPr lvl="1"/>
            <a:r>
              <a:rPr lang="nl-NL" dirty="0"/>
              <a:t>Percentages</a:t>
            </a:r>
          </a:p>
          <a:p>
            <a:r>
              <a:rPr lang="nl-NL" dirty="0"/>
              <a:t>SQL</a:t>
            </a:r>
          </a:p>
          <a:p>
            <a:pPr lvl="1"/>
            <a:r>
              <a:rPr lang="nl-NL" dirty="0"/>
              <a:t>Kennis</a:t>
            </a:r>
          </a:p>
          <a:p>
            <a:pPr lvl="1"/>
            <a:r>
              <a:rPr lang="nl-NL" dirty="0"/>
              <a:t>Vergelijkingen</a:t>
            </a:r>
          </a:p>
          <a:p>
            <a:r>
              <a:rPr lang="nl-NL" dirty="0" err="1"/>
              <a:t>Tooling</a:t>
            </a:r>
            <a:endParaRPr lang="nl-NL" dirty="0"/>
          </a:p>
          <a:p>
            <a:pPr lvl="1"/>
            <a:r>
              <a:rPr lang="nl-NL" dirty="0"/>
              <a:t>Sourcecode</a:t>
            </a:r>
          </a:p>
          <a:p>
            <a:pPr lvl="1"/>
            <a:r>
              <a:rPr lang="nl-NL" dirty="0"/>
              <a:t>Kennis</a:t>
            </a:r>
          </a:p>
        </p:txBody>
      </p:sp>
    </p:spTree>
    <p:extLst>
      <p:ext uri="{BB962C8B-B14F-4D97-AF65-F5344CB8AC3E}">
        <p14:creationId xmlns:p14="http://schemas.microsoft.com/office/powerpoint/2010/main" val="221374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Mijn pilotstarter aanbod</a:t>
            </a:r>
          </a:p>
        </p:txBody>
      </p:sp>
      <p:sp>
        <p:nvSpPr>
          <p:cNvPr id="5" name="Tijdelijke aanduiding voor inhoud 4"/>
          <p:cNvSpPr>
            <a:spLocks noGrp="1"/>
          </p:cNvSpPr>
          <p:nvPr>
            <p:ph idx="1"/>
          </p:nvPr>
        </p:nvSpPr>
        <p:spPr>
          <a:xfrm>
            <a:off x="323528" y="1412776"/>
            <a:ext cx="8640960" cy="4713387"/>
          </a:xfrm>
        </p:spPr>
        <p:txBody>
          <a:bodyPr>
            <a:normAutofit fontScale="92500" lnSpcReduction="20000"/>
          </a:bodyPr>
          <a:lstStyle/>
          <a:p>
            <a:r>
              <a:rPr lang="en-US" dirty="0"/>
              <a:t>Gegevensvergelijker monitoring tool</a:t>
            </a:r>
          </a:p>
          <a:p>
            <a:pPr lvl="1"/>
            <a:r>
              <a:rPr lang="en-US" dirty="0"/>
              <a:t>I-Spiegel </a:t>
            </a:r>
            <a:r>
              <a:rPr lang="en-US" dirty="0" err="1"/>
              <a:t>als</a:t>
            </a:r>
            <a:r>
              <a:rPr lang="en-US" dirty="0"/>
              <a:t> </a:t>
            </a:r>
            <a:r>
              <a:rPr lang="en-US" dirty="0" err="1"/>
              <a:t>inspiratiebron</a:t>
            </a:r>
            <a:endParaRPr lang="en-US" dirty="0"/>
          </a:p>
          <a:p>
            <a:r>
              <a:rPr lang="en-US" dirty="0" err="1"/>
              <a:t>Dagelijkse</a:t>
            </a:r>
            <a:r>
              <a:rPr lang="en-US" dirty="0"/>
              <a:t> meting op </a:t>
            </a:r>
            <a:r>
              <a:rPr lang="en-US" dirty="0" err="1"/>
              <a:t>onze</a:t>
            </a:r>
            <a:r>
              <a:rPr lang="en-US" dirty="0"/>
              <a:t> </a:t>
            </a:r>
            <a:r>
              <a:rPr lang="en-US" dirty="0" err="1"/>
              <a:t>kwaliteit</a:t>
            </a:r>
            <a:endParaRPr lang="en-US" dirty="0"/>
          </a:p>
          <a:p>
            <a:r>
              <a:rPr lang="en-US" dirty="0"/>
              <a:t>Nu 4 </a:t>
            </a:r>
            <a:r>
              <a:rPr lang="en-US" dirty="0" err="1"/>
              <a:t>jaar</a:t>
            </a:r>
            <a:r>
              <a:rPr lang="en-US" dirty="0"/>
              <a:t> </a:t>
            </a:r>
            <a:r>
              <a:rPr lang="en-US" dirty="0" err="1"/>
              <a:t>historie</a:t>
            </a:r>
            <a:r>
              <a:rPr lang="en-US" dirty="0"/>
              <a:t> over de </a:t>
            </a:r>
            <a:r>
              <a:rPr lang="en-US" dirty="0" err="1"/>
              <a:t>gegevenskwaliteit</a:t>
            </a:r>
            <a:endParaRPr lang="en-US" dirty="0"/>
          </a:p>
          <a:p>
            <a:r>
              <a:rPr lang="en-US" dirty="0"/>
              <a:t>Nu 4 </a:t>
            </a:r>
            <a:r>
              <a:rPr lang="en-US" dirty="0" err="1"/>
              <a:t>jaar</a:t>
            </a:r>
            <a:r>
              <a:rPr lang="en-US" dirty="0"/>
              <a:t> </a:t>
            </a:r>
            <a:r>
              <a:rPr lang="en-US" dirty="0" err="1"/>
              <a:t>gestuurd</a:t>
            </a:r>
            <a:r>
              <a:rPr lang="en-US" dirty="0"/>
              <a:t>, </a:t>
            </a:r>
            <a:r>
              <a:rPr lang="en-US" dirty="0" err="1"/>
              <a:t>advies</a:t>
            </a:r>
            <a:r>
              <a:rPr lang="en-US" dirty="0"/>
              <a:t> en </a:t>
            </a:r>
            <a:r>
              <a:rPr lang="en-US" dirty="0" err="1"/>
              <a:t>afstemming</a:t>
            </a:r>
            <a:r>
              <a:rPr lang="en-US" dirty="0"/>
              <a:t> met </a:t>
            </a:r>
            <a:r>
              <a:rPr lang="en-US" dirty="0" err="1"/>
              <a:t>andere</a:t>
            </a:r>
            <a:r>
              <a:rPr lang="en-US" dirty="0"/>
              <a:t> </a:t>
            </a:r>
            <a:r>
              <a:rPr lang="en-US" dirty="0" err="1"/>
              <a:t>afdelingen</a:t>
            </a:r>
            <a:r>
              <a:rPr lang="en-US" dirty="0"/>
              <a:t> over de </a:t>
            </a:r>
            <a:r>
              <a:rPr lang="en-US" dirty="0" err="1"/>
              <a:t>gegevenskwaliteit</a:t>
            </a:r>
            <a:endParaRPr lang="en-US" dirty="0"/>
          </a:p>
          <a:p>
            <a:r>
              <a:rPr lang="en-US" dirty="0"/>
              <a:t>Wens : </a:t>
            </a:r>
          </a:p>
          <a:p>
            <a:pPr lvl="1"/>
            <a:r>
              <a:rPr lang="en-US" dirty="0" err="1"/>
              <a:t>Vergelijken</a:t>
            </a:r>
            <a:r>
              <a:rPr lang="en-US" dirty="0"/>
              <a:t> </a:t>
            </a:r>
            <a:r>
              <a:rPr lang="en-US" dirty="0" err="1"/>
              <a:t>kwaliteit</a:t>
            </a:r>
            <a:r>
              <a:rPr lang="en-US" dirty="0"/>
              <a:t> met </a:t>
            </a:r>
            <a:r>
              <a:rPr lang="en-US" dirty="0" err="1"/>
              <a:t>andere</a:t>
            </a:r>
            <a:r>
              <a:rPr lang="en-US" dirty="0"/>
              <a:t> </a:t>
            </a:r>
            <a:r>
              <a:rPr lang="en-US" dirty="0" err="1"/>
              <a:t>gemeenten</a:t>
            </a:r>
            <a:r>
              <a:rPr lang="en-US" dirty="0"/>
              <a:t> (</a:t>
            </a:r>
            <a:r>
              <a:rPr lang="en-US" dirty="0" err="1"/>
              <a:t>benchmarken</a:t>
            </a:r>
            <a:r>
              <a:rPr lang="en-US" dirty="0"/>
              <a:t>)</a:t>
            </a:r>
          </a:p>
          <a:p>
            <a:pPr lvl="1"/>
            <a:r>
              <a:rPr lang="en-US" dirty="0" err="1"/>
              <a:t>Delen</a:t>
            </a:r>
            <a:r>
              <a:rPr lang="en-US" dirty="0"/>
              <a:t> van de </a:t>
            </a:r>
            <a:r>
              <a:rPr lang="en-US" dirty="0" err="1"/>
              <a:t>vergelijkingen</a:t>
            </a:r>
            <a:endParaRPr lang="en-US" dirty="0"/>
          </a:p>
          <a:p>
            <a:pPr lvl="1"/>
            <a:r>
              <a:rPr lang="en-US" dirty="0" err="1"/>
              <a:t>Delen</a:t>
            </a:r>
            <a:r>
              <a:rPr lang="en-US" dirty="0"/>
              <a:t> van de </a:t>
            </a:r>
            <a:r>
              <a:rPr lang="en-US" dirty="0" err="1"/>
              <a:t>applicatie</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8611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endParaRPr lang="en-US" dirty="0"/>
          </a:p>
        </p:txBody>
      </p:sp>
      <p:sp>
        <p:nvSpPr>
          <p:cNvPr id="4" name="Titel 3"/>
          <p:cNvSpPr>
            <a:spLocks noGrp="1"/>
          </p:cNvSpPr>
          <p:nvPr>
            <p:ph type="title"/>
          </p:nvPr>
        </p:nvSpPr>
        <p:spPr/>
        <p:txBody>
          <a:bodyPr/>
          <a:lstStyle/>
          <a:p>
            <a:r>
              <a:rPr lang="en-US" dirty="0" err="1"/>
              <a:t>Een</a:t>
            </a:r>
            <a:r>
              <a:rPr lang="en-US" dirty="0"/>
              <a:t> </a:t>
            </a:r>
            <a:r>
              <a:rPr lang="en-US" dirty="0" err="1"/>
              <a:t>maandrapportage</a:t>
            </a:r>
            <a:r>
              <a:rPr lang="en-US" dirty="0"/>
              <a:t> </a:t>
            </a:r>
            <a:r>
              <a:rPr lang="en-US" dirty="0" err="1"/>
              <a:t>uit</a:t>
            </a:r>
            <a:r>
              <a:rPr lang="en-US" dirty="0"/>
              <a:t> 2013</a:t>
            </a:r>
          </a:p>
        </p:txBody>
      </p:sp>
      <p:pic>
        <p:nvPicPr>
          <p:cNvPr id="6" name="Afbeelding 5"/>
          <p:cNvPicPr>
            <a:picLocks noChangeAspect="1"/>
          </p:cNvPicPr>
          <p:nvPr/>
        </p:nvPicPr>
        <p:blipFill>
          <a:blip r:embed="rId3"/>
          <a:stretch>
            <a:fillRect/>
          </a:stretch>
        </p:blipFill>
        <p:spPr>
          <a:xfrm>
            <a:off x="2195736" y="1571359"/>
            <a:ext cx="4598249" cy="4665953"/>
          </a:xfrm>
          <a:prstGeom prst="rect">
            <a:avLst/>
          </a:prstGeom>
        </p:spPr>
      </p:pic>
    </p:spTree>
    <p:extLst>
      <p:ext uri="{BB962C8B-B14F-4D97-AF65-F5344CB8AC3E}">
        <p14:creationId xmlns:p14="http://schemas.microsoft.com/office/powerpoint/2010/main" val="427391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0" indent="0">
              <a:buNone/>
            </a:pPr>
            <a:r>
              <a:rPr lang="en-US" dirty="0"/>
              <a:t>Op basis van trend, </a:t>
            </a:r>
            <a:r>
              <a:rPr lang="en-US" dirty="0" err="1"/>
              <a:t>niet</a:t>
            </a:r>
            <a:r>
              <a:rPr lang="en-US" dirty="0"/>
              <a:t> op KPI</a:t>
            </a:r>
          </a:p>
        </p:txBody>
      </p:sp>
      <p:sp>
        <p:nvSpPr>
          <p:cNvPr id="4" name="Titel 3"/>
          <p:cNvSpPr>
            <a:spLocks noGrp="1"/>
          </p:cNvSpPr>
          <p:nvPr>
            <p:ph type="title"/>
          </p:nvPr>
        </p:nvSpPr>
        <p:spPr/>
        <p:txBody>
          <a:bodyPr/>
          <a:lstStyle/>
          <a:p>
            <a:r>
              <a:rPr lang="en-US" dirty="0" err="1"/>
              <a:t>Trendlijn</a:t>
            </a:r>
            <a:r>
              <a:rPr lang="en-US" dirty="0"/>
              <a:t> in 2013</a:t>
            </a:r>
          </a:p>
        </p:txBody>
      </p:sp>
      <p:pic>
        <p:nvPicPr>
          <p:cNvPr id="5" name="Afbeelding 4"/>
          <p:cNvPicPr>
            <a:picLocks noChangeAspect="1"/>
          </p:cNvPicPr>
          <p:nvPr/>
        </p:nvPicPr>
        <p:blipFill>
          <a:blip r:embed="rId3"/>
          <a:stretch>
            <a:fillRect/>
          </a:stretch>
        </p:blipFill>
        <p:spPr>
          <a:xfrm>
            <a:off x="179512" y="2252878"/>
            <a:ext cx="8820472" cy="2492479"/>
          </a:xfrm>
          <a:prstGeom prst="rect">
            <a:avLst/>
          </a:prstGeom>
        </p:spPr>
      </p:pic>
    </p:spTree>
    <p:extLst>
      <p:ext uri="{BB962C8B-B14F-4D97-AF65-F5344CB8AC3E}">
        <p14:creationId xmlns:p14="http://schemas.microsoft.com/office/powerpoint/2010/main" val="38725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endParaRPr lang="en-US" dirty="0"/>
          </a:p>
        </p:txBody>
      </p:sp>
      <p:sp>
        <p:nvSpPr>
          <p:cNvPr id="4" name="Titel 3"/>
          <p:cNvSpPr>
            <a:spLocks noGrp="1"/>
          </p:cNvSpPr>
          <p:nvPr>
            <p:ph type="title"/>
          </p:nvPr>
        </p:nvSpPr>
        <p:spPr/>
        <p:txBody>
          <a:bodyPr/>
          <a:lstStyle/>
          <a:p>
            <a:r>
              <a:rPr lang="en-US" dirty="0"/>
              <a:t>Benchmarking in 2013</a:t>
            </a:r>
          </a:p>
        </p:txBody>
      </p:sp>
      <p:pic>
        <p:nvPicPr>
          <p:cNvPr id="2" name="Afbeelding 1"/>
          <p:cNvPicPr>
            <a:picLocks noChangeAspect="1"/>
          </p:cNvPicPr>
          <p:nvPr/>
        </p:nvPicPr>
        <p:blipFill>
          <a:blip r:embed="rId3"/>
          <a:stretch>
            <a:fillRect/>
          </a:stretch>
        </p:blipFill>
        <p:spPr>
          <a:xfrm>
            <a:off x="2267744" y="1417638"/>
            <a:ext cx="4896544" cy="4837312"/>
          </a:xfrm>
          <a:prstGeom prst="rect">
            <a:avLst/>
          </a:prstGeom>
        </p:spPr>
      </p:pic>
    </p:spTree>
    <p:extLst>
      <p:ext uri="{BB962C8B-B14F-4D97-AF65-F5344CB8AC3E}">
        <p14:creationId xmlns:p14="http://schemas.microsoft.com/office/powerpoint/2010/main" val="337116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fontScale="92500"/>
          </a:bodyPr>
          <a:lstStyle/>
          <a:p>
            <a:r>
              <a:rPr lang="nl-NL" dirty="0"/>
              <a:t>Bij negatieve trend in de vergelijking:</a:t>
            </a:r>
          </a:p>
          <a:p>
            <a:pPr lvl="1"/>
            <a:r>
              <a:rPr lang="nl-NL" dirty="0"/>
              <a:t>Aanpassen werkwijze (werk processen)</a:t>
            </a:r>
          </a:p>
          <a:p>
            <a:pPr lvl="1"/>
            <a:r>
              <a:rPr lang="nl-NL" dirty="0"/>
              <a:t>Aanpassen koppelingen (berichtenverkeer)</a:t>
            </a:r>
          </a:p>
          <a:p>
            <a:pPr lvl="1"/>
            <a:r>
              <a:rPr lang="nl-NL" dirty="0"/>
              <a:t>Aanpassen applicatie (bugs)</a:t>
            </a:r>
          </a:p>
          <a:p>
            <a:pPr lvl="1"/>
            <a:r>
              <a:rPr lang="nl-NL" dirty="0"/>
              <a:t>Accepteren en bijstellen</a:t>
            </a:r>
          </a:p>
          <a:p>
            <a:pPr marL="457200" lvl="1" indent="0">
              <a:buNone/>
            </a:pPr>
            <a:endParaRPr lang="nl-NL" dirty="0"/>
          </a:p>
          <a:p>
            <a:r>
              <a:rPr lang="nl-NL" dirty="0"/>
              <a:t>Bij nieuwe “problemen” in de organisatie</a:t>
            </a:r>
          </a:p>
          <a:p>
            <a:pPr lvl="1"/>
            <a:r>
              <a:rPr lang="nl-NL" dirty="0"/>
              <a:t>Wordt er samen met de gegevenseigenaar en gegevensgebruiker een vergelijking toegevoegd.</a:t>
            </a:r>
          </a:p>
          <a:p>
            <a:endParaRPr lang="nl-NL" dirty="0"/>
          </a:p>
        </p:txBody>
      </p:sp>
      <p:sp>
        <p:nvSpPr>
          <p:cNvPr id="4" name="Titel 3"/>
          <p:cNvSpPr>
            <a:spLocks noGrp="1"/>
          </p:cNvSpPr>
          <p:nvPr>
            <p:ph type="title"/>
          </p:nvPr>
        </p:nvSpPr>
        <p:spPr/>
        <p:txBody>
          <a:bodyPr/>
          <a:lstStyle/>
          <a:p>
            <a:r>
              <a:rPr lang="nl-NL" dirty="0"/>
              <a:t>Gebruik binnen de organisatie</a:t>
            </a:r>
          </a:p>
        </p:txBody>
      </p:sp>
    </p:spTree>
    <p:extLst>
      <p:ext uri="{BB962C8B-B14F-4D97-AF65-F5344CB8AC3E}">
        <p14:creationId xmlns:p14="http://schemas.microsoft.com/office/powerpoint/2010/main" val="246241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a:t>Een</a:t>
            </a:r>
            <a:r>
              <a:rPr lang="en-US" dirty="0"/>
              <a:t> </a:t>
            </a:r>
            <a:r>
              <a:rPr lang="en-US" dirty="0" err="1"/>
              <a:t>maandrapportage</a:t>
            </a:r>
            <a:r>
              <a:rPr lang="en-US" dirty="0"/>
              <a:t> </a:t>
            </a:r>
            <a:r>
              <a:rPr lang="en-US" dirty="0" err="1"/>
              <a:t>uit</a:t>
            </a:r>
            <a:r>
              <a:rPr lang="en-US" dirty="0"/>
              <a:t> 2016</a:t>
            </a:r>
          </a:p>
        </p:txBody>
      </p:sp>
      <p:sp>
        <p:nvSpPr>
          <p:cNvPr id="2" name="Tijdelijke aanduiding voor inhoud 1"/>
          <p:cNvSpPr>
            <a:spLocks noGrp="1"/>
          </p:cNvSpPr>
          <p:nvPr>
            <p:ph idx="1"/>
          </p:nvPr>
        </p:nvSpPr>
        <p:spPr/>
        <p:txBody>
          <a:bodyPr/>
          <a:lstStyle/>
          <a:p>
            <a:endParaRPr lang="en-US"/>
          </a:p>
        </p:txBody>
      </p:sp>
      <p:pic>
        <p:nvPicPr>
          <p:cNvPr id="6" name="Afbeelding 5"/>
          <p:cNvPicPr>
            <a:picLocks noChangeAspect="1"/>
          </p:cNvPicPr>
          <p:nvPr/>
        </p:nvPicPr>
        <p:blipFill>
          <a:blip r:embed="rId3"/>
          <a:stretch>
            <a:fillRect/>
          </a:stretch>
        </p:blipFill>
        <p:spPr>
          <a:xfrm>
            <a:off x="2489423" y="1404336"/>
            <a:ext cx="3882777" cy="5159893"/>
          </a:xfrm>
          <a:prstGeom prst="rect">
            <a:avLst/>
          </a:prstGeom>
        </p:spPr>
      </p:pic>
    </p:spTree>
    <p:extLst>
      <p:ext uri="{BB962C8B-B14F-4D97-AF65-F5344CB8AC3E}">
        <p14:creationId xmlns:p14="http://schemas.microsoft.com/office/powerpoint/2010/main" val="3642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a:t>Analyse</a:t>
            </a:r>
            <a:r>
              <a:rPr lang="en-US" dirty="0"/>
              <a:t> in 2016</a:t>
            </a:r>
          </a:p>
        </p:txBody>
      </p:sp>
      <p:sp>
        <p:nvSpPr>
          <p:cNvPr id="2" name="Tijdelijke aanduiding voor inhoud 1"/>
          <p:cNvSpPr>
            <a:spLocks noGrp="1"/>
          </p:cNvSpPr>
          <p:nvPr>
            <p:ph idx="1"/>
          </p:nvPr>
        </p:nvSpPr>
        <p:spPr/>
        <p:txBody>
          <a:bodyPr/>
          <a:lstStyle/>
          <a:p>
            <a:r>
              <a:rPr lang="en-US" dirty="0"/>
              <a:t>Over 2.232.656.628 records </a:t>
            </a:r>
          </a:p>
        </p:txBody>
      </p:sp>
      <p:pic>
        <p:nvPicPr>
          <p:cNvPr id="1026" name="Picture 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2308842"/>
            <a:ext cx="7924181" cy="385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21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Stand van </a:t>
            </a:r>
            <a:r>
              <a:rPr lang="en-US" dirty="0" err="1"/>
              <a:t>zaken</a:t>
            </a:r>
            <a:r>
              <a:rPr lang="en-US" dirty="0"/>
              <a:t> in 2016</a:t>
            </a:r>
          </a:p>
        </p:txBody>
      </p:sp>
      <p:sp>
        <p:nvSpPr>
          <p:cNvPr id="3" name="Tijdelijke aanduiding voor inhoud 2"/>
          <p:cNvSpPr>
            <a:spLocks noGrp="1"/>
          </p:cNvSpPr>
          <p:nvPr>
            <p:ph idx="1"/>
          </p:nvPr>
        </p:nvSpPr>
        <p:spPr/>
        <p:txBody>
          <a:bodyPr>
            <a:normAutofit lnSpcReduction="10000"/>
          </a:bodyPr>
          <a:lstStyle/>
          <a:p>
            <a:endParaRPr lang="en-US" dirty="0"/>
          </a:p>
          <a:p>
            <a:r>
              <a:rPr lang="en-US" dirty="0" err="1"/>
              <a:t>Nieuwe</a:t>
            </a:r>
            <a:r>
              <a:rPr lang="en-US" dirty="0"/>
              <a:t> </a:t>
            </a:r>
            <a:r>
              <a:rPr lang="en-US" dirty="0" err="1"/>
              <a:t>vergelijkingen</a:t>
            </a:r>
            <a:endParaRPr lang="en-US" dirty="0"/>
          </a:p>
          <a:p>
            <a:r>
              <a:rPr lang="en-US" dirty="0" err="1"/>
              <a:t>Meerdere</a:t>
            </a:r>
            <a:r>
              <a:rPr lang="en-US" dirty="0"/>
              <a:t> </a:t>
            </a:r>
            <a:r>
              <a:rPr lang="en-US" dirty="0" err="1"/>
              <a:t>jaren</a:t>
            </a:r>
            <a:r>
              <a:rPr lang="en-US" dirty="0"/>
              <a:t> </a:t>
            </a:r>
            <a:r>
              <a:rPr lang="en-US" dirty="0" err="1"/>
              <a:t>vergelijkingsmateriaal</a:t>
            </a:r>
            <a:endParaRPr lang="en-US" dirty="0"/>
          </a:p>
          <a:p>
            <a:r>
              <a:rPr lang="en-US" dirty="0" err="1"/>
              <a:t>Meerdere</a:t>
            </a:r>
            <a:r>
              <a:rPr lang="en-US" dirty="0"/>
              <a:t> </a:t>
            </a:r>
            <a:r>
              <a:rPr lang="en-US" dirty="0" err="1"/>
              <a:t>rapportages</a:t>
            </a:r>
            <a:r>
              <a:rPr lang="en-US" dirty="0"/>
              <a:t> (</a:t>
            </a:r>
            <a:r>
              <a:rPr lang="en-US" dirty="0" err="1"/>
              <a:t>Cognos</a:t>
            </a:r>
            <a:r>
              <a:rPr lang="en-US" dirty="0"/>
              <a:t>, </a:t>
            </a:r>
            <a:r>
              <a:rPr lang="en-US" dirty="0" err="1"/>
              <a:t>Qlik</a:t>
            </a:r>
            <a:r>
              <a:rPr lang="en-US" dirty="0"/>
              <a:t> Sense)</a:t>
            </a:r>
          </a:p>
          <a:p>
            <a:r>
              <a:rPr lang="en-US" dirty="0" err="1"/>
              <a:t>Nog</a:t>
            </a:r>
            <a:r>
              <a:rPr lang="en-US" dirty="0"/>
              <a:t> steeds de </a:t>
            </a:r>
            <a:r>
              <a:rPr lang="en-US" dirty="0" err="1"/>
              <a:t>maandelijkse</a:t>
            </a:r>
            <a:r>
              <a:rPr lang="en-US" dirty="0"/>
              <a:t> </a:t>
            </a:r>
            <a:r>
              <a:rPr lang="en-US" dirty="0" err="1"/>
              <a:t>rapportage</a:t>
            </a:r>
            <a:endParaRPr lang="en-US" dirty="0"/>
          </a:p>
          <a:p>
            <a:r>
              <a:rPr lang="en-US" dirty="0" err="1"/>
              <a:t>Dagelijks</a:t>
            </a:r>
            <a:r>
              <a:rPr lang="en-US" dirty="0"/>
              <a:t> </a:t>
            </a:r>
            <a:r>
              <a:rPr lang="en-US" dirty="0" err="1"/>
              <a:t>geautomatiseerde</a:t>
            </a:r>
            <a:r>
              <a:rPr lang="en-US" dirty="0"/>
              <a:t> </a:t>
            </a:r>
            <a:r>
              <a:rPr lang="en-US" dirty="0" err="1"/>
              <a:t>vergelijking</a:t>
            </a:r>
            <a:endParaRPr lang="en-US" dirty="0"/>
          </a:p>
          <a:p>
            <a:r>
              <a:rPr lang="en-US" dirty="0"/>
              <a:t>Database </a:t>
            </a:r>
            <a:r>
              <a:rPr lang="en-US" dirty="0" err="1"/>
              <a:t>onafhankelijk</a:t>
            </a:r>
            <a:endParaRPr lang="en-US" dirty="0"/>
          </a:p>
        </p:txBody>
      </p:sp>
    </p:spTree>
    <p:extLst>
      <p:ext uri="{BB962C8B-B14F-4D97-AF65-F5344CB8AC3E}">
        <p14:creationId xmlns:p14="http://schemas.microsoft.com/office/powerpoint/2010/main" val="3377466465"/>
      </p:ext>
    </p:extLst>
  </p:cSld>
  <p:clrMapOvr>
    <a:masterClrMapping/>
  </p:clrMapOvr>
</p:sld>
</file>

<file path=ppt/theme/theme1.xml><?xml version="1.0" encoding="utf-8"?>
<a:theme xmlns:a="http://schemas.openxmlformats.org/drawingml/2006/main" name="SWF nieuw">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Wf">
      <a:majorFont>
        <a:latin typeface="Trebuchet MS"/>
        <a:ea typeface=""/>
        <a:cs typeface=""/>
      </a:majorFont>
      <a:minorFont>
        <a:latin typeface="Trebuchet M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SWF nieuw</Template>
  <TotalTime>1182</TotalTime>
  <Words>952</Words>
  <Application>Microsoft Office PowerPoint</Application>
  <PresentationFormat>Diavoorstelling (4:3)</PresentationFormat>
  <Paragraphs>152</Paragraphs>
  <Slides>16</Slides>
  <Notes>10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16</vt:i4>
      </vt:variant>
    </vt:vector>
  </HeadingPairs>
  <TitlesOfParts>
    <vt:vector size="20" baseType="lpstr">
      <vt:lpstr>Arial</vt:lpstr>
      <vt:lpstr>Calibri</vt:lpstr>
      <vt:lpstr>Trebuchet MS</vt:lpstr>
      <vt:lpstr>SWF nieuw</vt:lpstr>
      <vt:lpstr>De gegevensvergelijker</vt:lpstr>
      <vt:lpstr>Mijn pilotstarter aanbod</vt:lpstr>
      <vt:lpstr>Een maandrapportage uit 2013</vt:lpstr>
      <vt:lpstr>Trendlijn in 2013</vt:lpstr>
      <vt:lpstr>Benchmarking in 2013</vt:lpstr>
      <vt:lpstr>Gebruik binnen de organisatie</vt:lpstr>
      <vt:lpstr>Een maandrapportage uit 2016</vt:lpstr>
      <vt:lpstr>Analyse in 2016</vt:lpstr>
      <vt:lpstr>Stand van zaken in 2016</vt:lpstr>
      <vt:lpstr>Vragen op het Symposium Gegevensmanagement Gemeenten</vt:lpstr>
      <vt:lpstr>De pilotstarter</vt:lpstr>
      <vt:lpstr>Wat willen we bereiken</vt:lpstr>
      <vt:lpstr>Wat vragen we?</vt:lpstr>
      <vt:lpstr>Planning op de website</vt:lpstr>
      <vt:lpstr>Wat zijn jullie verwachingen?</vt:lpstr>
      <vt:lpstr>Wat kunnen wij bieden</vt:lpstr>
    </vt:vector>
  </TitlesOfParts>
  <Company>ISZF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Eduard Witteveen</dc:creator>
  <cp:lastModifiedBy>eduard</cp:lastModifiedBy>
  <cp:revision>67</cp:revision>
  <cp:lastPrinted>2016-07-04T07:00:47Z</cp:lastPrinted>
  <dcterms:created xsi:type="dcterms:W3CDTF">2016-05-20T12:56:46Z</dcterms:created>
  <dcterms:modified xsi:type="dcterms:W3CDTF">2016-12-19T21:21:30Z</dcterms:modified>
</cp:coreProperties>
</file>