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099"/>
    <a:srgbClr val="FF0066"/>
    <a:srgbClr val="FFFFFF"/>
    <a:srgbClr val="25B0F5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7D3DB-D109-43F6-87EF-9B9FFA7DC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91364E-85AB-4ECB-AEB0-A39C91A83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67DCA-238F-4C8D-8F78-44E231F0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2B77DC-91DD-4861-9CA1-2D57AC66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4F110F-AE98-47EA-9185-628D249C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63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4C4F7-09BF-431F-8B88-D18D390A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F6CAB3-2813-4F1B-8563-9D41CF949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606EF-DE96-483C-8C4D-936FEA61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1CC94-F488-4BC8-AC4E-7322175E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F2FA39-3FA8-4669-A74B-D21191A8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58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917412-172E-4329-ABB3-8E89B3D2F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9FD3C7-F451-4EDD-9585-2A85C7A7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0BF7AD-D8AD-4593-9374-DD66779B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8E34D-2CB3-4066-AADD-4917790E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719A8-AD07-41EC-A6B6-915BB4C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3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820C5-862E-4E77-A478-871AC410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3C7E1-E5DF-4D50-9A63-F49C2E09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792FC-3D55-463E-B43C-C72B40DF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34F76-5A33-48EA-9ED7-74A18120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954CD-F5B6-4B24-B169-89425F32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08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39120-63EB-4155-8D11-50E63381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495985-B5FB-4CA0-9A2B-00A25B09E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A2B150-22FD-4FDB-885A-70ECE88F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F54878-1449-4FA6-8F1A-0CCF953E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A328A-B5BE-4AD7-A28C-4D0E2B1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1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15A0F-8E78-4000-A26D-543D8B85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7AF44-5C2B-4CEB-ADF9-6AC950360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557F4B-86E0-4257-BD74-718CBECE4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563ABA-0D2C-4251-B5C9-53E819E2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49C6EB-2363-4F1E-841A-30F1E3F7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373F30-D92A-421D-B32C-BE076A13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2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13A3C-0625-43B8-A1A7-FE915159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A8F42A-32BC-4CD9-8299-80910080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605555-FB63-4CFF-BD00-ACBC5336F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AC4F9F-45F3-42E3-99EF-1988A4C50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7F4F26-CD7C-4F75-BE58-EC8BF5B94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2E0C85-857A-4DE1-905E-83D3B5E5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7AC0DF-59A0-48DD-9122-37BC8C65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A37EE8-5329-46CC-BF55-79687AA5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37485-4D6D-44C6-97F1-508F66EE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5D316F-F0E0-47A4-8C1A-877D8125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FF2B73-0390-4C1F-81A3-C427B9B4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8FA565-C60F-4264-A8F7-662BD15E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82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9F1D41-1644-4922-AB63-A8E6B24D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230378-4FE0-42F1-87CC-F7CF57C8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108CE4-108B-439A-94A1-A01CCEC6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15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5EAD2-9F14-41DD-B89B-D2FD9210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03B18-B3A5-44EC-9DCE-441F55BC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E6DC74-8CD8-4423-89A3-797036066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01B2B-5FBD-4554-AD42-FD34BC6F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27A458-1B14-4CEC-A7E7-9316239D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B4EC23-FD3C-41B5-A8AA-DE032025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93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41D04-D184-41FE-A4E6-40FAFA2D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1F1F15-6DE1-48B5-8564-5A1A11998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53444-33B3-4206-AC7D-76DF99442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24CCFD-774F-4CDE-84E9-2760EAAB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610A9D-C52B-4F63-AD70-0F56C52A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75905-B190-474E-814A-A0013B2E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4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37A1A-2760-4D3C-A82B-F233F4B7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351E3A-0684-4675-BA11-EE70D2D8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1D449-E3C5-4FA2-A4ED-C816013B6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B9B4-697A-499D-9540-FD779848C554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A1DF1-F076-4028-BCF4-AE9368623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010DA-26F9-44F5-B77D-B00030956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EC96-1A35-4CA8-B5EC-454257648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8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forms.gle/7MkgvtJPRKYQwZnt6" TargetMode="External"/><Relationship Id="rId4" Type="http://schemas.openxmlformats.org/officeDocument/2006/relationships/hyperlink" Target="https://drive.google.com/file/d/18DZ8To0YR5sPmZGvsHC_WNYekcEKoW6j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OhS63dOWCZK1EZa_XC1PGnTGxkQFoUu/view?usp=sharing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28F4-98E9-4BD4-AFBD-60638BD6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highlight>
                  <a:srgbClr val="800080"/>
                </a:highlight>
                <a:latin typeface="Neo Sans Std" panose="020B0504030504040204" pitchFamily="34" charset="0"/>
              </a:rPr>
              <a:t>Avaliação 00</a:t>
            </a:r>
          </a:p>
        </p:txBody>
      </p:sp>
      <p:pic>
        <p:nvPicPr>
          <p:cNvPr id="1026" name="Picture 2" descr="happy fuck yeah Sticker by Originals">
            <a:extLst>
              <a:ext uri="{FF2B5EF4-FFF2-40B4-BE49-F238E27FC236}">
                <a16:creationId xmlns:a16="http://schemas.microsoft.com/office/drawing/2014/main" id="{E75BC89D-7DDC-460A-AA3B-AF7645956C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638" y="3764132"/>
            <a:ext cx="3886769" cy="30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8187A3E-0757-417F-8B5E-05681920A137}"/>
              </a:ext>
            </a:extLst>
          </p:cNvPr>
          <p:cNvSpPr txBox="1">
            <a:spLocks/>
          </p:cNvSpPr>
          <p:nvPr/>
        </p:nvSpPr>
        <p:spPr>
          <a:xfrm>
            <a:off x="0" y="12526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7030A0"/>
                </a:solidFill>
                <a:highlight>
                  <a:srgbClr val="FFFFFF"/>
                </a:highlight>
                <a:latin typeface="Neo Sans Std" panose="020B0504030504040204" pitchFamily="34" charset="0"/>
              </a:rPr>
              <a:t>Hoje nós vamos refletir sobre tudo que aprendemos até agora.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5D5E4-C113-4D0D-826C-4D929124BA4C}"/>
              </a:ext>
            </a:extLst>
          </p:cNvPr>
          <p:cNvSpPr txBox="1"/>
          <p:nvPr/>
        </p:nvSpPr>
        <p:spPr>
          <a:xfrm>
            <a:off x="1681317" y="4820861"/>
            <a:ext cx="2846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err="1">
                <a:solidFill>
                  <a:schemeClr val="bg1"/>
                </a:solidFill>
                <a:highlight>
                  <a:srgbClr val="800080"/>
                </a:highlight>
              </a:rPr>
              <a:t>NãoParo</a:t>
            </a:r>
            <a:endParaRPr lang="pt-BR" sz="5400" b="1" dirty="0">
              <a:solidFill>
                <a:schemeClr val="bg1"/>
              </a:solidFill>
              <a:highlight>
                <a:srgbClr val="800080"/>
              </a:highlight>
            </a:endParaRPr>
          </a:p>
          <a:p>
            <a:r>
              <a:rPr lang="pt-BR" sz="5400" b="1" dirty="0" err="1">
                <a:solidFill>
                  <a:schemeClr val="bg1"/>
                </a:solidFill>
                <a:highlight>
                  <a:srgbClr val="800080"/>
                </a:highlight>
              </a:rPr>
              <a:t>DeRemar</a:t>
            </a:r>
            <a:endParaRPr lang="pt-BR" sz="5400" b="1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01F42A-0A69-4ED5-956C-B8AEFCD5DA92}"/>
              </a:ext>
            </a:extLst>
          </p:cNvPr>
          <p:cNvSpPr/>
          <p:nvPr/>
        </p:nvSpPr>
        <p:spPr>
          <a:xfrm>
            <a:off x="336754" y="4032003"/>
            <a:ext cx="1462260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0" b="1" dirty="0">
                <a:solidFill>
                  <a:srgbClr val="800080"/>
                </a:solidFill>
              </a:rPr>
              <a:t>#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6B2DBD-A65D-4B1F-AE17-97F9905D77AE}"/>
              </a:ext>
            </a:extLst>
          </p:cNvPr>
          <p:cNvSpPr txBox="1">
            <a:spLocks/>
          </p:cNvSpPr>
          <p:nvPr/>
        </p:nvSpPr>
        <p:spPr>
          <a:xfrm>
            <a:off x="0" y="2915669"/>
            <a:ext cx="96944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FFC000"/>
                </a:solidFill>
                <a:highlight>
                  <a:srgbClr val="FF0066"/>
                </a:highlight>
                <a:latin typeface="Neo Sans Std" panose="020B0504030504040204" pitchFamily="34" charset="0"/>
              </a:rPr>
              <a:t>Serão </a:t>
            </a:r>
            <a:r>
              <a:rPr lang="pt-BR" sz="7100" b="1" dirty="0">
                <a:solidFill>
                  <a:srgbClr val="FFC000"/>
                </a:solidFill>
                <a:highlight>
                  <a:srgbClr val="FF0066"/>
                </a:highlight>
                <a:latin typeface="Neo Sans Std" panose="020B0504030504040204" pitchFamily="34" charset="0"/>
              </a:rPr>
              <a:t>7</a:t>
            </a:r>
            <a:r>
              <a:rPr lang="pt-BR" b="1" dirty="0">
                <a:solidFill>
                  <a:srgbClr val="FFC000"/>
                </a:solidFill>
                <a:highlight>
                  <a:srgbClr val="FF0066"/>
                </a:highlight>
                <a:latin typeface="Neo Sans Std" panose="020B0504030504040204" pitchFamily="34" charset="0"/>
              </a:rPr>
              <a:t> desafios a serem resolvidos e com prints postados no </a:t>
            </a:r>
            <a:r>
              <a:rPr lang="pt-BR" b="1" dirty="0" err="1">
                <a:solidFill>
                  <a:srgbClr val="FFC000"/>
                </a:solidFill>
                <a:highlight>
                  <a:srgbClr val="FF0066"/>
                </a:highlight>
                <a:latin typeface="Neo Sans Std" panose="020B0504030504040204" pitchFamily="34" charset="0"/>
              </a:rPr>
              <a:t>Classroom</a:t>
            </a:r>
            <a:endParaRPr lang="pt-BR" b="1" dirty="0">
              <a:solidFill>
                <a:srgbClr val="FFC000"/>
              </a:solidFill>
              <a:highlight>
                <a:srgbClr val="FF0066"/>
              </a:highlight>
              <a:latin typeface="Neo Sans Std" panose="020B05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0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58B74-593C-4B6E-BF94-C35D6CC4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304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800080"/>
                </a:solidFill>
                <a:highlight>
                  <a:srgbClr val="FFFF00"/>
                </a:highlight>
                <a:latin typeface="Neo Sans Std" panose="020B0504030504040204" pitchFamily="34" charset="0"/>
              </a:rPr>
              <a:t>(1) Quem sou eu?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C925EE9-3D7E-4CAE-B7AD-18CB9D4A9794}"/>
              </a:ext>
            </a:extLst>
          </p:cNvPr>
          <p:cNvSpPr txBox="1">
            <a:spLocks/>
          </p:cNvSpPr>
          <p:nvPr/>
        </p:nvSpPr>
        <p:spPr>
          <a:xfrm>
            <a:off x="0" y="56304"/>
            <a:ext cx="7066936" cy="334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400" b="1" dirty="0">
              <a:solidFill>
                <a:srgbClr val="7030A0"/>
              </a:solidFill>
              <a:highlight>
                <a:srgbClr val="FFFFFF"/>
              </a:highlight>
              <a:latin typeface="Neo Sans Std" panose="020B05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D4E69C-5405-4D04-A0E4-5556ACAD5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6" t="20149" r="4376" b="6944"/>
          <a:stretch/>
        </p:blipFill>
        <p:spPr>
          <a:xfrm>
            <a:off x="2929630" y="1712711"/>
            <a:ext cx="8874807" cy="39147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0810F70-166B-428F-A8D1-01AB53CF100C}"/>
              </a:ext>
            </a:extLst>
          </p:cNvPr>
          <p:cNvSpPr txBox="1"/>
          <p:nvPr/>
        </p:nvSpPr>
        <p:spPr>
          <a:xfrm>
            <a:off x="-1" y="1230513"/>
            <a:ext cx="69245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highlight>
                  <a:srgbClr val="FFFF00"/>
                </a:highlight>
                <a:latin typeface="Neo Sans Std" panose="020B0504030504040204" pitchFamily="34" charset="0"/>
              </a:rPr>
              <a:t>https://www.16personalities.com/free-personality-test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2ED95FF-7E36-403F-AF88-E7436EF77A3E}"/>
              </a:ext>
            </a:extLst>
          </p:cNvPr>
          <p:cNvSpPr txBox="1">
            <a:spLocks/>
          </p:cNvSpPr>
          <p:nvPr/>
        </p:nvSpPr>
        <p:spPr>
          <a:xfrm>
            <a:off x="0" y="55191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rgbClr val="800080"/>
                </a:solidFill>
                <a:highlight>
                  <a:srgbClr val="FFFF00"/>
                </a:highlight>
                <a:latin typeface="Neo Sans Std" panose="020B0504030504040204" pitchFamily="34" charset="0"/>
              </a:rPr>
              <a:t>Vocês já fizeram o teste :) Escreva para nós quais personalidades fazem parte do seu grupo de trabalho e porque vocês dão certo juntos.</a:t>
            </a:r>
          </a:p>
        </p:txBody>
      </p:sp>
    </p:spTree>
    <p:extLst>
      <p:ext uri="{BB962C8B-B14F-4D97-AF65-F5344CB8AC3E}">
        <p14:creationId xmlns:p14="http://schemas.microsoft.com/office/powerpoint/2010/main" val="156626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3FE0D-3AA2-4032-BC48-66791ECA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40"/>
            <a:ext cx="11658562" cy="112900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Neo Sans Std" panose="020B0504030504040204" pitchFamily="34" charset="0"/>
              </a:rPr>
              <a:t>(2) </a:t>
            </a:r>
            <a:r>
              <a:rPr lang="pt-BR" b="1" dirty="0" err="1">
                <a:solidFill>
                  <a:schemeClr val="bg1"/>
                </a:solidFill>
                <a:highlight>
                  <a:srgbClr val="000080"/>
                </a:highlight>
                <a:latin typeface="Neo Sans Std" panose="020B0504030504040204" pitchFamily="34" charset="0"/>
              </a:rPr>
              <a:t>Auto-avaliação</a:t>
            </a:r>
            <a:r>
              <a:rPr lang="pt-BR" b="1" dirty="0">
                <a:solidFill>
                  <a:schemeClr val="bg1"/>
                </a:solidFill>
                <a:highlight>
                  <a:srgbClr val="000080"/>
                </a:highlight>
                <a:latin typeface="Neo Sans Std" panose="020B0504030504040204" pitchFamily="34" charset="0"/>
              </a:rPr>
              <a:t> – Como me sinto (assinale)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F19AE2-E5AA-4D29-AE5C-900806B30892}"/>
              </a:ext>
            </a:extLst>
          </p:cNvPr>
          <p:cNvSpPr txBox="1"/>
          <p:nvPr/>
        </p:nvSpPr>
        <p:spPr>
          <a:xfrm flipH="1">
            <a:off x="1689618" y="857250"/>
            <a:ext cx="1325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Neo Sans Std" panose="020B0504030504040204" pitchFamily="34" charset="0"/>
              </a:rPr>
              <a:t>ENTREGAS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93B64D8-945F-4DE7-9D0F-BB1EA8808BA4}"/>
              </a:ext>
            </a:extLst>
          </p:cNvPr>
          <p:cNvSpPr txBox="1"/>
          <p:nvPr/>
        </p:nvSpPr>
        <p:spPr>
          <a:xfrm flipH="1">
            <a:off x="3144373" y="857250"/>
            <a:ext cx="163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Neo Sans Std" panose="020B0504030504040204" pitchFamily="34" charset="0"/>
              </a:rPr>
              <a:t>ENTENDIMENTO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D72352-865D-4DAF-BAC2-2BAEB3598857}"/>
              </a:ext>
            </a:extLst>
          </p:cNvPr>
          <p:cNvSpPr txBox="1"/>
          <p:nvPr/>
        </p:nvSpPr>
        <p:spPr>
          <a:xfrm flipH="1">
            <a:off x="4842122" y="857250"/>
            <a:ext cx="163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Neo Sans Std" panose="020B0504030504040204" pitchFamily="34" charset="0"/>
              </a:rPr>
              <a:t>LIDERANÇA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9609D9-52A2-47ED-8BA9-6996F0872021}"/>
              </a:ext>
            </a:extLst>
          </p:cNvPr>
          <p:cNvSpPr txBox="1"/>
          <p:nvPr/>
        </p:nvSpPr>
        <p:spPr>
          <a:xfrm flipH="1">
            <a:off x="6601446" y="857250"/>
            <a:ext cx="163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Neo Sans Std" panose="020B0504030504040204" pitchFamily="34" charset="0"/>
              </a:rPr>
              <a:t>PROJETOS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3459377-4F6A-4F46-9864-0AE02422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93" y="1195804"/>
            <a:ext cx="10264769" cy="560924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4FFD9A-039F-4131-BB89-B57569B3FAA4}"/>
              </a:ext>
            </a:extLst>
          </p:cNvPr>
          <p:cNvSpPr txBox="1"/>
          <p:nvPr/>
        </p:nvSpPr>
        <p:spPr>
          <a:xfrm flipH="1">
            <a:off x="8449546" y="857250"/>
            <a:ext cx="158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Neo Sans Std" panose="020B0504030504040204" pitchFamily="34" charset="0"/>
              </a:rPr>
              <a:t>COLABORAÇÃO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7EAA630-FC94-4125-924A-02F81C75164D}"/>
              </a:ext>
            </a:extLst>
          </p:cNvPr>
          <p:cNvSpPr txBox="1"/>
          <p:nvPr/>
        </p:nvSpPr>
        <p:spPr>
          <a:xfrm flipH="1">
            <a:off x="10074104" y="857250"/>
            <a:ext cx="158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Neo Sans Std" panose="020B0504030504040204" pitchFamily="34" charset="0"/>
              </a:rPr>
              <a:t>COMUNICAÇÃO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A698F4-7888-4C27-9A44-37F1DC3901C4}"/>
              </a:ext>
            </a:extLst>
          </p:cNvPr>
          <p:cNvSpPr/>
          <p:nvPr/>
        </p:nvSpPr>
        <p:spPr>
          <a:xfrm>
            <a:off x="2705099" y="2227116"/>
            <a:ext cx="310399" cy="29527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88C48B2-0C87-4C6E-8786-7C80918A2F9F}"/>
              </a:ext>
            </a:extLst>
          </p:cNvPr>
          <p:cNvSpPr/>
          <p:nvPr/>
        </p:nvSpPr>
        <p:spPr>
          <a:xfrm>
            <a:off x="4371974" y="3557512"/>
            <a:ext cx="310399" cy="29527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19510ED-B545-4395-9EA9-854015039B5E}"/>
              </a:ext>
            </a:extLst>
          </p:cNvPr>
          <p:cNvSpPr/>
          <p:nvPr/>
        </p:nvSpPr>
        <p:spPr>
          <a:xfrm>
            <a:off x="7921497" y="5103666"/>
            <a:ext cx="310399" cy="29527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3628360-9EB3-41E8-A31C-4300C012BE12}"/>
              </a:ext>
            </a:extLst>
          </p:cNvPr>
          <p:cNvSpPr/>
          <p:nvPr/>
        </p:nvSpPr>
        <p:spPr>
          <a:xfrm>
            <a:off x="9719678" y="2363494"/>
            <a:ext cx="310399" cy="29527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F8FB0EC-EA0D-49CC-915C-CF363FC5FA31}"/>
              </a:ext>
            </a:extLst>
          </p:cNvPr>
          <p:cNvSpPr/>
          <p:nvPr/>
        </p:nvSpPr>
        <p:spPr>
          <a:xfrm>
            <a:off x="11268074" y="3557512"/>
            <a:ext cx="310399" cy="29527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ABFB64-05FA-495B-9017-D465D3CBF6D0}"/>
              </a:ext>
            </a:extLst>
          </p:cNvPr>
          <p:cNvSpPr/>
          <p:nvPr/>
        </p:nvSpPr>
        <p:spPr>
          <a:xfrm>
            <a:off x="6057188" y="2231803"/>
            <a:ext cx="310399" cy="29527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3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B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58B74-593C-4B6E-BF94-C35D6CC4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304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b="1">
                <a:solidFill>
                  <a:srgbClr val="800080"/>
                </a:solidFill>
                <a:highlight>
                  <a:srgbClr val="FFFF00"/>
                </a:highlight>
                <a:latin typeface="Neo Sans Std" panose="020B0504030504040204" pitchFamily="34" charset="0"/>
              </a:rPr>
              <a:t>(3) Lembrando o começo do curso</a:t>
            </a:r>
            <a:endParaRPr lang="pt-BR" sz="4800" b="1" dirty="0">
              <a:solidFill>
                <a:srgbClr val="800080"/>
              </a:solidFill>
              <a:highlight>
                <a:srgbClr val="FFFF00"/>
              </a:highlight>
              <a:latin typeface="Neo Sans Std" panose="020B050403050404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C925EE9-3D7E-4CAE-B7AD-18CB9D4A9794}"/>
              </a:ext>
            </a:extLst>
          </p:cNvPr>
          <p:cNvSpPr txBox="1">
            <a:spLocks/>
          </p:cNvSpPr>
          <p:nvPr/>
        </p:nvSpPr>
        <p:spPr>
          <a:xfrm>
            <a:off x="0" y="56304"/>
            <a:ext cx="7066936" cy="334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400" b="1" dirty="0">
              <a:solidFill>
                <a:srgbClr val="7030A0"/>
              </a:solidFill>
              <a:highlight>
                <a:srgbClr val="FFFFFF"/>
              </a:highlight>
              <a:latin typeface="Neo Sans Std" panose="020B050403050404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2ED95FF-7E36-403F-AF88-E7436EF77A3E}"/>
              </a:ext>
            </a:extLst>
          </p:cNvPr>
          <p:cNvSpPr txBox="1">
            <a:spLocks/>
          </p:cNvSpPr>
          <p:nvPr/>
        </p:nvSpPr>
        <p:spPr>
          <a:xfrm>
            <a:off x="0" y="55191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>
                <a:solidFill>
                  <a:srgbClr val="800080"/>
                </a:solidFill>
                <a:highlight>
                  <a:srgbClr val="FFFF00"/>
                </a:highlight>
                <a:latin typeface="Neo Sans Std" panose="020B0504030504040204" pitchFamily="34" charset="0"/>
              </a:rPr>
              <a:t>Você pode fazer em grupo e todos devem individualmente postar o mesmo link</a:t>
            </a:r>
            <a:endParaRPr lang="pt-BR" sz="4800" b="1" dirty="0">
              <a:solidFill>
                <a:srgbClr val="800080"/>
              </a:solidFill>
              <a:highlight>
                <a:srgbClr val="FFFF00"/>
              </a:highlight>
              <a:latin typeface="Neo Sans Std" panose="020B0504030504040204" pitchFamily="34" charset="0"/>
            </a:endParaRPr>
          </a:p>
        </p:txBody>
      </p:sp>
      <p:pic>
        <p:nvPicPr>
          <p:cNvPr id="1026" name="Picture 2" descr="Chegou o Scratch 3.0! É hora de aprender a programar">
            <a:extLst>
              <a:ext uri="{FF2B5EF4-FFF2-40B4-BE49-F238E27FC236}">
                <a16:creationId xmlns:a16="http://schemas.microsoft.com/office/drawing/2014/main" id="{F40DD153-0A5A-4E23-941B-0D341EB38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72" y="2111898"/>
            <a:ext cx="5812320" cy="326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059F6ED-6FD0-4E71-BC4B-50E00015EEED}"/>
              </a:ext>
            </a:extLst>
          </p:cNvPr>
          <p:cNvSpPr txBox="1"/>
          <p:nvPr/>
        </p:nvSpPr>
        <p:spPr>
          <a:xfrm>
            <a:off x="0" y="2083338"/>
            <a:ext cx="6572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highlight>
                  <a:srgbClr val="FF0066"/>
                </a:highlight>
                <a:latin typeface="Neo Sans Std" panose="020B0504030504040204" pitchFamily="34" charset="0"/>
              </a:rPr>
              <a:t>Monte uma animação no </a:t>
            </a:r>
            <a:r>
              <a:rPr lang="pt-BR" sz="4800" dirty="0" err="1">
                <a:highlight>
                  <a:srgbClr val="FF0066"/>
                </a:highlight>
                <a:latin typeface="Neo Sans Std" panose="020B0504030504040204" pitchFamily="34" charset="0"/>
              </a:rPr>
              <a:t>Scratch</a:t>
            </a:r>
            <a:r>
              <a:rPr lang="pt-BR" sz="4800" dirty="0">
                <a:highlight>
                  <a:srgbClr val="FF0066"/>
                </a:highlight>
                <a:latin typeface="Neo Sans Std" panose="020B0504030504040204" pitchFamily="34" charset="0"/>
              </a:rPr>
              <a:t> que utilize estruturas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73617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3FE0D-3AA2-4032-BC48-66791ECA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92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Neo Sans Std" panose="020B0504030504040204" pitchFamily="34" charset="0"/>
              </a:rPr>
              <a:t>(4) Quiz de </a:t>
            </a:r>
            <a:r>
              <a:rPr lang="en-US" b="1" dirty="0" err="1">
                <a:highlight>
                  <a:srgbClr val="FFFF00"/>
                </a:highlight>
                <a:latin typeface="Neo Sans Std" panose="020B0504030504040204" pitchFamily="34" charset="0"/>
              </a:rPr>
              <a:t>Lógica</a:t>
            </a:r>
            <a:r>
              <a:rPr lang="en-US" b="1" dirty="0">
                <a:highlight>
                  <a:srgbClr val="FFFF00"/>
                </a:highlight>
                <a:latin typeface="Neo Sans Std" panose="020B0504030504040204" pitchFamily="34" charset="0"/>
              </a:rPr>
              <a:t> de </a:t>
            </a:r>
            <a:r>
              <a:rPr lang="en-US" b="1" dirty="0" err="1">
                <a:highlight>
                  <a:srgbClr val="FFFF00"/>
                </a:highlight>
                <a:latin typeface="Neo Sans Std" panose="020B0504030504040204" pitchFamily="34" charset="0"/>
              </a:rPr>
              <a:t>Programação</a:t>
            </a:r>
            <a:endParaRPr lang="en-US" b="1" dirty="0">
              <a:highlight>
                <a:srgbClr val="FFFF00"/>
              </a:highlight>
              <a:latin typeface="Neo Sans Std" panose="020B050403050404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F19AE2-E5AA-4D29-AE5C-900806B30892}"/>
              </a:ext>
            </a:extLst>
          </p:cNvPr>
          <p:cNvSpPr txBox="1"/>
          <p:nvPr/>
        </p:nvSpPr>
        <p:spPr>
          <a:xfrm>
            <a:off x="112735" y="3395772"/>
            <a:ext cx="6634827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 err="1">
                <a:latin typeface="Neo Sans Std" panose="020B0504030504040204" pitchFamily="34" charset="0"/>
              </a:rPr>
              <a:t>Faça</a:t>
            </a:r>
            <a:r>
              <a:rPr lang="en-US" sz="3200" b="1" dirty="0">
                <a:latin typeface="Neo Sans Std" panose="020B0504030504040204" pitchFamily="34" charset="0"/>
              </a:rPr>
              <a:t> o quiz e poste </a:t>
            </a:r>
            <a:r>
              <a:rPr lang="en-US" sz="3200" b="1" dirty="0" err="1">
                <a:latin typeface="Neo Sans Std" panose="020B0504030504040204" pitchFamily="34" charset="0"/>
              </a:rPr>
              <a:t>seu</a:t>
            </a:r>
            <a:r>
              <a:rPr lang="en-US" sz="3200" b="1" dirty="0">
                <a:latin typeface="Neo Sans Std" panose="020B0504030504040204" pitchFamily="34" charset="0"/>
              </a:rPr>
              <a:t> </a:t>
            </a:r>
            <a:r>
              <a:rPr lang="en-US" sz="3200" b="1" dirty="0" err="1">
                <a:latin typeface="Neo Sans Std" panose="020B0504030504040204" pitchFamily="34" charset="0"/>
              </a:rPr>
              <a:t>resultado</a:t>
            </a:r>
            <a:r>
              <a:rPr lang="en-US" sz="3200" b="1" dirty="0">
                <a:latin typeface="Neo Sans Std" panose="020B0504030504040204" pitchFamily="34" charset="0"/>
              </a:rPr>
              <a:t>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Neo Sans Std" panose="020B050403050404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0" i="0" dirty="0">
                <a:effectLst/>
                <a:latin typeface="Neo Sans Std" panose="020B0504030504040204" pitchFamily="34" charset="0"/>
              </a:rPr>
              <a:t>http://www.bosontreinamentos.com.br/quiz-de-logica-de-programacao-e-algoritmos/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634D23-6D2F-48F6-B568-E26BC613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0" r="1035"/>
          <a:stretch/>
        </p:blipFill>
        <p:spPr bwMode="auto">
          <a:xfrm>
            <a:off x="5766115" y="137796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4997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58B74-593C-4B6E-BF94-C35D6CC4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304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800080"/>
                </a:solidFill>
                <a:highlight>
                  <a:srgbClr val="FFFF00"/>
                </a:highlight>
                <a:latin typeface="Neo Sans Std" panose="020B0504030504040204" pitchFamily="34" charset="0"/>
              </a:rPr>
              <a:t>(5) Lembra do Manual do Aluno?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C925EE9-3D7E-4CAE-B7AD-18CB9D4A9794}"/>
              </a:ext>
            </a:extLst>
          </p:cNvPr>
          <p:cNvSpPr txBox="1">
            <a:spLocks/>
          </p:cNvSpPr>
          <p:nvPr/>
        </p:nvSpPr>
        <p:spPr>
          <a:xfrm>
            <a:off x="0" y="56304"/>
            <a:ext cx="7066936" cy="334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400" b="1" dirty="0">
              <a:solidFill>
                <a:srgbClr val="7030A0"/>
              </a:solidFill>
              <a:highlight>
                <a:srgbClr val="FFFFFF"/>
              </a:highlight>
              <a:latin typeface="Neo Sans Std" panose="020B05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59F6ED-6FD0-4E71-BC4B-50E00015EEED}"/>
              </a:ext>
            </a:extLst>
          </p:cNvPr>
          <p:cNvSpPr txBox="1"/>
          <p:nvPr/>
        </p:nvSpPr>
        <p:spPr>
          <a:xfrm>
            <a:off x="0" y="1551504"/>
            <a:ext cx="6572250" cy="2308324"/>
          </a:xfrm>
          <a:prstGeom prst="rect">
            <a:avLst/>
          </a:prstGeom>
          <a:solidFill>
            <a:srgbClr val="FF0066"/>
          </a:solidFill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105099"/>
                </a:solidFill>
                <a:highlight>
                  <a:srgbClr val="FFFF00"/>
                </a:highlight>
                <a:latin typeface="Neo Sans Std" panose="020B0504030504040204" pitchFamily="34" charset="0"/>
              </a:rPr>
              <a:t>Se já fez o teste, ótimo! Reposte o print. Se não, chegou a hora de fazer!</a:t>
            </a:r>
          </a:p>
        </p:txBody>
      </p:sp>
      <p:pic>
        <p:nvPicPr>
          <p:cNvPr id="6" name="Gráfico 5" descr="Narrativa">
            <a:extLst>
              <a:ext uri="{FF2B5EF4-FFF2-40B4-BE49-F238E27FC236}">
                <a16:creationId xmlns:a16="http://schemas.microsoft.com/office/drawing/2014/main" id="{593D3610-A7E9-40FE-9DC9-39CA3160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685" y="2083338"/>
            <a:ext cx="2164915" cy="216491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082F81D-FEB7-4F65-A30C-5DE7FD612A65}"/>
              </a:ext>
            </a:extLst>
          </p:cNvPr>
          <p:cNvSpPr txBox="1"/>
          <p:nvPr/>
        </p:nvSpPr>
        <p:spPr>
          <a:xfrm>
            <a:off x="6518492" y="4248253"/>
            <a:ext cx="582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highlight>
                  <a:srgbClr val="FFFF00"/>
                </a:highlight>
                <a:latin typeface="Neo Sans Std" panose="020B0504030504040204" pitchFamily="34" charset="0"/>
                <a:hlinkClick r:id="rId4"/>
              </a:rPr>
              <a:t>Acesse o Manual do Aluno</a:t>
            </a:r>
            <a:endParaRPr lang="pt-BR" sz="2800" dirty="0">
              <a:highlight>
                <a:srgbClr val="FFFF00"/>
              </a:highlight>
              <a:latin typeface="Neo Sans Std" panose="020B050403050404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33218D-7AB9-41AE-8D3F-A1DD04471FEE}"/>
              </a:ext>
            </a:extLst>
          </p:cNvPr>
          <p:cNvSpPr txBox="1"/>
          <p:nvPr/>
        </p:nvSpPr>
        <p:spPr>
          <a:xfrm>
            <a:off x="2018072" y="5769455"/>
            <a:ext cx="4991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ighlight>
                  <a:srgbClr val="FFFF00"/>
                </a:highlight>
                <a:latin typeface="Neo Sans Std" panose="020B0504030504040204" pitchFamily="34" charset="0"/>
                <a:hlinkClick r:id="rId5"/>
              </a:rPr>
              <a:t>Faça o quiz e poste sua pontuação!</a:t>
            </a:r>
            <a:endParaRPr lang="pt-BR" sz="2800" dirty="0">
              <a:highlight>
                <a:srgbClr val="FFFF00"/>
              </a:highlight>
              <a:latin typeface="Neo Sans Std" panose="020B0504030504040204" pitchFamily="34" charset="0"/>
            </a:endParaRPr>
          </a:p>
        </p:txBody>
      </p:sp>
      <p:pic>
        <p:nvPicPr>
          <p:cNvPr id="17" name="Gráfico 16" descr="Dado">
            <a:extLst>
              <a:ext uri="{FF2B5EF4-FFF2-40B4-BE49-F238E27FC236}">
                <a16:creationId xmlns:a16="http://schemas.microsoft.com/office/drawing/2014/main" id="{BAA73BF4-A14F-46E0-94C1-1942610DC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6978" y="4245601"/>
            <a:ext cx="2217199" cy="22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4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58B74-593C-4B6E-BF94-C35D6CC4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3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4800" b="1" dirty="0">
                <a:solidFill>
                  <a:srgbClr val="FFC000"/>
                </a:solidFill>
                <a:latin typeface="Neo Sans Std" panose="020B0504030504040204" pitchFamily="34" charset="0"/>
              </a:rPr>
              <a:t>(6) Apresentação (parcial) do projeto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C925EE9-3D7E-4CAE-B7AD-18CB9D4A9794}"/>
              </a:ext>
            </a:extLst>
          </p:cNvPr>
          <p:cNvSpPr txBox="1">
            <a:spLocks/>
          </p:cNvSpPr>
          <p:nvPr/>
        </p:nvSpPr>
        <p:spPr>
          <a:xfrm>
            <a:off x="0" y="56304"/>
            <a:ext cx="7066936" cy="334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400" b="1" dirty="0">
              <a:solidFill>
                <a:srgbClr val="7030A0"/>
              </a:solidFill>
              <a:highlight>
                <a:srgbClr val="FFFFFF"/>
              </a:highlight>
              <a:latin typeface="Neo Sans Std" panose="020B0504030504040204" pitchFamily="34" charset="0"/>
            </a:endParaRPr>
          </a:p>
        </p:txBody>
      </p:sp>
      <p:pic>
        <p:nvPicPr>
          <p:cNvPr id="2050" name="Picture 2" descr="Parks And Recreation Reaction GIF">
            <a:extLst>
              <a:ext uri="{FF2B5EF4-FFF2-40B4-BE49-F238E27FC236}">
                <a16:creationId xmlns:a16="http://schemas.microsoft.com/office/drawing/2014/main" id="{8C3979B2-3020-4741-9C63-82F93C6658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3345180"/>
            <a:ext cx="4391025" cy="351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7D2DB65-46E9-49EF-89F8-2D420A8B7255}"/>
              </a:ext>
            </a:extLst>
          </p:cNvPr>
          <p:cNvSpPr txBox="1"/>
          <p:nvPr/>
        </p:nvSpPr>
        <p:spPr>
          <a:xfrm>
            <a:off x="0" y="1300524"/>
            <a:ext cx="88773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FFF"/>
                </a:solidFill>
                <a:highlight>
                  <a:srgbClr val="25B0F5"/>
                </a:highlight>
                <a:latin typeface="Neo Sans Std" panose="020B05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Postar um vídeo</a:t>
            </a:r>
            <a:r>
              <a:rPr lang="pt-BR" sz="2800" dirty="0">
                <a:solidFill>
                  <a:srgbClr val="FFFFFF"/>
                </a:solidFill>
                <a:highlight>
                  <a:srgbClr val="25B0F5"/>
                </a:highlight>
                <a:latin typeface="Neo Sans Std" panose="020B0504030504040204" pitchFamily="34" charset="0"/>
              </a:rPr>
              <a:t> explicando partes do projeto da faculdade (entrega parcial) contendo:</a:t>
            </a:r>
          </a:p>
          <a:p>
            <a:endParaRPr lang="pt-BR" sz="2800" dirty="0">
              <a:solidFill>
                <a:srgbClr val="FFFFFF"/>
              </a:solidFill>
              <a:highlight>
                <a:srgbClr val="25B0F5"/>
              </a:highlight>
              <a:latin typeface="Neo Sans Std" panose="020B050403050404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rgbClr val="FFFFFF"/>
                </a:solidFill>
                <a:highlight>
                  <a:srgbClr val="25B0F5"/>
                </a:highlight>
                <a:latin typeface="Neo Sans Std" panose="020B0504030504040204" pitchFamily="34" charset="0"/>
              </a:rPr>
              <a:t>Modelagem com Diagrama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rgbClr val="FFFFFF"/>
                </a:solidFill>
                <a:highlight>
                  <a:srgbClr val="25B0F5"/>
                </a:highlight>
                <a:latin typeface="Neo Sans Std" panose="020B0504030504040204" pitchFamily="34" charset="0"/>
              </a:rPr>
              <a:t>Codificação de criação do banco, tabelas e inserção de dados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rgbClr val="FFFFFF"/>
                </a:solidFill>
                <a:highlight>
                  <a:srgbClr val="25B0F5"/>
                </a:highlight>
                <a:latin typeface="Neo Sans Std" panose="020B0504030504040204" pitchFamily="34" charset="0"/>
              </a:rPr>
              <a:t>Demonstrar a inserção de registros e consultas simples </a:t>
            </a:r>
          </a:p>
          <a:p>
            <a:pPr marL="457200" indent="-457200">
              <a:buFontTx/>
              <a:buChar char="-"/>
            </a:pPr>
            <a:endParaRPr lang="pt-BR" sz="2800" dirty="0">
              <a:highlight>
                <a:srgbClr val="25B0F5"/>
              </a:highlight>
              <a:latin typeface="Neo Sans Std" panose="020B05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1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58B74-593C-4B6E-BF94-C35D6CC4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304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b="1">
                <a:solidFill>
                  <a:srgbClr val="800080"/>
                </a:solidFill>
                <a:highlight>
                  <a:srgbClr val="FFFF00"/>
                </a:highlight>
                <a:latin typeface="Neo Sans Std" panose="020B0504030504040204" pitchFamily="34" charset="0"/>
              </a:rPr>
              <a:t>(7) Finalizando...</a:t>
            </a:r>
            <a:endParaRPr lang="pt-BR" sz="4800" b="1" dirty="0">
              <a:solidFill>
                <a:srgbClr val="800080"/>
              </a:solidFill>
              <a:highlight>
                <a:srgbClr val="FFFF00"/>
              </a:highlight>
              <a:latin typeface="Neo Sans Std" panose="020B050403050404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C925EE9-3D7E-4CAE-B7AD-18CB9D4A9794}"/>
              </a:ext>
            </a:extLst>
          </p:cNvPr>
          <p:cNvSpPr txBox="1">
            <a:spLocks/>
          </p:cNvSpPr>
          <p:nvPr/>
        </p:nvSpPr>
        <p:spPr>
          <a:xfrm>
            <a:off x="0" y="56304"/>
            <a:ext cx="7066936" cy="3345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5400" b="1" dirty="0">
              <a:solidFill>
                <a:srgbClr val="7030A0"/>
              </a:solidFill>
              <a:highlight>
                <a:srgbClr val="FFFFFF"/>
              </a:highlight>
              <a:latin typeface="Neo Sans Std" panose="020B050403050404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810F70-166B-428F-A8D1-01AB53CF100C}"/>
              </a:ext>
            </a:extLst>
          </p:cNvPr>
          <p:cNvSpPr txBox="1"/>
          <p:nvPr/>
        </p:nvSpPr>
        <p:spPr>
          <a:xfrm>
            <a:off x="0" y="1729149"/>
            <a:ext cx="850582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000" b="0" i="0">
                <a:solidFill>
                  <a:schemeClr val="bg1"/>
                </a:solidFill>
                <a:effectLst/>
                <a:latin typeface="Neo Sans Std" panose="020B0504030504040204" pitchFamily="34" charset="0"/>
              </a:rPr>
              <a:t>Grave um Pitch de 1 min apresentado seus serviços como DBA</a:t>
            </a:r>
          </a:p>
          <a:p>
            <a:br>
              <a:rPr lang="pt-BR" sz="6000">
                <a:solidFill>
                  <a:schemeClr val="bg1"/>
                </a:solidFill>
              </a:rPr>
            </a:br>
            <a:endParaRPr lang="pt-BR" sz="6000" dirty="0">
              <a:solidFill>
                <a:schemeClr val="bg1"/>
              </a:solidFill>
              <a:highlight>
                <a:srgbClr val="FF0066"/>
              </a:highlight>
              <a:latin typeface="Neo Sans Std" panose="020B050403050404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2ED95FF-7E36-403F-AF88-E7436EF77A3E}"/>
              </a:ext>
            </a:extLst>
          </p:cNvPr>
          <p:cNvSpPr txBox="1">
            <a:spLocks/>
          </p:cNvSpPr>
          <p:nvPr/>
        </p:nvSpPr>
        <p:spPr>
          <a:xfrm>
            <a:off x="0" y="5214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rgbClr val="800080"/>
                </a:solidFill>
                <a:highlight>
                  <a:srgbClr val="FFFF00"/>
                </a:highlight>
                <a:latin typeface="Neo Sans Std" panose="020B0504030504040204" pitchFamily="34" charset="0"/>
              </a:rPr>
              <a:t>Envie o arquivo e descanse!</a:t>
            </a:r>
          </a:p>
          <a:p>
            <a:r>
              <a:rPr lang="pt-BR" sz="4800" b="1" dirty="0">
                <a:solidFill>
                  <a:srgbClr val="800080"/>
                </a:solidFill>
                <a:highlight>
                  <a:srgbClr val="FFFF00"/>
                </a:highlight>
                <a:latin typeface="Neo Sans Std" panose="020B0504030504040204" pitchFamily="34" charset="0"/>
              </a:rPr>
              <a:t>Parabéns!!! Foi muito ágil, </a:t>
            </a:r>
            <a:r>
              <a:rPr lang="pt-BR" sz="4800" b="1" dirty="0" err="1">
                <a:solidFill>
                  <a:srgbClr val="800080"/>
                </a:solidFill>
                <a:highlight>
                  <a:srgbClr val="FFFF00"/>
                </a:highlight>
                <a:latin typeface="Neo Sans Std" panose="020B0504030504040204" pitchFamily="34" charset="0"/>
              </a:rPr>
              <a:t>Proanx</a:t>
            </a:r>
            <a:r>
              <a:rPr lang="pt-BR" sz="4800" b="1" dirty="0">
                <a:solidFill>
                  <a:srgbClr val="800080"/>
                </a:solidFill>
                <a:highlight>
                  <a:srgbClr val="FFFF00"/>
                </a:highlight>
                <a:latin typeface="Neo Sans Std" panose="020B0504030504040204" pitchFamily="34" charset="0"/>
              </a:rPr>
              <a:t> 4.0!</a:t>
            </a:r>
          </a:p>
        </p:txBody>
      </p:sp>
      <p:pic>
        <p:nvPicPr>
          <p:cNvPr id="5122" name="Picture 2" descr="Here It Is Season 6 GIF by Friends">
            <a:extLst>
              <a:ext uri="{FF2B5EF4-FFF2-40B4-BE49-F238E27FC236}">
                <a16:creationId xmlns:a16="http://schemas.microsoft.com/office/drawing/2014/main" id="{49FE5EBF-2F51-4322-A021-41416A8A2AB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28" y="1702670"/>
            <a:ext cx="3674975" cy="306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354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Neo Sans Std</vt:lpstr>
      <vt:lpstr>Tema do Office</vt:lpstr>
      <vt:lpstr>Avaliação 00</vt:lpstr>
      <vt:lpstr>(1) Quem sou eu? </vt:lpstr>
      <vt:lpstr>(2) Auto-avaliação – Como me sinto (assinale)</vt:lpstr>
      <vt:lpstr>(3) Lembrando o começo do curso</vt:lpstr>
      <vt:lpstr>(4) Quiz de Lógica de Programação</vt:lpstr>
      <vt:lpstr>(5) Lembra do Manual do Aluno?</vt:lpstr>
      <vt:lpstr>(6) Apresentação (parcial) do projeto</vt:lpstr>
      <vt:lpstr>(7) Finalizando...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00</dc:title>
  <dc:creator>Fabiana Raulino da Silva</dc:creator>
  <cp:lastModifiedBy>JS</cp:lastModifiedBy>
  <cp:revision>5</cp:revision>
  <dcterms:created xsi:type="dcterms:W3CDTF">2020-09-17T11:46:47Z</dcterms:created>
  <dcterms:modified xsi:type="dcterms:W3CDTF">2020-10-01T11:56:52Z</dcterms:modified>
</cp:coreProperties>
</file>