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Concert One"/>
      <p:regular r:id="rId23"/>
    </p:embeddedFont>
    <p:embeddedFont>
      <p:font typeface="Comforta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jrPfN34gmE5vHFW/vAKAU8DF1o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omfortaa-regular.fntdata"/><Relationship Id="rId23" Type="http://schemas.openxmlformats.org/officeDocument/2006/relationships/font" Target="fonts/ConcertOn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https://www.linkedin.com/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Gestionar tu marca profesional: puedes definir y determinar la forma en la que los demás ven tu experiencia profesional y cualificaciones. Como puedes controlar por completo tu perfil y su visibilidad, puedes personalizarlo para que se adapte a tus necesidades. Un perfil personalizado ayudará a los técnicos de selección de personal y a otros miembros a conocer tu personalidad profesional.</a:t>
            </a:r>
            <a:endParaRPr/>
          </a:p>
          <a:p>
            <a:pPr indent="0" lvl="0" marL="0" rtl="0" algn="l">
              <a:lnSpc>
                <a:spcPct val="100000"/>
              </a:lnSpc>
              <a:spcBef>
                <a:spcPts val="0"/>
              </a:spcBef>
              <a:spcAft>
                <a:spcPts val="0"/>
              </a:spcAft>
              <a:buClr>
                <a:schemeClr val="dk1"/>
              </a:buClr>
              <a:buSzPts val="1100"/>
              <a:buFont typeface="Arial"/>
              <a:buNone/>
            </a:pPr>
            <a:r>
              <a:rPr lang="es"/>
              <a:t>Crear oportunidades: como las personas y las empresas de todo el mundo utilizan LinkedIn, un perfil de LinkedIn te ayudará a destacar. Un perfil actualizado es la forma ideal de garantizar que te encontrarán las personas adecuadas en el momento preciso. Además, es una forma excelente de encontrar oportunidades de empleo y conectar con técnicos de selección de personal. Cuando hayas completado tu perfil, estarás mejor preparado para encontrar empleo en LinkedIn.</a:t>
            </a:r>
            <a:endParaRPr/>
          </a:p>
          <a:p>
            <a:pPr indent="0" lvl="0" marL="0" rtl="0" algn="l">
              <a:lnSpc>
                <a:spcPct val="100000"/>
              </a:lnSpc>
              <a:spcBef>
                <a:spcPts val="0"/>
              </a:spcBef>
              <a:spcAft>
                <a:spcPts val="0"/>
              </a:spcAft>
              <a:buClr>
                <a:schemeClr val="dk1"/>
              </a:buClr>
              <a:buSzPts val="1100"/>
              <a:buFont typeface="Arial"/>
              <a:buNone/>
            </a:pPr>
            <a:r>
              <a:rPr lang="es"/>
              <a:t>Crear tu red y hacer un seguimiento de tus hitos profesionales: puedes mostrar todos tus logros profesionales (nuevo empleo, aniversario de trabajo, ascenso, etc.) en tu perfil de LinkedIn. Te ayudará a mostrar tu experiencia profesional y tus logros a los miembros que ven tu perfil. Un perfil actualizado te abre la puerta a conocer a nuevos miembros y añadir contactos.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
              <a:t>Fuente: https://www.linkedin.com/help/linkedin/answer/a548467/-como-creo-un-buen-perfil-de-linkedin-?lang=es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Fuente: https://www.linkedin.com/help/linkedin/answer/a548467/-como-creo-un-buen-perfil-de-linkedin-?lang=es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https://www.linkedin.com/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Fuente: https://www.occ.com.mx/blog/aprende-hacer-tu-curriculum-paso-paso/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Link a video: https://youtu.be/BkKCv6itDLs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https://www.resumemaker.online/es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https://www.resumemaker.online/es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https://www.resumemaker.online/es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https://www.linkedin.com/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6.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6.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hyperlink" Target="https://www.linkedin.com/learning/learning-linkedin-2022/" TargetMode="External"/><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16.png"/><Relationship Id="rId5" Type="http://schemas.openxmlformats.org/officeDocument/2006/relationships/image" Target="../media/image2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hyperlink" Target="http://www.youtube.com/watch?v=BkKCv6itDLs" TargetMode="External"/><Relationship Id="rId6"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hyperlink" Target="http://www.youtube.com/watch?v=KR8RGs-BmRA" TargetMode="External"/><Relationship Id="rId6"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1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16.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56" name="Google Shape;56;p1"/>
          <p:cNvPicPr preferRelativeResize="0"/>
          <p:nvPr/>
        </p:nvPicPr>
        <p:blipFill rotWithShape="1">
          <a:blip r:embed="rId3">
            <a:alphaModFix/>
          </a:blip>
          <a:srcRect b="0" l="0" r="0" t="0"/>
          <a:stretch/>
        </p:blipFill>
        <p:spPr>
          <a:xfrm>
            <a:off x="0" y="4465"/>
            <a:ext cx="9144003" cy="5134572"/>
          </a:xfrm>
          <a:prstGeom prst="rect">
            <a:avLst/>
          </a:prstGeom>
          <a:noFill/>
          <a:ln>
            <a:noFill/>
          </a:ln>
        </p:spPr>
      </p:pic>
      <p:sp>
        <p:nvSpPr>
          <p:cNvPr id="57" name="Google Shape;57;p1"/>
          <p:cNvSpPr txBox="1"/>
          <p:nvPr/>
        </p:nvSpPr>
        <p:spPr>
          <a:xfrm>
            <a:off x="1430600" y="2149988"/>
            <a:ext cx="4551000" cy="985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600"/>
              <a:buFont typeface="Arial"/>
              <a:buNone/>
            </a:pPr>
            <a:r>
              <a:rPr b="0" i="0" lang="es" sz="2600" u="none" cap="none" strike="noStrike">
                <a:solidFill>
                  <a:srgbClr val="351C75"/>
                </a:solidFill>
                <a:highlight>
                  <a:srgbClr val="FFD966"/>
                </a:highlight>
                <a:latin typeface="Concert One"/>
                <a:ea typeface="Concert One"/>
                <a:cs typeface="Concert One"/>
                <a:sym typeface="Concert One"/>
              </a:rPr>
              <a:t>CLASE 10 - EMPLEABILIDAD: CV Y LINKEDIN</a:t>
            </a:r>
            <a:endParaRPr b="0" i="0" sz="2600" u="none" cap="none" strike="noStrike">
              <a:solidFill>
                <a:srgbClr val="351C75"/>
              </a:solidFill>
              <a:highlight>
                <a:srgbClr val="FFD966"/>
              </a:highlight>
              <a:latin typeface="Concert One"/>
              <a:ea typeface="Concert One"/>
              <a:cs typeface="Concert One"/>
              <a:sym typeface="Concert One"/>
            </a:endParaRPr>
          </a:p>
        </p:txBody>
      </p:sp>
      <p:sp>
        <p:nvSpPr>
          <p:cNvPr id="58" name="Google Shape;58;p1"/>
          <p:cNvSpPr/>
          <p:nvPr/>
        </p:nvSpPr>
        <p:spPr>
          <a:xfrm>
            <a:off x="3292000" y="4224375"/>
            <a:ext cx="2018100" cy="914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0"/>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29" name="Google Shape;129;p10"/>
          <p:cNvPicPr preferRelativeResize="0"/>
          <p:nvPr/>
        </p:nvPicPr>
        <p:blipFill rotWithShape="1">
          <a:blip r:embed="rId4">
            <a:alphaModFix/>
          </a:blip>
          <a:srcRect b="0" l="0" r="0" t="0"/>
          <a:stretch/>
        </p:blipFill>
        <p:spPr>
          <a:xfrm>
            <a:off x="372175" y="4667250"/>
            <a:ext cx="1516126" cy="430975"/>
          </a:xfrm>
          <a:prstGeom prst="rect">
            <a:avLst/>
          </a:prstGeom>
          <a:noFill/>
          <a:ln>
            <a:noFill/>
          </a:ln>
        </p:spPr>
      </p:pic>
      <p:pic>
        <p:nvPicPr>
          <p:cNvPr id="130" name="Google Shape;130;p10"/>
          <p:cNvPicPr preferRelativeResize="0"/>
          <p:nvPr/>
        </p:nvPicPr>
        <p:blipFill rotWithShape="1">
          <a:blip r:embed="rId4">
            <a:alphaModFix/>
          </a:blip>
          <a:srcRect b="0" l="0" r="0" t="0"/>
          <a:stretch/>
        </p:blipFill>
        <p:spPr>
          <a:xfrm>
            <a:off x="372175" y="4667250"/>
            <a:ext cx="1516126" cy="430975"/>
          </a:xfrm>
          <a:prstGeom prst="rect">
            <a:avLst/>
          </a:prstGeom>
          <a:noFill/>
          <a:ln>
            <a:noFill/>
          </a:ln>
        </p:spPr>
      </p:pic>
      <p:pic>
        <p:nvPicPr>
          <p:cNvPr id="131" name="Google Shape;131;p10"/>
          <p:cNvPicPr preferRelativeResize="0"/>
          <p:nvPr/>
        </p:nvPicPr>
        <p:blipFill rotWithShape="1">
          <a:blip r:embed="rId5">
            <a:alphaModFix/>
          </a:blip>
          <a:srcRect b="0" l="0" r="0" t="0"/>
          <a:stretch/>
        </p:blipFill>
        <p:spPr>
          <a:xfrm>
            <a:off x="6952376" y="0"/>
            <a:ext cx="1891727" cy="1182326"/>
          </a:xfrm>
          <a:prstGeom prst="rect">
            <a:avLst/>
          </a:prstGeom>
          <a:noFill/>
          <a:ln>
            <a:noFill/>
          </a:ln>
        </p:spPr>
      </p:pic>
      <p:sp>
        <p:nvSpPr>
          <p:cNvPr id="132" name="Google Shape;132;p10"/>
          <p:cNvSpPr txBox="1"/>
          <p:nvPr>
            <p:ph type="title"/>
          </p:nvPr>
        </p:nvSpPr>
        <p:spPr>
          <a:xfrm>
            <a:off x="1038150" y="1078875"/>
            <a:ext cx="6968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1920">
                <a:solidFill>
                  <a:srgbClr val="9118F5"/>
                </a:solidFill>
                <a:latin typeface="Comfortaa"/>
                <a:ea typeface="Comfortaa"/>
                <a:cs typeface="Comfortaa"/>
                <a:sym typeface="Comfortaa"/>
              </a:rPr>
              <a:t>Tu perfil de LinkedIn es una página de destino profesional donde puedes gestionar tu marca personal. </a:t>
            </a:r>
            <a:endParaRPr sz="1920">
              <a:solidFill>
                <a:srgbClr val="9118F5"/>
              </a:solidFill>
              <a:latin typeface="Comfortaa"/>
              <a:ea typeface="Comfortaa"/>
              <a:cs typeface="Comfortaa"/>
              <a:sym typeface="Comfortaa"/>
            </a:endParaRPr>
          </a:p>
          <a:p>
            <a:pPr indent="0" lvl="0" marL="0" rtl="0" algn="l">
              <a:lnSpc>
                <a:spcPct val="100000"/>
              </a:lnSpc>
              <a:spcBef>
                <a:spcPts val="0"/>
              </a:spcBef>
              <a:spcAft>
                <a:spcPts val="0"/>
              </a:spcAft>
              <a:buSzPts val="990"/>
              <a:buNone/>
            </a:pPr>
            <a:r>
              <a:t/>
            </a:r>
            <a:endParaRPr sz="1920">
              <a:solidFill>
                <a:srgbClr val="9118F5"/>
              </a:solidFill>
              <a:latin typeface="Comfortaa"/>
              <a:ea typeface="Comfortaa"/>
              <a:cs typeface="Comfortaa"/>
              <a:sym typeface="Comfortaa"/>
            </a:endParaRPr>
          </a:p>
          <a:p>
            <a:pPr indent="0" lvl="0" marL="0" rtl="0" algn="l">
              <a:lnSpc>
                <a:spcPct val="100000"/>
              </a:lnSpc>
              <a:spcBef>
                <a:spcPts val="0"/>
              </a:spcBef>
              <a:spcAft>
                <a:spcPts val="0"/>
              </a:spcAft>
              <a:buSzPts val="990"/>
              <a:buNone/>
            </a:pPr>
            <a:r>
              <a:rPr lang="es" sz="1920">
                <a:solidFill>
                  <a:schemeClr val="accent4"/>
                </a:solidFill>
                <a:latin typeface="Comfortaa"/>
                <a:ea typeface="Comfortaa"/>
                <a:cs typeface="Comfortaa"/>
                <a:sym typeface="Comfortaa"/>
              </a:rPr>
              <a:t>Un perfil de LinkedIn es la mejor forma de que la gente te conozca, sepa qué te importa y qué te interesa. </a:t>
            </a:r>
            <a:endParaRPr sz="1920">
              <a:solidFill>
                <a:schemeClr val="accent4"/>
              </a:solidFill>
              <a:latin typeface="Comfortaa"/>
              <a:ea typeface="Comfortaa"/>
              <a:cs typeface="Comfortaa"/>
              <a:sym typeface="Comfortaa"/>
            </a:endParaRPr>
          </a:p>
          <a:p>
            <a:pPr indent="0" lvl="0" marL="0" rtl="0" algn="l">
              <a:lnSpc>
                <a:spcPct val="100000"/>
              </a:lnSpc>
              <a:spcBef>
                <a:spcPts val="0"/>
              </a:spcBef>
              <a:spcAft>
                <a:spcPts val="0"/>
              </a:spcAft>
              <a:buSzPts val="990"/>
              <a:buNone/>
            </a:pPr>
            <a:r>
              <a:t/>
            </a:r>
            <a:endParaRPr sz="1920">
              <a:solidFill>
                <a:schemeClr val="accent4"/>
              </a:solidFill>
              <a:latin typeface="Comfortaa"/>
              <a:ea typeface="Comfortaa"/>
              <a:cs typeface="Comfortaa"/>
              <a:sym typeface="Comfortaa"/>
            </a:endParaRPr>
          </a:p>
          <a:p>
            <a:pPr indent="0" lvl="0" marL="0" rtl="0" algn="l">
              <a:lnSpc>
                <a:spcPct val="100000"/>
              </a:lnSpc>
              <a:spcBef>
                <a:spcPts val="0"/>
              </a:spcBef>
              <a:spcAft>
                <a:spcPts val="0"/>
              </a:spcAft>
              <a:buSzPts val="990"/>
              <a:buNone/>
            </a:pPr>
            <a:r>
              <a:rPr lang="es" sz="1920">
                <a:solidFill>
                  <a:schemeClr val="accent1"/>
                </a:solidFill>
                <a:latin typeface="Comfortaa"/>
                <a:ea typeface="Comfortaa"/>
                <a:cs typeface="Comfortaa"/>
                <a:sym typeface="Comfortaa"/>
              </a:rPr>
              <a:t>Tu perfil es un panel personal en el que las personas pueden encontrarte y estar al tanto de tu actividad, así que asegúrate de que esté completo y te represente.</a:t>
            </a:r>
            <a:endParaRPr sz="1920">
              <a:solidFill>
                <a:schemeClr val="accent1"/>
              </a:solidFill>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1"/>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38" name="Google Shape;138;p11"/>
          <p:cNvPicPr preferRelativeResize="0"/>
          <p:nvPr/>
        </p:nvPicPr>
        <p:blipFill rotWithShape="1">
          <a:blip r:embed="rId4">
            <a:alphaModFix/>
          </a:blip>
          <a:srcRect b="0" l="0" r="0" t="0"/>
          <a:stretch/>
        </p:blipFill>
        <p:spPr>
          <a:xfrm>
            <a:off x="372175" y="4667250"/>
            <a:ext cx="1516126" cy="430975"/>
          </a:xfrm>
          <a:prstGeom prst="rect">
            <a:avLst/>
          </a:prstGeom>
          <a:noFill/>
          <a:ln>
            <a:noFill/>
          </a:ln>
        </p:spPr>
      </p:pic>
      <p:pic>
        <p:nvPicPr>
          <p:cNvPr id="139" name="Google Shape;139;p11"/>
          <p:cNvPicPr preferRelativeResize="0"/>
          <p:nvPr/>
        </p:nvPicPr>
        <p:blipFill rotWithShape="1">
          <a:blip r:embed="rId4">
            <a:alphaModFix/>
          </a:blip>
          <a:srcRect b="0" l="0" r="0" t="0"/>
          <a:stretch/>
        </p:blipFill>
        <p:spPr>
          <a:xfrm>
            <a:off x="372175" y="4667250"/>
            <a:ext cx="1516126" cy="430975"/>
          </a:xfrm>
          <a:prstGeom prst="rect">
            <a:avLst/>
          </a:prstGeom>
          <a:noFill/>
          <a:ln>
            <a:noFill/>
          </a:ln>
        </p:spPr>
      </p:pic>
      <p:pic>
        <p:nvPicPr>
          <p:cNvPr id="140" name="Google Shape;140;p11"/>
          <p:cNvPicPr preferRelativeResize="0"/>
          <p:nvPr/>
        </p:nvPicPr>
        <p:blipFill rotWithShape="1">
          <a:blip r:embed="rId5">
            <a:alphaModFix/>
          </a:blip>
          <a:srcRect b="0" l="0" r="0" t="0"/>
          <a:stretch/>
        </p:blipFill>
        <p:spPr>
          <a:xfrm>
            <a:off x="6952376" y="0"/>
            <a:ext cx="1891727" cy="1182326"/>
          </a:xfrm>
          <a:prstGeom prst="rect">
            <a:avLst/>
          </a:prstGeom>
          <a:noFill/>
          <a:ln>
            <a:noFill/>
          </a:ln>
        </p:spPr>
      </p:pic>
      <p:sp>
        <p:nvSpPr>
          <p:cNvPr id="141" name="Google Shape;141;p11"/>
          <p:cNvSpPr txBox="1"/>
          <p:nvPr>
            <p:ph type="title"/>
          </p:nvPr>
        </p:nvSpPr>
        <p:spPr>
          <a:xfrm>
            <a:off x="1006675" y="1377750"/>
            <a:ext cx="6968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s" sz="2220">
                <a:solidFill>
                  <a:srgbClr val="0073B1"/>
                </a:solidFill>
                <a:latin typeface="Comfortaa"/>
                <a:ea typeface="Comfortaa"/>
                <a:cs typeface="Comfortaa"/>
                <a:sym typeface="Comfortaa"/>
              </a:rPr>
              <a:t>Tener un perfil en LinkedIn te ayuda a:</a:t>
            </a:r>
            <a:endParaRPr b="1" sz="2220">
              <a:solidFill>
                <a:srgbClr val="0073B1"/>
              </a:solidFill>
              <a:latin typeface="Comfortaa"/>
              <a:ea typeface="Comfortaa"/>
              <a:cs typeface="Comfortaa"/>
              <a:sym typeface="Comfortaa"/>
            </a:endParaRPr>
          </a:p>
          <a:p>
            <a:pPr indent="0" lvl="0" marL="0" rtl="0" algn="l">
              <a:lnSpc>
                <a:spcPct val="100000"/>
              </a:lnSpc>
              <a:spcBef>
                <a:spcPts val="0"/>
              </a:spcBef>
              <a:spcAft>
                <a:spcPts val="0"/>
              </a:spcAft>
              <a:buSzPts val="990"/>
              <a:buNone/>
            </a:pPr>
            <a:r>
              <a:t/>
            </a:r>
            <a:endParaRPr sz="2220">
              <a:solidFill>
                <a:srgbClr val="9118F5"/>
              </a:solidFill>
              <a:latin typeface="Comfortaa"/>
              <a:ea typeface="Comfortaa"/>
              <a:cs typeface="Comfortaa"/>
              <a:sym typeface="Comfortaa"/>
            </a:endParaRPr>
          </a:p>
          <a:p>
            <a:pPr indent="-369570" lvl="0" marL="457200" rtl="0" algn="l">
              <a:lnSpc>
                <a:spcPct val="100000"/>
              </a:lnSpc>
              <a:spcBef>
                <a:spcPts val="0"/>
              </a:spcBef>
              <a:spcAft>
                <a:spcPts val="0"/>
              </a:spcAft>
              <a:buClr>
                <a:srgbClr val="9118F5"/>
              </a:buClr>
              <a:buSzPts val="2220"/>
              <a:buFont typeface="Comfortaa"/>
              <a:buChar char="●"/>
            </a:pPr>
            <a:r>
              <a:rPr lang="es" sz="2220">
                <a:solidFill>
                  <a:srgbClr val="9118F5"/>
                </a:solidFill>
                <a:latin typeface="Comfortaa"/>
                <a:ea typeface="Comfortaa"/>
                <a:cs typeface="Comfortaa"/>
                <a:sym typeface="Comfortaa"/>
              </a:rPr>
              <a:t>Gestionar tu marca profesional</a:t>
            </a:r>
            <a:endParaRPr sz="2220">
              <a:solidFill>
                <a:srgbClr val="9118F5"/>
              </a:solidFill>
              <a:latin typeface="Comfortaa"/>
              <a:ea typeface="Comfortaa"/>
              <a:cs typeface="Comfortaa"/>
              <a:sym typeface="Comfortaa"/>
            </a:endParaRPr>
          </a:p>
          <a:p>
            <a:pPr indent="-369570" lvl="0" marL="457200" rtl="0" algn="l">
              <a:lnSpc>
                <a:spcPct val="100000"/>
              </a:lnSpc>
              <a:spcBef>
                <a:spcPts val="0"/>
              </a:spcBef>
              <a:spcAft>
                <a:spcPts val="0"/>
              </a:spcAft>
              <a:buClr>
                <a:srgbClr val="9118F5"/>
              </a:buClr>
              <a:buSzPts val="2220"/>
              <a:buFont typeface="Comfortaa"/>
              <a:buChar char="●"/>
            </a:pPr>
            <a:r>
              <a:rPr lang="es" sz="2220">
                <a:solidFill>
                  <a:srgbClr val="9118F5"/>
                </a:solidFill>
                <a:latin typeface="Comfortaa"/>
                <a:ea typeface="Comfortaa"/>
                <a:cs typeface="Comfortaa"/>
                <a:sym typeface="Comfortaa"/>
              </a:rPr>
              <a:t>Crear oportunidades</a:t>
            </a:r>
            <a:endParaRPr sz="2220">
              <a:solidFill>
                <a:srgbClr val="9118F5"/>
              </a:solidFill>
              <a:latin typeface="Comfortaa"/>
              <a:ea typeface="Comfortaa"/>
              <a:cs typeface="Comfortaa"/>
              <a:sym typeface="Comfortaa"/>
            </a:endParaRPr>
          </a:p>
          <a:p>
            <a:pPr indent="-369570" lvl="0" marL="457200" rtl="0" algn="l">
              <a:lnSpc>
                <a:spcPct val="100000"/>
              </a:lnSpc>
              <a:spcBef>
                <a:spcPts val="0"/>
              </a:spcBef>
              <a:spcAft>
                <a:spcPts val="0"/>
              </a:spcAft>
              <a:buClr>
                <a:srgbClr val="9118F5"/>
              </a:buClr>
              <a:buSzPts val="2220"/>
              <a:buFont typeface="Comfortaa"/>
              <a:buChar char="●"/>
            </a:pPr>
            <a:r>
              <a:rPr lang="es" sz="2220">
                <a:solidFill>
                  <a:srgbClr val="9118F5"/>
                </a:solidFill>
                <a:latin typeface="Comfortaa"/>
                <a:ea typeface="Comfortaa"/>
                <a:cs typeface="Comfortaa"/>
                <a:sym typeface="Comfortaa"/>
              </a:rPr>
              <a:t>Crear tu red y hacer un seguimiento de tus hitos profesionales</a:t>
            </a:r>
            <a:endParaRPr sz="2220">
              <a:solidFill>
                <a:srgbClr val="9118F5"/>
              </a:solidFill>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2"/>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47" name="Google Shape;147;p12"/>
          <p:cNvPicPr preferRelativeResize="0"/>
          <p:nvPr/>
        </p:nvPicPr>
        <p:blipFill rotWithShape="1">
          <a:blip r:embed="rId4">
            <a:alphaModFix/>
          </a:blip>
          <a:srcRect b="0" l="0" r="0" t="0"/>
          <a:stretch/>
        </p:blipFill>
        <p:spPr>
          <a:xfrm>
            <a:off x="7567875" y="4416125"/>
            <a:ext cx="1516126" cy="430975"/>
          </a:xfrm>
          <a:prstGeom prst="rect">
            <a:avLst/>
          </a:prstGeom>
          <a:noFill/>
          <a:ln>
            <a:noFill/>
          </a:ln>
        </p:spPr>
      </p:pic>
      <p:sp>
        <p:nvSpPr>
          <p:cNvPr id="148" name="Google Shape;148;p12"/>
          <p:cNvSpPr txBox="1"/>
          <p:nvPr>
            <p:ph type="title"/>
          </p:nvPr>
        </p:nvSpPr>
        <p:spPr>
          <a:xfrm>
            <a:off x="4321850" y="1503575"/>
            <a:ext cx="3837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3420">
                <a:solidFill>
                  <a:schemeClr val="accent4"/>
                </a:solidFill>
                <a:latin typeface="Concert One"/>
                <a:ea typeface="Concert One"/>
                <a:cs typeface="Concert One"/>
                <a:sym typeface="Concert One"/>
              </a:rPr>
              <a:t>CONSEJOS PARA CREAR UN BUEN LINKEDIN</a:t>
            </a:r>
            <a:endParaRPr sz="3420">
              <a:solidFill>
                <a:schemeClr val="accent4"/>
              </a:solidFill>
              <a:latin typeface="Concert One"/>
              <a:ea typeface="Concert One"/>
              <a:cs typeface="Concert One"/>
              <a:sym typeface="Concert On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3"/>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54" name="Google Shape;154;p13"/>
          <p:cNvPicPr preferRelativeResize="0"/>
          <p:nvPr/>
        </p:nvPicPr>
        <p:blipFill rotWithShape="1">
          <a:blip r:embed="rId4">
            <a:alphaModFix/>
          </a:blip>
          <a:srcRect b="0" l="0" r="0" t="0"/>
          <a:stretch/>
        </p:blipFill>
        <p:spPr>
          <a:xfrm>
            <a:off x="372175" y="4667250"/>
            <a:ext cx="1516126" cy="430975"/>
          </a:xfrm>
          <a:prstGeom prst="rect">
            <a:avLst/>
          </a:prstGeom>
          <a:noFill/>
          <a:ln>
            <a:noFill/>
          </a:ln>
        </p:spPr>
      </p:pic>
      <p:sp>
        <p:nvSpPr>
          <p:cNvPr id="155" name="Google Shape;155;p13"/>
          <p:cNvSpPr txBox="1"/>
          <p:nvPr>
            <p:ph type="title"/>
          </p:nvPr>
        </p:nvSpPr>
        <p:spPr>
          <a:xfrm>
            <a:off x="0" y="591250"/>
            <a:ext cx="4928700" cy="572700"/>
          </a:xfrm>
          <a:prstGeom prst="rect">
            <a:avLst/>
          </a:prstGeom>
          <a:noFill/>
          <a:ln>
            <a:noFill/>
          </a:ln>
        </p:spPr>
        <p:txBody>
          <a:bodyPr anchorCtr="0" anchor="t" bIns="91425" lIns="91425" spcFirstLastPara="1" rIns="91425" wrap="square" tIns="91425">
            <a:noAutofit/>
          </a:bodyPr>
          <a:lstStyle/>
          <a:p>
            <a:pPr indent="-369570" lvl="0" marL="457200" rtl="0" algn="l">
              <a:lnSpc>
                <a:spcPct val="150000"/>
              </a:lnSpc>
              <a:spcBef>
                <a:spcPts val="0"/>
              </a:spcBef>
              <a:spcAft>
                <a:spcPts val="0"/>
              </a:spcAft>
              <a:buClr>
                <a:srgbClr val="0073B1"/>
              </a:buClr>
              <a:buSzPts val="2220"/>
              <a:buFont typeface="Comfortaa"/>
              <a:buChar char="●"/>
            </a:pPr>
            <a:r>
              <a:rPr b="1" lang="es" sz="2220">
                <a:solidFill>
                  <a:srgbClr val="0073B1"/>
                </a:solidFill>
                <a:latin typeface="Comfortaa"/>
                <a:ea typeface="Comfortaa"/>
                <a:cs typeface="Comfortaa"/>
                <a:sym typeface="Comfortaa"/>
              </a:rPr>
              <a:t>Añade una foto de perfil profesional</a:t>
            </a:r>
            <a:endParaRPr b="1" sz="2220">
              <a:solidFill>
                <a:srgbClr val="0073B1"/>
              </a:solidFill>
              <a:latin typeface="Comfortaa"/>
              <a:ea typeface="Comfortaa"/>
              <a:cs typeface="Comfortaa"/>
              <a:sym typeface="Comfortaa"/>
            </a:endParaRPr>
          </a:p>
          <a:p>
            <a:pPr indent="-369570" lvl="0" marL="457200" rtl="0" algn="l">
              <a:lnSpc>
                <a:spcPct val="150000"/>
              </a:lnSpc>
              <a:spcBef>
                <a:spcPts val="0"/>
              </a:spcBef>
              <a:spcAft>
                <a:spcPts val="0"/>
              </a:spcAft>
              <a:buClr>
                <a:schemeClr val="accent4"/>
              </a:buClr>
              <a:buSzPts val="2220"/>
              <a:buFont typeface="Comfortaa"/>
              <a:buChar char="●"/>
            </a:pPr>
            <a:r>
              <a:rPr b="1" lang="es" sz="2220">
                <a:solidFill>
                  <a:schemeClr val="accent4"/>
                </a:solidFill>
                <a:latin typeface="Comfortaa"/>
                <a:ea typeface="Comfortaa"/>
                <a:cs typeface="Comfortaa"/>
                <a:sym typeface="Comfortaa"/>
              </a:rPr>
              <a:t>Haz que tu titular destaque</a:t>
            </a:r>
            <a:endParaRPr b="1" sz="2220">
              <a:solidFill>
                <a:schemeClr val="accent4"/>
              </a:solidFill>
              <a:latin typeface="Comfortaa"/>
              <a:ea typeface="Comfortaa"/>
              <a:cs typeface="Comfortaa"/>
              <a:sym typeface="Comfortaa"/>
            </a:endParaRPr>
          </a:p>
          <a:p>
            <a:pPr indent="-369570" lvl="0" marL="457200" rtl="0" algn="l">
              <a:lnSpc>
                <a:spcPct val="150000"/>
              </a:lnSpc>
              <a:spcBef>
                <a:spcPts val="0"/>
              </a:spcBef>
              <a:spcAft>
                <a:spcPts val="0"/>
              </a:spcAft>
              <a:buClr>
                <a:srgbClr val="9118F5"/>
              </a:buClr>
              <a:buSzPts val="2220"/>
              <a:buFont typeface="Comfortaa"/>
              <a:buChar char="●"/>
            </a:pPr>
            <a:r>
              <a:rPr b="1" lang="es" sz="2220">
                <a:solidFill>
                  <a:srgbClr val="9118F5"/>
                </a:solidFill>
                <a:latin typeface="Comfortaa"/>
                <a:ea typeface="Comfortaa"/>
                <a:cs typeface="Comfortaa"/>
                <a:sym typeface="Comfortaa"/>
              </a:rPr>
              <a:t>Escribe un resumen</a:t>
            </a:r>
            <a:endParaRPr b="1" sz="2220">
              <a:solidFill>
                <a:srgbClr val="9118F5"/>
              </a:solidFill>
              <a:latin typeface="Comfortaa"/>
              <a:ea typeface="Comfortaa"/>
              <a:cs typeface="Comfortaa"/>
              <a:sym typeface="Comfortaa"/>
            </a:endParaRPr>
          </a:p>
          <a:p>
            <a:pPr indent="-369570" lvl="0" marL="457200" rtl="0" algn="l">
              <a:lnSpc>
                <a:spcPct val="150000"/>
              </a:lnSpc>
              <a:spcBef>
                <a:spcPts val="0"/>
              </a:spcBef>
              <a:spcAft>
                <a:spcPts val="0"/>
              </a:spcAft>
              <a:buClr>
                <a:srgbClr val="0073B1"/>
              </a:buClr>
              <a:buSzPts val="2220"/>
              <a:buFont typeface="Comfortaa"/>
              <a:buChar char="●"/>
            </a:pPr>
            <a:r>
              <a:rPr b="1" lang="es" sz="2220">
                <a:solidFill>
                  <a:srgbClr val="0073B1"/>
                </a:solidFill>
                <a:latin typeface="Comfortaa"/>
                <a:ea typeface="Comfortaa"/>
                <a:cs typeface="Comfortaa"/>
                <a:sym typeface="Comfortaa"/>
              </a:rPr>
              <a:t>Añade empleos y formación</a:t>
            </a:r>
            <a:endParaRPr b="1" sz="2220">
              <a:solidFill>
                <a:srgbClr val="0073B1"/>
              </a:solidFill>
              <a:latin typeface="Comfortaa"/>
              <a:ea typeface="Comfortaa"/>
              <a:cs typeface="Comfortaa"/>
              <a:sym typeface="Comfortaa"/>
            </a:endParaRPr>
          </a:p>
          <a:p>
            <a:pPr indent="-369570" lvl="0" marL="457200" rtl="0" algn="l">
              <a:lnSpc>
                <a:spcPct val="150000"/>
              </a:lnSpc>
              <a:spcBef>
                <a:spcPts val="0"/>
              </a:spcBef>
              <a:spcAft>
                <a:spcPts val="0"/>
              </a:spcAft>
              <a:buClr>
                <a:schemeClr val="accent4"/>
              </a:buClr>
              <a:buSzPts val="2220"/>
              <a:buFont typeface="Comfortaa"/>
              <a:buChar char="●"/>
            </a:pPr>
            <a:r>
              <a:rPr b="1" lang="es" sz="2220">
                <a:solidFill>
                  <a:schemeClr val="accent4"/>
                </a:solidFill>
                <a:latin typeface="Comfortaa"/>
                <a:ea typeface="Comfortaa"/>
                <a:cs typeface="Comfortaa"/>
                <a:sym typeface="Comfortaa"/>
              </a:rPr>
              <a:t>Añade aptitudes relevantes</a:t>
            </a:r>
            <a:endParaRPr b="1" sz="2220">
              <a:solidFill>
                <a:schemeClr val="accent4"/>
              </a:solidFill>
              <a:latin typeface="Comfortaa"/>
              <a:ea typeface="Comfortaa"/>
              <a:cs typeface="Comfortaa"/>
              <a:sym typeface="Comfortaa"/>
            </a:endParaRPr>
          </a:p>
          <a:p>
            <a:pPr indent="-369570" lvl="0" marL="457200" rtl="0" algn="l">
              <a:lnSpc>
                <a:spcPct val="150000"/>
              </a:lnSpc>
              <a:spcBef>
                <a:spcPts val="0"/>
              </a:spcBef>
              <a:spcAft>
                <a:spcPts val="0"/>
              </a:spcAft>
              <a:buClr>
                <a:srgbClr val="0073B1"/>
              </a:buClr>
              <a:buSzPts val="2220"/>
              <a:buFont typeface="Comfortaa"/>
              <a:buChar char="●"/>
            </a:pPr>
            <a:r>
              <a:rPr b="1" lang="es" sz="2220">
                <a:solidFill>
                  <a:srgbClr val="0073B1"/>
                </a:solidFill>
                <a:latin typeface="Comfortaa"/>
                <a:ea typeface="Comfortaa"/>
                <a:cs typeface="Comfortaa"/>
                <a:sym typeface="Comfortaa"/>
              </a:rPr>
              <a:t>Solicita recomendaciones</a:t>
            </a:r>
            <a:endParaRPr b="1" sz="2220">
              <a:solidFill>
                <a:srgbClr val="0073B1"/>
              </a:solidFill>
              <a:latin typeface="Comfortaa"/>
              <a:ea typeface="Comfortaa"/>
              <a:cs typeface="Comfortaa"/>
              <a:sym typeface="Comfortaa"/>
            </a:endParaRPr>
          </a:p>
        </p:txBody>
      </p:sp>
      <p:pic>
        <p:nvPicPr>
          <p:cNvPr id="156" name="Google Shape;156;p13"/>
          <p:cNvPicPr preferRelativeResize="0"/>
          <p:nvPr/>
        </p:nvPicPr>
        <p:blipFill rotWithShape="1">
          <a:blip r:embed="rId5">
            <a:alphaModFix/>
          </a:blip>
          <a:srcRect b="0" l="0" r="0" t="0"/>
          <a:stretch/>
        </p:blipFill>
        <p:spPr>
          <a:xfrm>
            <a:off x="6118725" y="1761050"/>
            <a:ext cx="2343649" cy="1464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62" name="Google Shape;162;p14"/>
          <p:cNvSpPr txBox="1"/>
          <p:nvPr>
            <p:ph idx="1" type="body"/>
          </p:nvPr>
        </p:nvSpPr>
        <p:spPr>
          <a:xfrm>
            <a:off x="3712200" y="2241450"/>
            <a:ext cx="5120100" cy="88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2500" u="sng">
                <a:solidFill>
                  <a:schemeClr val="lt1"/>
                </a:solidFill>
                <a:latin typeface="Comfortaa"/>
                <a:ea typeface="Comfortaa"/>
                <a:cs typeface="Comfortaa"/>
                <a:sym typeface="Comfortaa"/>
                <a:hlinkClick r:id="rId4">
                  <a:extLst>
                    <a:ext uri="{A12FA001-AC4F-418D-AE19-62706E023703}">
                      <ahyp:hlinkClr val="tx"/>
                    </a:ext>
                  </a:extLst>
                </a:hlinkClick>
              </a:rPr>
              <a:t>CURSO: LEARNING LINKEDIN</a:t>
            </a:r>
            <a:endParaRPr sz="2500">
              <a:solidFill>
                <a:schemeClr val="lt1"/>
              </a:solidFill>
              <a:latin typeface="Comfortaa"/>
              <a:ea typeface="Comfortaa"/>
              <a:cs typeface="Comfortaa"/>
              <a:sym typeface="Comfortaa"/>
            </a:endParaRPr>
          </a:p>
        </p:txBody>
      </p:sp>
      <p:pic>
        <p:nvPicPr>
          <p:cNvPr id="163" name="Google Shape;163;p14"/>
          <p:cNvPicPr preferRelativeResize="0"/>
          <p:nvPr/>
        </p:nvPicPr>
        <p:blipFill rotWithShape="1">
          <a:blip r:embed="rId5">
            <a:alphaModFix/>
          </a:blip>
          <a:srcRect b="0" l="0" r="0" t="0"/>
          <a:stretch/>
        </p:blipFill>
        <p:spPr>
          <a:xfrm>
            <a:off x="372175" y="4667250"/>
            <a:ext cx="1516126" cy="430975"/>
          </a:xfrm>
          <a:prstGeom prst="rect">
            <a:avLst/>
          </a:prstGeom>
          <a:noFill/>
          <a:ln>
            <a:noFill/>
          </a:ln>
        </p:spPr>
      </p:pic>
      <p:sp>
        <p:nvSpPr>
          <p:cNvPr id="164" name="Google Shape;164;p14"/>
          <p:cNvSpPr txBox="1"/>
          <p:nvPr>
            <p:ph type="title"/>
          </p:nvPr>
        </p:nvSpPr>
        <p:spPr>
          <a:xfrm>
            <a:off x="4353300" y="182300"/>
            <a:ext cx="3837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420">
                <a:solidFill>
                  <a:schemeClr val="accent4"/>
                </a:solidFill>
                <a:latin typeface="Concert One"/>
                <a:ea typeface="Concert One"/>
                <a:cs typeface="Concert One"/>
                <a:sym typeface="Concert One"/>
              </a:rPr>
              <a:t>RECOMENDACIÓN</a:t>
            </a:r>
            <a:endParaRPr sz="3420">
              <a:solidFill>
                <a:schemeClr val="accent4"/>
              </a:solidFill>
              <a:latin typeface="Concert One"/>
              <a:ea typeface="Concert One"/>
              <a:cs typeface="Concert One"/>
              <a:sym typeface="Concert On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5"/>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70" name="Google Shape;170;p15"/>
          <p:cNvPicPr preferRelativeResize="0"/>
          <p:nvPr/>
        </p:nvPicPr>
        <p:blipFill rotWithShape="1">
          <a:blip r:embed="rId4">
            <a:alphaModFix/>
          </a:blip>
          <a:srcRect b="0" l="0" r="0" t="0"/>
          <a:stretch/>
        </p:blipFill>
        <p:spPr>
          <a:xfrm>
            <a:off x="372175" y="4667250"/>
            <a:ext cx="1516126" cy="430975"/>
          </a:xfrm>
          <a:prstGeom prst="rect">
            <a:avLst/>
          </a:prstGeom>
          <a:noFill/>
          <a:ln>
            <a:noFill/>
          </a:ln>
        </p:spPr>
      </p:pic>
      <p:sp>
        <p:nvSpPr>
          <p:cNvPr id="171" name="Google Shape;171;p15"/>
          <p:cNvSpPr txBox="1"/>
          <p:nvPr>
            <p:ph type="title"/>
          </p:nvPr>
        </p:nvSpPr>
        <p:spPr>
          <a:xfrm>
            <a:off x="3743575" y="1723800"/>
            <a:ext cx="5253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420">
                <a:solidFill>
                  <a:schemeClr val="accent4"/>
                </a:solidFill>
                <a:latin typeface="Concert One"/>
                <a:ea typeface="Concert One"/>
                <a:cs typeface="Concert One"/>
                <a:sym typeface="Concert One"/>
              </a:rPr>
              <a:t>ÚLTIMA ACTIVIDAD:</a:t>
            </a:r>
            <a:endParaRPr sz="3420">
              <a:solidFill>
                <a:schemeClr val="accent4"/>
              </a:solidFill>
              <a:latin typeface="Concert One"/>
              <a:ea typeface="Concert One"/>
              <a:cs typeface="Concert One"/>
              <a:sym typeface="Concert One"/>
            </a:endParaRPr>
          </a:p>
          <a:p>
            <a:pPr indent="0" lvl="0" marL="0" rtl="0" algn="l">
              <a:lnSpc>
                <a:spcPct val="100000"/>
              </a:lnSpc>
              <a:spcBef>
                <a:spcPts val="0"/>
              </a:spcBef>
              <a:spcAft>
                <a:spcPts val="0"/>
              </a:spcAft>
              <a:buSzPts val="990"/>
              <a:buNone/>
            </a:pPr>
            <a:r>
              <a:rPr lang="es" sz="3420">
                <a:solidFill>
                  <a:schemeClr val="accent4"/>
                </a:solidFill>
                <a:latin typeface="Concert One"/>
                <a:ea typeface="Concert One"/>
                <a:cs typeface="Concert One"/>
                <a:sym typeface="Concert One"/>
              </a:rPr>
              <a:t>RESPONDER FORMULARIOS</a:t>
            </a:r>
            <a:endParaRPr sz="3420">
              <a:solidFill>
                <a:schemeClr val="accent4"/>
              </a:solidFill>
              <a:latin typeface="Concert One"/>
              <a:ea typeface="Concert One"/>
              <a:cs typeface="Concert One"/>
              <a:sym typeface="Concert On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16"/>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77" name="Google Shape;177;p16"/>
          <p:cNvPicPr preferRelativeResize="0"/>
          <p:nvPr/>
        </p:nvPicPr>
        <p:blipFill rotWithShape="1">
          <a:blip r:embed="rId4">
            <a:alphaModFix/>
          </a:blip>
          <a:srcRect b="0" l="0" r="0" t="0"/>
          <a:stretch/>
        </p:blipFill>
        <p:spPr>
          <a:xfrm>
            <a:off x="372175" y="4667250"/>
            <a:ext cx="1516126" cy="430975"/>
          </a:xfrm>
          <a:prstGeom prst="rect">
            <a:avLst/>
          </a:prstGeom>
          <a:noFill/>
          <a:ln>
            <a:noFill/>
          </a:ln>
        </p:spPr>
      </p:pic>
      <p:pic>
        <p:nvPicPr>
          <p:cNvPr id="178" name="Google Shape;178;p16"/>
          <p:cNvPicPr preferRelativeResize="0"/>
          <p:nvPr/>
        </p:nvPicPr>
        <p:blipFill rotWithShape="1">
          <a:blip r:embed="rId4">
            <a:alphaModFix/>
          </a:blip>
          <a:srcRect b="0" l="0" r="0" t="0"/>
          <a:stretch/>
        </p:blipFill>
        <p:spPr>
          <a:xfrm>
            <a:off x="372175" y="4667250"/>
            <a:ext cx="1516126" cy="430975"/>
          </a:xfrm>
          <a:prstGeom prst="rect">
            <a:avLst/>
          </a:prstGeom>
          <a:noFill/>
          <a:ln>
            <a:noFill/>
          </a:ln>
        </p:spPr>
      </p:pic>
      <p:sp>
        <p:nvSpPr>
          <p:cNvPr id="179" name="Google Shape;179;p16"/>
          <p:cNvSpPr txBox="1"/>
          <p:nvPr>
            <p:ph type="title"/>
          </p:nvPr>
        </p:nvSpPr>
        <p:spPr>
          <a:xfrm>
            <a:off x="251675" y="1837100"/>
            <a:ext cx="8777100" cy="1846800"/>
          </a:xfrm>
          <a:prstGeom prst="rect">
            <a:avLst/>
          </a:prstGeom>
          <a:noFill/>
          <a:ln>
            <a:noFill/>
          </a:ln>
        </p:spPr>
        <p:txBody>
          <a:bodyPr anchorCtr="0" anchor="t" bIns="91425" lIns="91425" spcFirstLastPara="1" rIns="91425" wrap="square" tIns="91425">
            <a:noAutofit/>
          </a:bodyPr>
          <a:lstStyle/>
          <a:p>
            <a:pPr indent="-350520" lvl="0" marL="457200" rtl="0" algn="l">
              <a:lnSpc>
                <a:spcPct val="200000"/>
              </a:lnSpc>
              <a:spcBef>
                <a:spcPts val="0"/>
              </a:spcBef>
              <a:spcAft>
                <a:spcPts val="0"/>
              </a:spcAft>
              <a:buClr>
                <a:srgbClr val="9118F5"/>
              </a:buClr>
              <a:buSzPts val="1920"/>
              <a:buFont typeface="Comfortaa"/>
              <a:buChar char="●"/>
            </a:pPr>
            <a:r>
              <a:rPr b="1" lang="es" sz="1920">
                <a:solidFill>
                  <a:srgbClr val="9118F5"/>
                </a:solidFill>
                <a:latin typeface="Comfortaa"/>
                <a:ea typeface="Comfortaa"/>
                <a:cs typeface="Comfortaa"/>
                <a:sym typeface="Comfortaa"/>
              </a:rPr>
              <a:t>Encuesta de salida: </a:t>
            </a:r>
            <a:r>
              <a:rPr lang="es" sz="1920">
                <a:solidFill>
                  <a:srgbClr val="9118F5"/>
                </a:solidFill>
                <a:latin typeface="Comfortaa"/>
                <a:ea typeface="Comfortaa"/>
                <a:cs typeface="Comfortaa"/>
                <a:sym typeface="Comfortaa"/>
              </a:rPr>
              <a:t>https://forms.gle/gtYX46iTyDaai9f16</a:t>
            </a:r>
            <a:endParaRPr sz="1920">
              <a:solidFill>
                <a:srgbClr val="9118F5"/>
              </a:solidFill>
              <a:latin typeface="Comfortaa"/>
              <a:ea typeface="Comfortaa"/>
              <a:cs typeface="Comfortaa"/>
              <a:sym typeface="Comfortaa"/>
            </a:endParaRPr>
          </a:p>
          <a:p>
            <a:pPr indent="-350520" lvl="0" marL="457200" rtl="0" algn="l">
              <a:lnSpc>
                <a:spcPct val="200000"/>
              </a:lnSpc>
              <a:spcBef>
                <a:spcPts val="0"/>
              </a:spcBef>
              <a:spcAft>
                <a:spcPts val="0"/>
              </a:spcAft>
              <a:buClr>
                <a:srgbClr val="9118F5"/>
              </a:buClr>
              <a:buSzPts val="1920"/>
              <a:buFont typeface="Comfortaa"/>
              <a:buChar char="●"/>
            </a:pPr>
            <a:r>
              <a:rPr b="1" lang="es" sz="1920">
                <a:solidFill>
                  <a:srgbClr val="9118F5"/>
                </a:solidFill>
                <a:latin typeface="Comfortaa"/>
                <a:ea typeface="Comfortaa"/>
                <a:cs typeface="Comfortaa"/>
                <a:sym typeface="Comfortaa"/>
              </a:rPr>
              <a:t>Encuesta de Feedback: </a:t>
            </a:r>
            <a:r>
              <a:rPr lang="es" sz="1920">
                <a:solidFill>
                  <a:srgbClr val="9118F5"/>
                </a:solidFill>
                <a:latin typeface="Comfortaa"/>
                <a:ea typeface="Comfortaa"/>
                <a:cs typeface="Comfortaa"/>
                <a:sym typeface="Comfortaa"/>
              </a:rPr>
              <a:t>https://forms.gle/qjkQ2kCwP96TUXA29</a:t>
            </a:r>
            <a:endParaRPr sz="1920">
              <a:solidFill>
                <a:srgbClr val="9118F5"/>
              </a:solidFill>
              <a:latin typeface="Comfortaa"/>
              <a:ea typeface="Comfortaa"/>
              <a:cs typeface="Comfortaa"/>
              <a:sym typeface="Comfortaa"/>
            </a:endParaRPr>
          </a:p>
          <a:p>
            <a:pPr indent="-350520" lvl="0" marL="457200" rtl="0" algn="l">
              <a:lnSpc>
                <a:spcPct val="200000"/>
              </a:lnSpc>
              <a:spcBef>
                <a:spcPts val="0"/>
              </a:spcBef>
              <a:spcAft>
                <a:spcPts val="0"/>
              </a:spcAft>
              <a:buClr>
                <a:srgbClr val="9118F5"/>
              </a:buClr>
              <a:buSzPts val="1920"/>
              <a:buFont typeface="Comfortaa"/>
              <a:buChar char="●"/>
            </a:pPr>
            <a:r>
              <a:rPr b="1" lang="es" sz="1920">
                <a:solidFill>
                  <a:srgbClr val="9118F5"/>
                </a:solidFill>
                <a:latin typeface="Comfortaa"/>
                <a:ea typeface="Comfortaa"/>
                <a:cs typeface="Comfortaa"/>
                <a:sym typeface="Comfortaa"/>
              </a:rPr>
              <a:t>Expedición de constancia:</a:t>
            </a:r>
            <a:r>
              <a:rPr lang="es" sz="1920">
                <a:solidFill>
                  <a:srgbClr val="9118F5"/>
                </a:solidFill>
                <a:latin typeface="Comfortaa"/>
                <a:ea typeface="Comfortaa"/>
                <a:cs typeface="Comfortaa"/>
                <a:sym typeface="Comfortaa"/>
              </a:rPr>
              <a:t> https://forms.gle/czSVVfysiZbt9Vth7</a:t>
            </a:r>
            <a:endParaRPr sz="1920">
              <a:solidFill>
                <a:srgbClr val="9118F5"/>
              </a:solidFill>
              <a:latin typeface="Comfortaa"/>
              <a:ea typeface="Comfortaa"/>
              <a:cs typeface="Comfortaa"/>
              <a:sym typeface="Comfortaa"/>
            </a:endParaRPr>
          </a:p>
          <a:p>
            <a:pPr indent="0" lvl="0" marL="0" rtl="0" algn="l">
              <a:lnSpc>
                <a:spcPct val="200000"/>
              </a:lnSpc>
              <a:spcBef>
                <a:spcPts val="0"/>
              </a:spcBef>
              <a:spcAft>
                <a:spcPts val="0"/>
              </a:spcAft>
              <a:buSzPts val="990"/>
              <a:buNone/>
            </a:pPr>
            <a:r>
              <a:t/>
            </a:r>
            <a:endParaRPr sz="1920">
              <a:solidFill>
                <a:srgbClr val="9118F5"/>
              </a:solidFill>
              <a:latin typeface="Comfortaa"/>
              <a:ea typeface="Comfortaa"/>
              <a:cs typeface="Comfortaa"/>
              <a:sym typeface="Comfortaa"/>
            </a:endParaRPr>
          </a:p>
        </p:txBody>
      </p:sp>
      <p:sp>
        <p:nvSpPr>
          <p:cNvPr id="180" name="Google Shape;180;p16"/>
          <p:cNvSpPr txBox="1"/>
          <p:nvPr>
            <p:ph type="title"/>
          </p:nvPr>
        </p:nvSpPr>
        <p:spPr>
          <a:xfrm>
            <a:off x="2733200" y="229475"/>
            <a:ext cx="3401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3420">
                <a:solidFill>
                  <a:schemeClr val="accent4"/>
                </a:solidFill>
                <a:latin typeface="Concert One"/>
                <a:ea typeface="Concert One"/>
                <a:cs typeface="Concert One"/>
                <a:sym typeface="Concert One"/>
              </a:rPr>
              <a:t>FORMS</a:t>
            </a:r>
            <a:endParaRPr sz="3420">
              <a:solidFill>
                <a:schemeClr val="accent4"/>
              </a:solidFill>
              <a:latin typeface="Concert One"/>
              <a:ea typeface="Concert One"/>
              <a:cs typeface="Concert One"/>
              <a:sym typeface="Concert On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17"/>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86" name="Google Shape;186;p17"/>
          <p:cNvSpPr txBox="1"/>
          <p:nvPr>
            <p:ph type="title"/>
          </p:nvPr>
        </p:nvSpPr>
        <p:spPr>
          <a:xfrm>
            <a:off x="877950" y="665225"/>
            <a:ext cx="6782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3020">
                <a:solidFill>
                  <a:srgbClr val="9118F5"/>
                </a:solidFill>
                <a:latin typeface="Concert One"/>
                <a:ea typeface="Concert One"/>
                <a:cs typeface="Concert One"/>
                <a:sym typeface="Concert One"/>
              </a:rPr>
              <a:t>¡LO LOGRAMOOOS!</a:t>
            </a:r>
            <a:endParaRPr sz="3020">
              <a:solidFill>
                <a:srgbClr val="9118F5"/>
              </a:solidFill>
              <a:latin typeface="Concert One"/>
              <a:ea typeface="Concert One"/>
              <a:cs typeface="Concert One"/>
              <a:sym typeface="Concert One"/>
            </a:endParaRPr>
          </a:p>
        </p:txBody>
      </p:sp>
      <p:pic>
        <p:nvPicPr>
          <p:cNvPr id="187" name="Google Shape;187;p17"/>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188" name="Google Shape;188;p17"/>
          <p:cNvPicPr preferRelativeResize="0"/>
          <p:nvPr/>
        </p:nvPicPr>
        <p:blipFill rotWithShape="1">
          <a:blip r:embed="rId5">
            <a:alphaModFix/>
          </a:blip>
          <a:srcRect b="0" l="0" r="0" t="0"/>
          <a:stretch/>
        </p:blipFill>
        <p:spPr>
          <a:xfrm>
            <a:off x="2517800" y="1355350"/>
            <a:ext cx="3502400" cy="350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2"/>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64" name="Google Shape;64;p2"/>
          <p:cNvPicPr preferRelativeResize="0"/>
          <p:nvPr/>
        </p:nvPicPr>
        <p:blipFill rotWithShape="1">
          <a:blip r:embed="rId4">
            <a:alphaModFix/>
          </a:blip>
          <a:srcRect b="0" l="0" r="0" t="0"/>
          <a:stretch/>
        </p:blipFill>
        <p:spPr>
          <a:xfrm>
            <a:off x="372175" y="4667250"/>
            <a:ext cx="1516126" cy="430975"/>
          </a:xfrm>
          <a:prstGeom prst="rect">
            <a:avLst/>
          </a:prstGeom>
          <a:noFill/>
          <a:ln>
            <a:noFill/>
          </a:ln>
        </p:spPr>
      </p:pic>
      <p:sp>
        <p:nvSpPr>
          <p:cNvPr id="65" name="Google Shape;65;p2"/>
          <p:cNvSpPr txBox="1"/>
          <p:nvPr>
            <p:ph type="title"/>
          </p:nvPr>
        </p:nvSpPr>
        <p:spPr>
          <a:xfrm>
            <a:off x="283125" y="87925"/>
            <a:ext cx="3146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420">
                <a:solidFill>
                  <a:schemeClr val="accent4"/>
                </a:solidFill>
                <a:latin typeface="Concert One"/>
                <a:ea typeface="Concert One"/>
                <a:cs typeface="Concert One"/>
                <a:sym typeface="Concert One"/>
              </a:rPr>
              <a:t>CV Y LINKEDIN</a:t>
            </a:r>
            <a:endParaRPr sz="3420">
              <a:solidFill>
                <a:schemeClr val="accent4"/>
              </a:solidFill>
              <a:latin typeface="Concert One"/>
              <a:ea typeface="Concert One"/>
              <a:cs typeface="Concert One"/>
              <a:sym typeface="Concert One"/>
            </a:endParaRPr>
          </a:p>
        </p:txBody>
      </p:sp>
      <p:pic>
        <p:nvPicPr>
          <p:cNvPr id="66" name="Google Shape;66;p2"/>
          <p:cNvPicPr preferRelativeResize="0"/>
          <p:nvPr/>
        </p:nvPicPr>
        <p:blipFill rotWithShape="1">
          <a:blip r:embed="rId5">
            <a:alphaModFix/>
          </a:blip>
          <a:srcRect b="0" l="0" r="0" t="0"/>
          <a:stretch/>
        </p:blipFill>
        <p:spPr>
          <a:xfrm>
            <a:off x="1363200" y="1059537"/>
            <a:ext cx="6417602" cy="32088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3"/>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72" name="Google Shape;72;p3"/>
          <p:cNvPicPr preferRelativeResize="0"/>
          <p:nvPr/>
        </p:nvPicPr>
        <p:blipFill rotWithShape="1">
          <a:blip r:embed="rId4">
            <a:alphaModFix/>
          </a:blip>
          <a:srcRect b="0" l="0" r="0" t="0"/>
          <a:stretch/>
        </p:blipFill>
        <p:spPr>
          <a:xfrm>
            <a:off x="7567875" y="4416125"/>
            <a:ext cx="1516126" cy="430975"/>
          </a:xfrm>
          <a:prstGeom prst="rect">
            <a:avLst/>
          </a:prstGeom>
          <a:noFill/>
          <a:ln>
            <a:noFill/>
          </a:ln>
        </p:spPr>
      </p:pic>
      <p:sp>
        <p:nvSpPr>
          <p:cNvPr id="73" name="Google Shape;73;p3"/>
          <p:cNvSpPr txBox="1"/>
          <p:nvPr>
            <p:ph type="title"/>
          </p:nvPr>
        </p:nvSpPr>
        <p:spPr>
          <a:xfrm>
            <a:off x="4152550" y="811475"/>
            <a:ext cx="3415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420">
                <a:solidFill>
                  <a:schemeClr val="accent4"/>
                </a:solidFill>
                <a:latin typeface="Concert One"/>
                <a:ea typeface="Concert One"/>
                <a:cs typeface="Concert One"/>
                <a:sym typeface="Concert One"/>
              </a:rPr>
              <a:t>¿QUÉ ES UN CV?</a:t>
            </a:r>
            <a:endParaRPr sz="3420">
              <a:solidFill>
                <a:schemeClr val="accent4"/>
              </a:solidFill>
              <a:latin typeface="Concert One"/>
              <a:ea typeface="Concert One"/>
              <a:cs typeface="Concert One"/>
              <a:sym typeface="Concert One"/>
            </a:endParaRPr>
          </a:p>
        </p:txBody>
      </p:sp>
      <p:sp>
        <p:nvSpPr>
          <p:cNvPr id="74" name="Google Shape;74;p3"/>
          <p:cNvSpPr txBox="1"/>
          <p:nvPr/>
        </p:nvSpPr>
        <p:spPr>
          <a:xfrm>
            <a:off x="4294100" y="1561100"/>
            <a:ext cx="42156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lt1"/>
                </a:solidFill>
                <a:latin typeface="Comfortaa"/>
                <a:ea typeface="Comfortaa"/>
                <a:cs typeface="Comfortaa"/>
                <a:sym typeface="Comfortaa"/>
              </a:rPr>
              <a:t>El término ‘Curriculum Vitae’ es una locución latina que en español significa “</a:t>
            </a:r>
            <a:r>
              <a:rPr b="1" i="0" lang="es" sz="1800" u="none" cap="none" strike="noStrike">
                <a:solidFill>
                  <a:schemeClr val="lt1"/>
                </a:solidFill>
                <a:latin typeface="Comfortaa"/>
                <a:ea typeface="Comfortaa"/>
                <a:cs typeface="Comfortaa"/>
                <a:sym typeface="Comfortaa"/>
              </a:rPr>
              <a:t>carrera de la vida</a:t>
            </a:r>
            <a:r>
              <a:rPr b="0" i="0" lang="es" sz="1800" u="none" cap="none" strike="noStrike">
                <a:solidFill>
                  <a:schemeClr val="lt1"/>
                </a:solidFill>
                <a:latin typeface="Comfortaa"/>
                <a:ea typeface="Comfortaa"/>
                <a:cs typeface="Comfortaa"/>
                <a:sym typeface="Comfortaa"/>
              </a:rPr>
              <a:t>” y su objetivo es describir la experiencia laboral, preparación académica, conocimientos y habilidades que califican a una persona para realizar determinado trabajo.</a:t>
            </a:r>
            <a:endParaRPr b="0" i="0" sz="1800" u="none" cap="none" strike="noStrike">
              <a:solidFill>
                <a:schemeClr val="lt1"/>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0" name="Google Shape;80;p4"/>
          <p:cNvSpPr txBox="1"/>
          <p:nvPr>
            <p:ph idx="1" type="body"/>
          </p:nvPr>
        </p:nvSpPr>
        <p:spPr>
          <a:xfrm>
            <a:off x="4435675" y="1399925"/>
            <a:ext cx="4396500" cy="316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lt1"/>
              </a:buClr>
              <a:buSzPts val="1800"/>
              <a:buFont typeface="Comfortaa"/>
              <a:buChar char="●"/>
            </a:pPr>
            <a:r>
              <a:rPr lang="es">
                <a:solidFill>
                  <a:schemeClr val="lt1"/>
                </a:solidFill>
                <a:latin typeface="Comfortaa"/>
                <a:ea typeface="Comfortaa"/>
                <a:cs typeface="Comfortaa"/>
                <a:sym typeface="Comfortaa"/>
              </a:rPr>
              <a:t>Título</a:t>
            </a:r>
            <a:endParaRPr>
              <a:solidFill>
                <a:schemeClr val="lt1"/>
              </a:solidFill>
              <a:latin typeface="Comfortaa"/>
              <a:ea typeface="Comfortaa"/>
              <a:cs typeface="Comfortaa"/>
              <a:sym typeface="Comfortaa"/>
            </a:endParaRPr>
          </a:p>
          <a:p>
            <a:pPr indent="-342900" lvl="0" marL="457200" rtl="0" algn="l">
              <a:lnSpc>
                <a:spcPct val="115000"/>
              </a:lnSpc>
              <a:spcBef>
                <a:spcPts val="0"/>
              </a:spcBef>
              <a:spcAft>
                <a:spcPts val="0"/>
              </a:spcAft>
              <a:buClr>
                <a:schemeClr val="lt1"/>
              </a:buClr>
              <a:buSzPts val="1800"/>
              <a:buFont typeface="Comfortaa"/>
              <a:buChar char="●"/>
            </a:pPr>
            <a:r>
              <a:rPr lang="es">
                <a:solidFill>
                  <a:schemeClr val="lt1"/>
                </a:solidFill>
                <a:latin typeface="Comfortaa"/>
                <a:ea typeface="Comfortaa"/>
                <a:cs typeface="Comfortaa"/>
                <a:sym typeface="Comfortaa"/>
              </a:rPr>
              <a:t>Datos Personales</a:t>
            </a:r>
            <a:endParaRPr>
              <a:solidFill>
                <a:schemeClr val="lt1"/>
              </a:solidFill>
              <a:latin typeface="Comfortaa"/>
              <a:ea typeface="Comfortaa"/>
              <a:cs typeface="Comfortaa"/>
              <a:sym typeface="Comfortaa"/>
            </a:endParaRPr>
          </a:p>
          <a:p>
            <a:pPr indent="-342900" lvl="0" marL="457200" rtl="0" algn="l">
              <a:lnSpc>
                <a:spcPct val="115000"/>
              </a:lnSpc>
              <a:spcBef>
                <a:spcPts val="0"/>
              </a:spcBef>
              <a:spcAft>
                <a:spcPts val="0"/>
              </a:spcAft>
              <a:buClr>
                <a:schemeClr val="lt1"/>
              </a:buClr>
              <a:buSzPts val="1800"/>
              <a:buFont typeface="Comfortaa"/>
              <a:buChar char="●"/>
            </a:pPr>
            <a:r>
              <a:rPr lang="es">
                <a:solidFill>
                  <a:schemeClr val="lt1"/>
                </a:solidFill>
                <a:latin typeface="Comfortaa"/>
                <a:ea typeface="Comfortaa"/>
                <a:cs typeface="Comfortaa"/>
                <a:sym typeface="Comfortaa"/>
              </a:rPr>
              <a:t>Objetivo</a:t>
            </a:r>
            <a:endParaRPr>
              <a:solidFill>
                <a:schemeClr val="lt1"/>
              </a:solidFill>
              <a:latin typeface="Comfortaa"/>
              <a:ea typeface="Comfortaa"/>
              <a:cs typeface="Comfortaa"/>
              <a:sym typeface="Comfortaa"/>
            </a:endParaRPr>
          </a:p>
          <a:p>
            <a:pPr indent="-342900" lvl="0" marL="457200" rtl="0" algn="l">
              <a:lnSpc>
                <a:spcPct val="115000"/>
              </a:lnSpc>
              <a:spcBef>
                <a:spcPts val="0"/>
              </a:spcBef>
              <a:spcAft>
                <a:spcPts val="0"/>
              </a:spcAft>
              <a:buClr>
                <a:schemeClr val="lt1"/>
              </a:buClr>
              <a:buSzPts val="1800"/>
              <a:buFont typeface="Comfortaa"/>
              <a:buChar char="●"/>
            </a:pPr>
            <a:r>
              <a:rPr lang="es">
                <a:solidFill>
                  <a:schemeClr val="lt1"/>
                </a:solidFill>
                <a:latin typeface="Comfortaa"/>
                <a:ea typeface="Comfortaa"/>
                <a:cs typeface="Comfortaa"/>
                <a:sym typeface="Comfortaa"/>
              </a:rPr>
              <a:t>Experiencia Profesional</a:t>
            </a:r>
            <a:endParaRPr>
              <a:solidFill>
                <a:schemeClr val="lt1"/>
              </a:solidFill>
              <a:latin typeface="Comfortaa"/>
              <a:ea typeface="Comfortaa"/>
              <a:cs typeface="Comfortaa"/>
              <a:sym typeface="Comfortaa"/>
            </a:endParaRPr>
          </a:p>
          <a:p>
            <a:pPr indent="-342900" lvl="0" marL="457200" rtl="0" algn="l">
              <a:lnSpc>
                <a:spcPct val="115000"/>
              </a:lnSpc>
              <a:spcBef>
                <a:spcPts val="0"/>
              </a:spcBef>
              <a:spcAft>
                <a:spcPts val="0"/>
              </a:spcAft>
              <a:buClr>
                <a:schemeClr val="lt1"/>
              </a:buClr>
              <a:buSzPts val="1800"/>
              <a:buFont typeface="Comfortaa"/>
              <a:buChar char="●"/>
            </a:pPr>
            <a:r>
              <a:rPr lang="es">
                <a:solidFill>
                  <a:schemeClr val="lt1"/>
                </a:solidFill>
                <a:latin typeface="Comfortaa"/>
                <a:ea typeface="Comfortaa"/>
                <a:cs typeface="Comfortaa"/>
                <a:sym typeface="Comfortaa"/>
              </a:rPr>
              <a:t>Preparación Académica</a:t>
            </a:r>
            <a:endParaRPr>
              <a:solidFill>
                <a:schemeClr val="lt1"/>
              </a:solidFill>
              <a:latin typeface="Comfortaa"/>
              <a:ea typeface="Comfortaa"/>
              <a:cs typeface="Comfortaa"/>
              <a:sym typeface="Comfortaa"/>
            </a:endParaRPr>
          </a:p>
          <a:p>
            <a:pPr indent="-342900" lvl="0" marL="457200" rtl="0" algn="l">
              <a:lnSpc>
                <a:spcPct val="115000"/>
              </a:lnSpc>
              <a:spcBef>
                <a:spcPts val="0"/>
              </a:spcBef>
              <a:spcAft>
                <a:spcPts val="0"/>
              </a:spcAft>
              <a:buClr>
                <a:schemeClr val="lt1"/>
              </a:buClr>
              <a:buSzPts val="1800"/>
              <a:buFont typeface="Comfortaa"/>
              <a:buChar char="●"/>
            </a:pPr>
            <a:r>
              <a:rPr lang="es">
                <a:solidFill>
                  <a:schemeClr val="lt1"/>
                </a:solidFill>
                <a:latin typeface="Comfortaa"/>
                <a:ea typeface="Comfortaa"/>
                <a:cs typeface="Comfortaa"/>
                <a:sym typeface="Comfortaa"/>
              </a:rPr>
              <a:t>Idiomas</a:t>
            </a:r>
            <a:endParaRPr>
              <a:solidFill>
                <a:schemeClr val="lt1"/>
              </a:solidFill>
              <a:latin typeface="Comfortaa"/>
              <a:ea typeface="Comfortaa"/>
              <a:cs typeface="Comfortaa"/>
              <a:sym typeface="Comfortaa"/>
            </a:endParaRPr>
          </a:p>
          <a:p>
            <a:pPr indent="-342900" lvl="0" marL="457200" rtl="0" algn="l">
              <a:lnSpc>
                <a:spcPct val="115000"/>
              </a:lnSpc>
              <a:spcBef>
                <a:spcPts val="0"/>
              </a:spcBef>
              <a:spcAft>
                <a:spcPts val="0"/>
              </a:spcAft>
              <a:buClr>
                <a:schemeClr val="lt1"/>
              </a:buClr>
              <a:buSzPts val="1800"/>
              <a:buFont typeface="Comfortaa"/>
              <a:buChar char="●"/>
            </a:pPr>
            <a:r>
              <a:rPr lang="es">
                <a:solidFill>
                  <a:schemeClr val="lt1"/>
                </a:solidFill>
                <a:latin typeface="Comfortaa"/>
                <a:ea typeface="Comfortaa"/>
                <a:cs typeface="Comfortaa"/>
                <a:sym typeface="Comfortaa"/>
              </a:rPr>
              <a:t>Habilidades</a:t>
            </a:r>
            <a:endParaRPr>
              <a:solidFill>
                <a:schemeClr val="lt1"/>
              </a:solidFill>
              <a:latin typeface="Comfortaa"/>
              <a:ea typeface="Comfortaa"/>
              <a:cs typeface="Comfortaa"/>
              <a:sym typeface="Comfortaa"/>
            </a:endParaRPr>
          </a:p>
        </p:txBody>
      </p:sp>
      <p:pic>
        <p:nvPicPr>
          <p:cNvPr id="81" name="Google Shape;81;p4"/>
          <p:cNvPicPr preferRelativeResize="0"/>
          <p:nvPr/>
        </p:nvPicPr>
        <p:blipFill rotWithShape="1">
          <a:blip r:embed="rId4">
            <a:alphaModFix/>
          </a:blip>
          <a:srcRect b="0" l="0" r="0" t="0"/>
          <a:stretch/>
        </p:blipFill>
        <p:spPr>
          <a:xfrm>
            <a:off x="372175" y="4667250"/>
            <a:ext cx="1516126" cy="430975"/>
          </a:xfrm>
          <a:prstGeom prst="rect">
            <a:avLst/>
          </a:prstGeom>
          <a:noFill/>
          <a:ln>
            <a:noFill/>
          </a:ln>
        </p:spPr>
      </p:pic>
      <p:sp>
        <p:nvSpPr>
          <p:cNvPr id="82" name="Google Shape;82;p4"/>
          <p:cNvSpPr txBox="1"/>
          <p:nvPr>
            <p:ph type="title"/>
          </p:nvPr>
        </p:nvSpPr>
        <p:spPr>
          <a:xfrm>
            <a:off x="3885150" y="579775"/>
            <a:ext cx="4482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420">
                <a:solidFill>
                  <a:schemeClr val="accent4"/>
                </a:solidFill>
                <a:latin typeface="Concert One"/>
                <a:ea typeface="Concert One"/>
                <a:cs typeface="Concert One"/>
                <a:sym typeface="Concert One"/>
              </a:rPr>
              <a:t>ELEMENTOS DE UN CV</a:t>
            </a:r>
            <a:endParaRPr sz="3420">
              <a:solidFill>
                <a:schemeClr val="accent4"/>
              </a:solidFill>
              <a:latin typeface="Concert One"/>
              <a:ea typeface="Concert One"/>
              <a:cs typeface="Concert One"/>
              <a:sym typeface="Concert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5"/>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88" name="Google Shape;88;p5"/>
          <p:cNvPicPr preferRelativeResize="0"/>
          <p:nvPr/>
        </p:nvPicPr>
        <p:blipFill rotWithShape="1">
          <a:blip r:embed="rId4">
            <a:alphaModFix/>
          </a:blip>
          <a:srcRect b="0" l="0" r="0" t="0"/>
          <a:stretch/>
        </p:blipFill>
        <p:spPr>
          <a:xfrm>
            <a:off x="372175" y="4667250"/>
            <a:ext cx="1516126" cy="430975"/>
          </a:xfrm>
          <a:prstGeom prst="rect">
            <a:avLst/>
          </a:prstGeom>
          <a:noFill/>
          <a:ln>
            <a:noFill/>
          </a:ln>
        </p:spPr>
      </p:pic>
      <p:sp>
        <p:nvSpPr>
          <p:cNvPr id="89" name="Google Shape;89;p5"/>
          <p:cNvSpPr txBox="1"/>
          <p:nvPr>
            <p:ph type="title"/>
          </p:nvPr>
        </p:nvSpPr>
        <p:spPr>
          <a:xfrm>
            <a:off x="283125" y="87925"/>
            <a:ext cx="3837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420">
                <a:solidFill>
                  <a:schemeClr val="accent4"/>
                </a:solidFill>
                <a:latin typeface="Concert One"/>
                <a:ea typeface="Concert One"/>
                <a:cs typeface="Concert One"/>
                <a:sym typeface="Concert One"/>
              </a:rPr>
              <a:t>TIPS PARA EL </a:t>
            </a:r>
            <a:endParaRPr sz="3420">
              <a:solidFill>
                <a:schemeClr val="accent4"/>
              </a:solidFill>
              <a:latin typeface="Concert One"/>
              <a:ea typeface="Concert One"/>
              <a:cs typeface="Concert One"/>
              <a:sym typeface="Concert One"/>
            </a:endParaRPr>
          </a:p>
          <a:p>
            <a:pPr indent="0" lvl="0" marL="0" rtl="0" algn="l">
              <a:lnSpc>
                <a:spcPct val="100000"/>
              </a:lnSpc>
              <a:spcBef>
                <a:spcPts val="0"/>
              </a:spcBef>
              <a:spcAft>
                <a:spcPts val="0"/>
              </a:spcAft>
              <a:buSzPts val="990"/>
              <a:buNone/>
            </a:pPr>
            <a:r>
              <a:rPr lang="es" sz="3420">
                <a:solidFill>
                  <a:schemeClr val="accent4"/>
                </a:solidFill>
                <a:latin typeface="Concert One"/>
                <a:ea typeface="Concert One"/>
                <a:cs typeface="Concert One"/>
                <a:sym typeface="Concert One"/>
              </a:rPr>
              <a:t>CV PERFECTO</a:t>
            </a:r>
            <a:endParaRPr sz="3420">
              <a:solidFill>
                <a:schemeClr val="accent4"/>
              </a:solidFill>
              <a:latin typeface="Concert One"/>
              <a:ea typeface="Concert One"/>
              <a:cs typeface="Concert One"/>
              <a:sym typeface="Concert One"/>
            </a:endParaRPr>
          </a:p>
        </p:txBody>
      </p:sp>
      <p:pic>
        <p:nvPicPr>
          <p:cNvPr descr="Todos los currículums vitae deben incluir ciertas secciones definitivamente. Que, se pueden organizar de varias formas,  pero siempre deben incluirse. No tenerlos podría resultar que nuestro CV sea rechazado por los Sistemas de seguimiento automatizados. Además, existen diferentes tipos de formato y lo ideal es escoger aquel que nos favorezca de acuerdo a nuestra situación. Descubre que formato escoger en este video. &#10;__________ &#10;¿Quieres ver más contenido? Síguenos en: &#10;&#10;Facebook - https://www.facebook.com/midreamcode   &#10;Instagram - https://www.instagram.com/midreamcode/   &#10;Twitter - https://twitter.com/midreamcode   &#10;TikTok - https://www.tiktok.com/@midreamcode&#10;LinkedIn - https://www.linkedin.com/company/dreamcode-community&#10;&#10;__________ &#10;&#10;#developer #softwareengineer #roadmap #learntocode #howtolearntocode" id="90" name="Google Shape;90;p5" title="Tips para el CV PERFECTO 2021 - Developers Junior o sin experiencia">
            <a:hlinkClick r:id="rId5"/>
          </p:cNvPr>
          <p:cNvPicPr preferRelativeResize="0"/>
          <p:nvPr/>
        </p:nvPicPr>
        <p:blipFill rotWithShape="1">
          <a:blip r:embed="rId6">
            <a:alphaModFix/>
          </a:blip>
          <a:srcRect b="0" l="0" r="0" t="0"/>
          <a:stretch/>
        </p:blipFill>
        <p:spPr>
          <a:xfrm>
            <a:off x="2286000" y="11403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6"/>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96" name="Google Shape;96;p6"/>
          <p:cNvPicPr preferRelativeResize="0"/>
          <p:nvPr/>
        </p:nvPicPr>
        <p:blipFill rotWithShape="1">
          <a:blip r:embed="rId4">
            <a:alphaModFix/>
          </a:blip>
          <a:srcRect b="0" l="0" r="0" t="0"/>
          <a:stretch/>
        </p:blipFill>
        <p:spPr>
          <a:xfrm>
            <a:off x="372175" y="4667250"/>
            <a:ext cx="1516126" cy="430975"/>
          </a:xfrm>
          <a:prstGeom prst="rect">
            <a:avLst/>
          </a:prstGeom>
          <a:noFill/>
          <a:ln>
            <a:noFill/>
          </a:ln>
        </p:spPr>
      </p:pic>
      <p:sp>
        <p:nvSpPr>
          <p:cNvPr id="97" name="Google Shape;97;p6"/>
          <p:cNvSpPr txBox="1"/>
          <p:nvPr>
            <p:ph type="title"/>
          </p:nvPr>
        </p:nvSpPr>
        <p:spPr>
          <a:xfrm>
            <a:off x="283125" y="87925"/>
            <a:ext cx="3146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420">
                <a:solidFill>
                  <a:schemeClr val="accent4"/>
                </a:solidFill>
                <a:latin typeface="Concert One"/>
                <a:ea typeface="Concert One"/>
                <a:cs typeface="Concert One"/>
                <a:sym typeface="Concert One"/>
              </a:rPr>
              <a:t>CREAR CV</a:t>
            </a:r>
            <a:endParaRPr sz="3420">
              <a:solidFill>
                <a:schemeClr val="accent4"/>
              </a:solidFill>
              <a:latin typeface="Concert One"/>
              <a:ea typeface="Concert One"/>
              <a:cs typeface="Concert One"/>
              <a:sym typeface="Concert One"/>
            </a:endParaRPr>
          </a:p>
        </p:txBody>
      </p:sp>
      <p:pic>
        <p:nvPicPr>
          <p:cNvPr id="98" name="Google Shape;98;p6"/>
          <p:cNvPicPr preferRelativeResize="0"/>
          <p:nvPr/>
        </p:nvPicPr>
        <p:blipFill rotWithShape="1">
          <a:blip r:embed="rId5">
            <a:alphaModFix/>
          </a:blip>
          <a:srcRect b="0" l="0" r="0" t="0"/>
          <a:stretch/>
        </p:blipFill>
        <p:spPr>
          <a:xfrm>
            <a:off x="550525" y="964675"/>
            <a:ext cx="7565823" cy="370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7"/>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04" name="Google Shape;104;p7"/>
          <p:cNvPicPr preferRelativeResize="0"/>
          <p:nvPr/>
        </p:nvPicPr>
        <p:blipFill rotWithShape="1">
          <a:blip r:embed="rId4">
            <a:alphaModFix/>
          </a:blip>
          <a:srcRect b="0" l="0" r="0" t="0"/>
          <a:stretch/>
        </p:blipFill>
        <p:spPr>
          <a:xfrm>
            <a:off x="372175" y="4667250"/>
            <a:ext cx="1516126" cy="430975"/>
          </a:xfrm>
          <a:prstGeom prst="rect">
            <a:avLst/>
          </a:prstGeom>
          <a:noFill/>
          <a:ln>
            <a:noFill/>
          </a:ln>
        </p:spPr>
      </p:pic>
      <p:sp>
        <p:nvSpPr>
          <p:cNvPr id="105" name="Google Shape;105;p7"/>
          <p:cNvSpPr txBox="1"/>
          <p:nvPr>
            <p:ph type="title"/>
          </p:nvPr>
        </p:nvSpPr>
        <p:spPr>
          <a:xfrm>
            <a:off x="283125" y="87925"/>
            <a:ext cx="3837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420">
                <a:solidFill>
                  <a:schemeClr val="accent4"/>
                </a:solidFill>
                <a:latin typeface="Concert One"/>
                <a:ea typeface="Concert One"/>
                <a:cs typeface="Concert One"/>
                <a:sym typeface="Concert One"/>
              </a:rPr>
              <a:t>VIDEO EXPLICATIVO</a:t>
            </a:r>
            <a:endParaRPr sz="3420">
              <a:solidFill>
                <a:schemeClr val="accent4"/>
              </a:solidFill>
              <a:latin typeface="Concert One"/>
              <a:ea typeface="Concert One"/>
              <a:cs typeface="Concert One"/>
              <a:sym typeface="Concert One"/>
            </a:endParaRPr>
          </a:p>
        </p:txBody>
      </p:sp>
      <p:pic>
        <p:nvPicPr>
          <p:cNvPr descr="Design your resume for free and download a print-ready PDF. No sign-up required&#10;http://resumemaker.online" id="106" name="Google Shape;106;p7" title="ResumeMaker.Online">
            <a:hlinkClick r:id="rId5"/>
          </p:cNvPr>
          <p:cNvPicPr preferRelativeResize="0"/>
          <p:nvPr/>
        </p:nvPicPr>
        <p:blipFill rotWithShape="1">
          <a:blip r:embed="rId6">
            <a:alphaModFix/>
          </a:blip>
          <a:srcRect b="0" l="0" r="0" t="0"/>
          <a:stretch/>
        </p:blipFill>
        <p:spPr>
          <a:xfrm>
            <a:off x="2112975" y="10617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8"/>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12" name="Google Shape;112;p8"/>
          <p:cNvPicPr preferRelativeResize="0"/>
          <p:nvPr/>
        </p:nvPicPr>
        <p:blipFill rotWithShape="1">
          <a:blip r:embed="rId4">
            <a:alphaModFix/>
          </a:blip>
          <a:srcRect b="0" l="0" r="0" t="0"/>
          <a:stretch/>
        </p:blipFill>
        <p:spPr>
          <a:xfrm>
            <a:off x="372175" y="4667250"/>
            <a:ext cx="1516126" cy="430975"/>
          </a:xfrm>
          <a:prstGeom prst="rect">
            <a:avLst/>
          </a:prstGeom>
          <a:noFill/>
          <a:ln>
            <a:noFill/>
          </a:ln>
        </p:spPr>
      </p:pic>
      <p:sp>
        <p:nvSpPr>
          <p:cNvPr id="113" name="Google Shape;113;p8"/>
          <p:cNvSpPr txBox="1"/>
          <p:nvPr>
            <p:ph type="title"/>
          </p:nvPr>
        </p:nvSpPr>
        <p:spPr>
          <a:xfrm>
            <a:off x="283125" y="87925"/>
            <a:ext cx="3837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420">
                <a:solidFill>
                  <a:schemeClr val="accent4"/>
                </a:solidFill>
                <a:latin typeface="Concert One"/>
                <a:ea typeface="Concert One"/>
                <a:cs typeface="Concert One"/>
                <a:sym typeface="Concert One"/>
              </a:rPr>
              <a:t>LET’S DO IT!</a:t>
            </a:r>
            <a:endParaRPr sz="3420">
              <a:solidFill>
                <a:schemeClr val="accent4"/>
              </a:solidFill>
              <a:latin typeface="Concert One"/>
              <a:ea typeface="Concert One"/>
              <a:cs typeface="Concert One"/>
              <a:sym typeface="Concert One"/>
            </a:endParaRPr>
          </a:p>
        </p:txBody>
      </p:sp>
      <p:pic>
        <p:nvPicPr>
          <p:cNvPr id="114" name="Google Shape;114;p8"/>
          <p:cNvPicPr preferRelativeResize="0"/>
          <p:nvPr/>
        </p:nvPicPr>
        <p:blipFill rotWithShape="1">
          <a:blip r:embed="rId5">
            <a:alphaModFix/>
          </a:blip>
          <a:srcRect b="0" l="0" r="0" t="0"/>
          <a:stretch/>
        </p:blipFill>
        <p:spPr>
          <a:xfrm>
            <a:off x="1373950" y="1281100"/>
            <a:ext cx="5846000" cy="321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9"/>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20" name="Google Shape;120;p9"/>
          <p:cNvPicPr preferRelativeResize="0"/>
          <p:nvPr/>
        </p:nvPicPr>
        <p:blipFill rotWithShape="1">
          <a:blip r:embed="rId4">
            <a:alphaModFix/>
          </a:blip>
          <a:srcRect b="0" l="0" r="0" t="0"/>
          <a:stretch/>
        </p:blipFill>
        <p:spPr>
          <a:xfrm>
            <a:off x="372175" y="4667250"/>
            <a:ext cx="1516126" cy="430975"/>
          </a:xfrm>
          <a:prstGeom prst="rect">
            <a:avLst/>
          </a:prstGeom>
          <a:noFill/>
          <a:ln>
            <a:noFill/>
          </a:ln>
        </p:spPr>
      </p:pic>
      <p:pic>
        <p:nvPicPr>
          <p:cNvPr id="121" name="Google Shape;121;p9"/>
          <p:cNvPicPr preferRelativeResize="0"/>
          <p:nvPr/>
        </p:nvPicPr>
        <p:blipFill rotWithShape="1">
          <a:blip r:embed="rId4">
            <a:alphaModFix/>
          </a:blip>
          <a:srcRect b="0" l="0" r="0" t="0"/>
          <a:stretch/>
        </p:blipFill>
        <p:spPr>
          <a:xfrm>
            <a:off x="372175" y="4667250"/>
            <a:ext cx="1516126" cy="430975"/>
          </a:xfrm>
          <a:prstGeom prst="rect">
            <a:avLst/>
          </a:prstGeom>
          <a:noFill/>
          <a:ln>
            <a:noFill/>
          </a:ln>
        </p:spPr>
      </p:pic>
      <p:pic>
        <p:nvPicPr>
          <p:cNvPr id="122" name="Google Shape;122;p9"/>
          <p:cNvPicPr preferRelativeResize="0"/>
          <p:nvPr/>
        </p:nvPicPr>
        <p:blipFill rotWithShape="1">
          <a:blip r:embed="rId5">
            <a:alphaModFix/>
          </a:blip>
          <a:srcRect b="0" l="0" r="0" t="0"/>
          <a:stretch/>
        </p:blipFill>
        <p:spPr>
          <a:xfrm>
            <a:off x="457200" y="320500"/>
            <a:ext cx="8229601" cy="5143501"/>
          </a:xfrm>
          <a:prstGeom prst="rect">
            <a:avLst/>
          </a:prstGeom>
          <a:noFill/>
          <a:ln>
            <a:noFill/>
          </a:ln>
        </p:spPr>
      </p:pic>
      <p:sp>
        <p:nvSpPr>
          <p:cNvPr id="123" name="Google Shape;123;p9"/>
          <p:cNvSpPr txBox="1"/>
          <p:nvPr>
            <p:ph type="title"/>
          </p:nvPr>
        </p:nvSpPr>
        <p:spPr>
          <a:xfrm>
            <a:off x="1038150" y="1078875"/>
            <a:ext cx="6417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420">
                <a:solidFill>
                  <a:schemeClr val="accent4"/>
                </a:solidFill>
                <a:latin typeface="Concert One"/>
                <a:ea typeface="Concert One"/>
                <a:cs typeface="Concert One"/>
                <a:sym typeface="Concert One"/>
              </a:rPr>
              <a:t>VAMOS A CREAR UNA CUENTA EN</a:t>
            </a:r>
            <a:endParaRPr sz="3420">
              <a:solidFill>
                <a:schemeClr val="accent4"/>
              </a:solidFill>
              <a:latin typeface="Concert One"/>
              <a:ea typeface="Concert One"/>
              <a:cs typeface="Concert One"/>
              <a:sym typeface="Concert On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