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Concert One"/>
      <p:regular r:id="rId69"/>
    </p:embeddedFont>
    <p:embeddedFont>
      <p:font typeface="Nunito"/>
      <p:regular r:id="rId70"/>
      <p:bold r:id="rId71"/>
      <p:italic r:id="rId72"/>
      <p:boldItalic r:id="rId73"/>
    </p:embeddedFont>
    <p:embeddedFont>
      <p:font typeface="Didact Gothic"/>
      <p:regular r:id="rId74"/>
    </p:embeddedFont>
    <p:embeddedFont>
      <p:font typeface="Nunito Medium"/>
      <p:regular r:id="rId75"/>
      <p:bold r:id="rId76"/>
      <p:italic r:id="rId77"/>
      <p:boldItalic r:id="rId78"/>
    </p:embeddedFont>
    <p:embeddedFont>
      <p:font typeface="KoHo"/>
      <p:regular r:id="rId79"/>
      <p:bold r:id="rId80"/>
      <p:italic r:id="rId81"/>
      <p:boldItalic r:id="rId82"/>
    </p:embeddedFont>
    <p:embeddedFont>
      <p:font typeface="Comfortaa"/>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5" roundtripDataSignature="AMtx7mhbSulwj4Uj1UVsw6CpoRTwb0QV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omfortaa-bold.fntdata"/><Relationship Id="rId83" Type="http://schemas.openxmlformats.org/officeDocument/2006/relationships/font" Target="fonts/Comfortaa-regular.fntdata"/><Relationship Id="rId42" Type="http://schemas.openxmlformats.org/officeDocument/2006/relationships/slide" Target="slides/slide37.xml"/><Relationship Id="rId41" Type="http://schemas.openxmlformats.org/officeDocument/2006/relationships/slide" Target="slides/slide36.xml"/><Relationship Id="rId85" Type="http://customschemas.google.com/relationships/presentationmetadata" Target="meta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KoHo-bold.fntdata"/><Relationship Id="rId82" Type="http://schemas.openxmlformats.org/officeDocument/2006/relationships/font" Target="fonts/KoHo-boldItalic.fntdata"/><Relationship Id="rId81" Type="http://schemas.openxmlformats.org/officeDocument/2006/relationships/font" Target="fonts/KoH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boldItalic.fntdata"/><Relationship Id="rId72" Type="http://schemas.openxmlformats.org/officeDocument/2006/relationships/font" Target="fonts/Nunito-italic.fntdata"/><Relationship Id="rId31" Type="http://schemas.openxmlformats.org/officeDocument/2006/relationships/slide" Target="slides/slide26.xml"/><Relationship Id="rId75" Type="http://schemas.openxmlformats.org/officeDocument/2006/relationships/font" Target="fonts/NunitoMedium-regular.fntdata"/><Relationship Id="rId30" Type="http://schemas.openxmlformats.org/officeDocument/2006/relationships/slide" Target="slides/slide25.xml"/><Relationship Id="rId74" Type="http://schemas.openxmlformats.org/officeDocument/2006/relationships/font" Target="fonts/DidactGothic-regular.fntdata"/><Relationship Id="rId33" Type="http://schemas.openxmlformats.org/officeDocument/2006/relationships/slide" Target="slides/slide28.xml"/><Relationship Id="rId77" Type="http://schemas.openxmlformats.org/officeDocument/2006/relationships/font" Target="fonts/NunitoMedium-italic.fntdata"/><Relationship Id="rId32" Type="http://schemas.openxmlformats.org/officeDocument/2006/relationships/slide" Target="slides/slide27.xml"/><Relationship Id="rId76" Type="http://schemas.openxmlformats.org/officeDocument/2006/relationships/font" Target="fonts/NunitoMedium-bold.fntdata"/><Relationship Id="rId35" Type="http://schemas.openxmlformats.org/officeDocument/2006/relationships/slide" Target="slides/slide30.xml"/><Relationship Id="rId79" Type="http://schemas.openxmlformats.org/officeDocument/2006/relationships/font" Target="fonts/KoHo-regular.fntdata"/><Relationship Id="rId34" Type="http://schemas.openxmlformats.org/officeDocument/2006/relationships/slide" Target="slides/slide29.xml"/><Relationship Id="rId78" Type="http://schemas.openxmlformats.org/officeDocument/2006/relationships/font" Target="fonts/NunitoMedium-boldItalic.fntdata"/><Relationship Id="rId71" Type="http://schemas.openxmlformats.org/officeDocument/2006/relationships/font" Target="fonts/Nunito-bold.fntdata"/><Relationship Id="rId70" Type="http://schemas.openxmlformats.org/officeDocument/2006/relationships/font" Target="fonts/Nuni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ConcertOn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Crear un archivo en HTML en VSC.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Elemento en inglés es ‘Element’.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Crear &lt;!DOCTYPE&gt; y ver en la página de Mozilla su definición: https://developer.mozilla.org/es/docs/Glossary/Doctype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Almacena elementos que no vemos directamente en la página pero que con esos elementos la página funciona correctamente.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Almacena elementos que no vemos directamente en la página pero que con esos elementos la página funciona correctamente.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La mayoría de las etiquetas en HTML requieren una etiqueta de apertura y otra de cierre. La diferencia es la diagonal.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Ejemplo de elemento con etiqueta de apertura y cierre. H1 nos permite crear un encabezado.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Esos elementos que no necesitan etiquetas de cierre, se cierran solas y se les conoce como self-closing tags.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Ejemplo de self-closing tag.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Los espacios no tienen una función en HTML pero sí cambia la facilidad de la lectura. Si están todos pegados a la izquierda, sería difícil de entender. Se pueden usar 2 o 4 espacios de separación.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El atributo es lang es ‘es’. Es el código del idioma español.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 través de la norma ISO 639 se establecen aquellos códigos que están reconocidos internacionalmente. Se hace uso de 2, 3 o 4 letras para realizar una representación de las lenguas o familias lingüísticas. Esta norma ISO, concuerda con el estándar internacional para los códigos de idioma.</a:t>
            </a:r>
            <a:endParaRPr/>
          </a:p>
          <a:p>
            <a:pPr indent="0" lvl="0" marL="0" rtl="0" algn="l">
              <a:lnSpc>
                <a:spcPct val="100000"/>
              </a:lnSpc>
              <a:spcBef>
                <a:spcPts val="0"/>
              </a:spcBef>
              <a:spcAft>
                <a:spcPts val="0"/>
              </a:spcAft>
              <a:buSzPts val="1100"/>
              <a:buNone/>
            </a:pPr>
            <a:r>
              <a:rPr lang="es"/>
              <a:t>Fuente: https://www.isotools.org/2013/07/31/iso-639-codigos-de-idioma/#:~:text=A%20trav%C3%A9s%20de%20la%20norma,para%20los%20c%C3%B3digos%20de%20idioma.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Link: https://developer.mozilla.org/es/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Para que nuestro texto aparezca en negrita&lt;strong = fuerte&gt; Usamos &lt;strong&gt; para indicar que el texto es importante.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Para que nuestro texto aparezca en negrita&lt;strong = fuerte&gt; Usamos &lt;strong&gt; para indicar que el texto es importante.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Para separar párrafos. &lt;hr&gt; hr = Horizontal Rule. Actúa como separador de las sesiones de la página.</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950">
                <a:solidFill>
                  <a:srgbClr val="EB5757"/>
                </a:solidFill>
                <a:latin typeface="Courier New"/>
                <a:ea typeface="Courier New"/>
                <a:cs typeface="Courier New"/>
                <a:sym typeface="Courier New"/>
              </a:rPr>
              <a:t>value</a:t>
            </a:r>
            <a:r>
              <a:rPr lang="es">
                <a:solidFill>
                  <a:schemeClr val="dk1"/>
                </a:solidFill>
              </a:rPr>
              <a:t>: Cuando usas botones de radio o casillas de verificación, un atributo importante es el ‘value’. Específica qué valor se va a enviar al servidor cuando enviemos la respuesta del usuario. Si no especificamos el valor, el servidor va a recibir un valor genérico.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Elemento </a:t>
            </a:r>
            <a:r>
              <a:rPr lang="es" sz="950">
                <a:solidFill>
                  <a:srgbClr val="EB5757"/>
                </a:solidFill>
                <a:latin typeface="Courier New"/>
                <a:ea typeface="Courier New"/>
                <a:cs typeface="Courier New"/>
                <a:sym typeface="Courier New"/>
              </a:rPr>
              <a:t>div</a:t>
            </a:r>
            <a:r>
              <a:rPr lang="es">
                <a:solidFill>
                  <a:schemeClr val="dk1"/>
                </a:solidFill>
              </a:rPr>
              <a:t> es muy versátil. Es muy importante. Contenedor para cualquier propósito. Se usa para estructuras más complejas. Se personaliza cuando usemos CSS. Dentro de la página no se ve algún cambio, pero internamente se sabe que ese contenido está en un sólo div o contenedor. Es invisible por el momento porque no tiene asignado ninguna propiedad hasta con CSS.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7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nancynsalazar/tecnolochicaspro-html" TargetMode="External"/><Relationship Id="rId5" Type="http://schemas.openxmlformats.org/officeDocument/2006/relationships/image" Target="../media/image3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34.png"/><Relationship Id="rId5" Type="http://schemas.openxmlformats.org/officeDocument/2006/relationships/image" Target="../media/image9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34.png"/><Relationship Id="rId5" Type="http://schemas.openxmlformats.org/officeDocument/2006/relationships/image" Target="../media/image10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9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9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0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9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0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8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8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4.png"/><Relationship Id="rId5"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5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5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9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9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9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7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7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7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9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9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19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97.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34.png"/><Relationship Id="rId5" Type="http://schemas.openxmlformats.org/officeDocument/2006/relationships/hyperlink" Target="http://www.youtube.com/watch?v=B-jCi2rq7Jc" TargetMode="External"/><Relationship Id="rId6" Type="http://schemas.openxmlformats.org/officeDocument/2006/relationships/image" Target="../media/image3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6" name="Google Shape;56;p1"/>
          <p:cNvPicPr preferRelativeResize="0"/>
          <p:nvPr/>
        </p:nvPicPr>
        <p:blipFill rotWithShape="1">
          <a:blip r:embed="rId3">
            <a:alphaModFix/>
          </a:blip>
          <a:srcRect b="0" l="0" r="0" t="0"/>
          <a:stretch/>
        </p:blipFill>
        <p:spPr>
          <a:xfrm>
            <a:off x="0" y="4465"/>
            <a:ext cx="9144003" cy="5134572"/>
          </a:xfrm>
          <a:prstGeom prst="rect">
            <a:avLst/>
          </a:prstGeom>
          <a:noFill/>
          <a:ln>
            <a:noFill/>
          </a:ln>
        </p:spPr>
      </p:pic>
      <p:sp>
        <p:nvSpPr>
          <p:cNvPr id="57" name="Google Shape;57;p1"/>
          <p:cNvSpPr txBox="1"/>
          <p:nvPr/>
        </p:nvSpPr>
        <p:spPr>
          <a:xfrm>
            <a:off x="1430600" y="2149988"/>
            <a:ext cx="45510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600"/>
              <a:buFont typeface="Arial"/>
              <a:buNone/>
            </a:pPr>
            <a:r>
              <a:rPr b="0" i="0" lang="es" sz="2600" u="none" cap="none" strike="noStrike">
                <a:solidFill>
                  <a:srgbClr val="351C75"/>
                </a:solidFill>
                <a:highlight>
                  <a:srgbClr val="FFD966"/>
                </a:highlight>
                <a:latin typeface="Concert One"/>
                <a:ea typeface="Concert One"/>
                <a:cs typeface="Concert One"/>
                <a:sym typeface="Concert One"/>
              </a:rPr>
              <a:t>CLASE 2 - FUNDAMENTOS DE HTML</a:t>
            </a:r>
            <a:endParaRPr b="0" i="0" sz="2600" u="none" cap="none" strike="noStrike">
              <a:solidFill>
                <a:srgbClr val="351C75"/>
              </a:solidFill>
              <a:highlight>
                <a:srgbClr val="FFD966"/>
              </a:highlight>
              <a:latin typeface="Concert One"/>
              <a:ea typeface="Concert One"/>
              <a:cs typeface="Concert One"/>
              <a:sym typeface="Concert One"/>
            </a:endParaRPr>
          </a:p>
        </p:txBody>
      </p:sp>
      <p:sp>
        <p:nvSpPr>
          <p:cNvPr id="58" name="Google Shape;58;p1"/>
          <p:cNvSpPr/>
          <p:nvPr/>
        </p:nvSpPr>
        <p:spPr>
          <a:xfrm>
            <a:off x="3150575" y="4271600"/>
            <a:ext cx="2124900" cy="86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5" name="Google Shape;165;p10"/>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166" name="Google Shape;166;p10"/>
          <p:cNvPicPr preferRelativeResize="0"/>
          <p:nvPr/>
        </p:nvPicPr>
        <p:blipFill rotWithShape="1">
          <a:blip r:embed="rId5">
            <a:alphaModFix/>
          </a:blip>
          <a:srcRect b="0" l="0" r="0" t="0"/>
          <a:stretch/>
        </p:blipFill>
        <p:spPr>
          <a:xfrm>
            <a:off x="735650" y="1218310"/>
            <a:ext cx="2706875" cy="2706875"/>
          </a:xfrm>
          <a:prstGeom prst="rect">
            <a:avLst/>
          </a:prstGeom>
          <a:noFill/>
          <a:ln>
            <a:noFill/>
          </a:ln>
        </p:spPr>
      </p:pic>
      <p:sp>
        <p:nvSpPr>
          <p:cNvPr id="167" name="Google Shape;167;p10"/>
          <p:cNvSpPr/>
          <p:nvPr/>
        </p:nvSpPr>
        <p:spPr>
          <a:xfrm>
            <a:off x="3125975" y="2361650"/>
            <a:ext cx="1859700" cy="633000"/>
          </a:xfrm>
          <a:prstGeom prst="right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5170300" y="1590050"/>
            <a:ext cx="3006900" cy="2176200"/>
          </a:xfrm>
          <a:prstGeom prst="round2DiagRect">
            <a:avLst>
              <a:gd fmla="val 16667" name="adj1"/>
              <a:gd fmla="val 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txBox="1"/>
          <p:nvPr>
            <p:ph type="title"/>
          </p:nvPr>
        </p:nvSpPr>
        <p:spPr>
          <a:xfrm>
            <a:off x="5810250" y="2093575"/>
            <a:ext cx="300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5520">
                <a:solidFill>
                  <a:schemeClr val="lt1"/>
                </a:solidFill>
                <a:latin typeface="Concert One"/>
                <a:ea typeface="Concert One"/>
                <a:cs typeface="Concert One"/>
                <a:sym typeface="Concert One"/>
              </a:rPr>
              <a:t>.html</a:t>
            </a:r>
            <a:endParaRPr sz="5520">
              <a:solidFill>
                <a:schemeClr val="lt1"/>
              </a:solidFill>
              <a:latin typeface="Concert One"/>
              <a:ea typeface="Concert One"/>
              <a:cs typeface="Concert One"/>
              <a:sym typeface="Concert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5" name="Google Shape;175;p11"/>
          <p:cNvSpPr txBox="1"/>
          <p:nvPr>
            <p:ph type="title"/>
          </p:nvPr>
        </p:nvSpPr>
        <p:spPr>
          <a:xfrm>
            <a:off x="818000" y="7265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7019">
                <a:solidFill>
                  <a:srgbClr val="9118F5"/>
                </a:solidFill>
                <a:latin typeface="Concert One"/>
                <a:ea typeface="Concert One"/>
                <a:cs typeface="Concert One"/>
                <a:sym typeface="Concert One"/>
              </a:rPr>
              <a:t>Elementos </a:t>
            </a:r>
            <a:endParaRPr sz="7019">
              <a:solidFill>
                <a:srgbClr val="9118F5"/>
              </a:solidFill>
              <a:latin typeface="Concert One"/>
              <a:ea typeface="Concert One"/>
              <a:cs typeface="Concert One"/>
              <a:sym typeface="Concert One"/>
            </a:endParaRPr>
          </a:p>
          <a:p>
            <a:pPr indent="0" lvl="0" marL="0" rtl="0" algn="ctr">
              <a:lnSpc>
                <a:spcPct val="100000"/>
              </a:lnSpc>
              <a:spcBef>
                <a:spcPts val="0"/>
              </a:spcBef>
              <a:spcAft>
                <a:spcPts val="0"/>
              </a:spcAft>
              <a:buSzPts val="990"/>
              <a:buNone/>
            </a:pPr>
            <a:r>
              <a:rPr lang="es" sz="7019">
                <a:solidFill>
                  <a:srgbClr val="9118F5"/>
                </a:solidFill>
                <a:latin typeface="Concert One"/>
                <a:ea typeface="Concert One"/>
                <a:cs typeface="Concert One"/>
                <a:sym typeface="Concert One"/>
              </a:rPr>
              <a:t>y </a:t>
            </a:r>
            <a:endParaRPr sz="7019">
              <a:solidFill>
                <a:srgbClr val="9118F5"/>
              </a:solidFill>
              <a:latin typeface="Concert One"/>
              <a:ea typeface="Concert One"/>
              <a:cs typeface="Concert One"/>
              <a:sym typeface="Concert One"/>
            </a:endParaRPr>
          </a:p>
          <a:p>
            <a:pPr indent="0" lvl="0" marL="0" rtl="0" algn="ctr">
              <a:lnSpc>
                <a:spcPct val="100000"/>
              </a:lnSpc>
              <a:spcBef>
                <a:spcPts val="0"/>
              </a:spcBef>
              <a:spcAft>
                <a:spcPts val="0"/>
              </a:spcAft>
              <a:buSzPts val="990"/>
              <a:buNone/>
            </a:pPr>
            <a:r>
              <a:rPr lang="es" sz="7019">
                <a:solidFill>
                  <a:srgbClr val="9118F5"/>
                </a:solidFill>
                <a:latin typeface="Concert One"/>
                <a:ea typeface="Concert One"/>
                <a:cs typeface="Concert One"/>
                <a:sym typeface="Concert One"/>
              </a:rPr>
              <a:t>Etiquetas</a:t>
            </a:r>
            <a:endParaRPr sz="7019">
              <a:solidFill>
                <a:srgbClr val="9118F5"/>
              </a:solidFill>
              <a:latin typeface="Concert One"/>
              <a:ea typeface="Concert One"/>
              <a:cs typeface="Concert One"/>
              <a:sym typeface="Concert One"/>
            </a:endParaRPr>
          </a:p>
        </p:txBody>
      </p:sp>
      <p:pic>
        <p:nvPicPr>
          <p:cNvPr id="176" name="Google Shape;176;p11"/>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82" name="Google Shape;182;p12"/>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83" name="Google Shape;183;p12"/>
          <p:cNvSpPr txBox="1"/>
          <p:nvPr/>
        </p:nvSpPr>
        <p:spPr>
          <a:xfrm>
            <a:off x="741450" y="264025"/>
            <a:ext cx="3642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s" sz="3600" u="none" cap="none" strike="noStrike">
                <a:solidFill>
                  <a:srgbClr val="674EA7"/>
                </a:solidFill>
                <a:latin typeface="Concert One"/>
                <a:ea typeface="Concert One"/>
                <a:cs typeface="Concert One"/>
                <a:sym typeface="Concert One"/>
              </a:rPr>
              <a:t>Elemento</a:t>
            </a:r>
            <a:endParaRPr b="1" i="0" sz="3600" u="none" cap="none" strike="noStrike">
              <a:solidFill>
                <a:srgbClr val="674EA7"/>
              </a:solidFill>
              <a:latin typeface="Concert One"/>
              <a:ea typeface="Concert One"/>
              <a:cs typeface="Concert One"/>
              <a:sym typeface="Concert One"/>
            </a:endParaRPr>
          </a:p>
        </p:txBody>
      </p:sp>
      <p:sp>
        <p:nvSpPr>
          <p:cNvPr id="184" name="Google Shape;184;p12"/>
          <p:cNvSpPr txBox="1"/>
          <p:nvPr>
            <p:ph idx="1" type="body"/>
          </p:nvPr>
        </p:nvSpPr>
        <p:spPr>
          <a:xfrm>
            <a:off x="3950350" y="1773875"/>
            <a:ext cx="4305900" cy="1332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s" sz="3434">
                <a:solidFill>
                  <a:srgbClr val="FFFFFF"/>
                </a:solidFill>
                <a:latin typeface="KoHo"/>
                <a:ea typeface="KoHo"/>
                <a:cs typeface="KoHo"/>
                <a:sym typeface="KoHo"/>
              </a:rPr>
              <a:t>Componente básico de un archivo HTML</a:t>
            </a:r>
            <a:endParaRPr sz="3434">
              <a:solidFill>
                <a:srgbClr val="FFFFFF"/>
              </a:solidFill>
              <a:latin typeface="KoHo"/>
              <a:ea typeface="KoHo"/>
              <a:cs typeface="KoHo"/>
              <a:sym typeface="KoHo"/>
            </a:endParaRPr>
          </a:p>
          <a:p>
            <a:pPr indent="0" lvl="0" marL="0" rtl="0" algn="l">
              <a:lnSpc>
                <a:spcPct val="95000"/>
              </a:lnSpc>
              <a:spcBef>
                <a:spcPts val="1600"/>
              </a:spcBef>
              <a:spcAft>
                <a:spcPts val="1600"/>
              </a:spcAft>
              <a:buClr>
                <a:schemeClr val="dk1"/>
              </a:buClr>
              <a:buSzPts val="935"/>
              <a:buFont typeface="Arial"/>
              <a:buNone/>
            </a:pPr>
            <a:r>
              <a:t/>
            </a:r>
            <a:endParaRPr b="1" sz="1904">
              <a:solidFill>
                <a:srgbClr val="FFFFFF"/>
              </a:solidFill>
              <a:latin typeface="KoHo"/>
              <a:ea typeface="KoHo"/>
              <a:cs typeface="KoHo"/>
              <a:sym typeface="KoH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0" name="Google Shape;190;p13"/>
          <p:cNvSpPr txBox="1"/>
          <p:nvPr>
            <p:ph type="title"/>
          </p:nvPr>
        </p:nvSpPr>
        <p:spPr>
          <a:xfrm>
            <a:off x="804800" y="1056275"/>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4920">
                <a:solidFill>
                  <a:srgbClr val="9118F5"/>
                </a:solidFill>
                <a:latin typeface="Concert One"/>
                <a:ea typeface="Concert One"/>
                <a:cs typeface="Concert One"/>
                <a:sym typeface="Concert One"/>
              </a:rPr>
              <a:t>Usamos </a:t>
            </a:r>
            <a:r>
              <a:rPr lang="es" sz="4920" u="sng">
                <a:solidFill>
                  <a:schemeClr val="accent4"/>
                </a:solidFill>
                <a:latin typeface="Concert One"/>
                <a:ea typeface="Concert One"/>
                <a:cs typeface="Concert One"/>
                <a:sym typeface="Concert One"/>
              </a:rPr>
              <a:t>elementos</a:t>
            </a:r>
            <a:r>
              <a:rPr lang="es" sz="4920">
                <a:solidFill>
                  <a:srgbClr val="9118F5"/>
                </a:solidFill>
                <a:latin typeface="Concert One"/>
                <a:ea typeface="Concert One"/>
                <a:cs typeface="Concert One"/>
                <a:sym typeface="Concert One"/>
              </a:rPr>
              <a:t> para definir la estructura de una página web en un archivo HTML</a:t>
            </a:r>
            <a:endParaRPr sz="4920">
              <a:solidFill>
                <a:srgbClr val="9118F5"/>
              </a:solidFill>
              <a:latin typeface="Concert One"/>
              <a:ea typeface="Concert One"/>
              <a:cs typeface="Concert One"/>
              <a:sym typeface="Concert One"/>
            </a:endParaRPr>
          </a:p>
        </p:txBody>
      </p:sp>
      <p:pic>
        <p:nvPicPr>
          <p:cNvPr id="191" name="Google Shape;191;p13"/>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7" name="Google Shape;197;p14"/>
          <p:cNvSpPr txBox="1"/>
          <p:nvPr>
            <p:ph type="title"/>
          </p:nvPr>
        </p:nvSpPr>
        <p:spPr>
          <a:xfrm>
            <a:off x="712475" y="19990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Elemento = Element</a:t>
            </a:r>
            <a:endParaRPr sz="5920">
              <a:solidFill>
                <a:srgbClr val="9118F5"/>
              </a:solidFill>
              <a:latin typeface="Concert One"/>
              <a:ea typeface="Concert One"/>
              <a:cs typeface="Concert One"/>
              <a:sym typeface="Concert One"/>
            </a:endParaRPr>
          </a:p>
        </p:txBody>
      </p:sp>
      <p:pic>
        <p:nvPicPr>
          <p:cNvPr id="198" name="Google Shape;198;p14"/>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04" name="Google Shape;204;p15"/>
          <p:cNvSpPr txBox="1"/>
          <p:nvPr>
            <p:ph idx="1" type="body"/>
          </p:nvPr>
        </p:nvSpPr>
        <p:spPr>
          <a:xfrm>
            <a:off x="4040850" y="1429425"/>
            <a:ext cx="3991200" cy="254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3500">
                <a:solidFill>
                  <a:schemeClr val="lt1"/>
                </a:solidFill>
                <a:latin typeface="KoHo"/>
                <a:ea typeface="KoHo"/>
                <a:cs typeface="KoHo"/>
                <a:sym typeface="KoHo"/>
              </a:rPr>
              <a:t>Especifican el tipo de elemento que se va a crear</a:t>
            </a:r>
            <a:endParaRPr sz="3500">
              <a:solidFill>
                <a:schemeClr val="lt1"/>
              </a:solidFill>
              <a:latin typeface="KoHo"/>
              <a:ea typeface="KoHo"/>
              <a:cs typeface="KoHo"/>
              <a:sym typeface="KoHo"/>
            </a:endParaRPr>
          </a:p>
        </p:txBody>
      </p:sp>
      <p:pic>
        <p:nvPicPr>
          <p:cNvPr id="205" name="Google Shape;205;p15"/>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206" name="Google Shape;206;p15"/>
          <p:cNvSpPr txBox="1"/>
          <p:nvPr/>
        </p:nvSpPr>
        <p:spPr>
          <a:xfrm>
            <a:off x="741450" y="184900"/>
            <a:ext cx="3642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s" sz="3600" u="none" cap="none" strike="noStrike">
                <a:solidFill>
                  <a:srgbClr val="674EA7"/>
                </a:solidFill>
                <a:latin typeface="Concert One"/>
                <a:ea typeface="Concert One"/>
                <a:cs typeface="Concert One"/>
                <a:sym typeface="Concert One"/>
              </a:rPr>
              <a:t>Etiquetas HTML</a:t>
            </a:r>
            <a:endParaRPr b="1" i="0" sz="3600" u="none" cap="none" strike="noStrike">
              <a:solidFill>
                <a:srgbClr val="674EA7"/>
              </a:solidFill>
              <a:latin typeface="Concert One"/>
              <a:ea typeface="Concert One"/>
              <a:cs typeface="Concert One"/>
              <a:sym typeface="Concert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2" name="Google Shape;212;p16"/>
          <p:cNvSpPr txBox="1"/>
          <p:nvPr>
            <p:ph type="title"/>
          </p:nvPr>
        </p:nvSpPr>
        <p:spPr>
          <a:xfrm>
            <a:off x="712475" y="19990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Etiqueta = Tag</a:t>
            </a:r>
            <a:endParaRPr sz="5920">
              <a:solidFill>
                <a:srgbClr val="9118F5"/>
              </a:solidFill>
              <a:latin typeface="Concert One"/>
              <a:ea typeface="Concert One"/>
              <a:cs typeface="Concert One"/>
              <a:sym typeface="Concert One"/>
            </a:endParaRPr>
          </a:p>
        </p:txBody>
      </p:sp>
      <p:pic>
        <p:nvPicPr>
          <p:cNvPr id="213" name="Google Shape;213;p16"/>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9" name="Google Shape;219;p17"/>
          <p:cNvSpPr txBox="1"/>
          <p:nvPr>
            <p:ph type="title"/>
          </p:nvPr>
        </p:nvSpPr>
        <p:spPr>
          <a:xfrm>
            <a:off x="646550" y="11813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html</a:t>
            </a:r>
            <a:r>
              <a:rPr lang="es" sz="5920">
                <a:solidFill>
                  <a:srgbClr val="9118F5"/>
                </a:solidFill>
                <a:latin typeface="Concert One"/>
                <a:ea typeface="Concert One"/>
                <a:cs typeface="Concert One"/>
                <a:sym typeface="Concert One"/>
              </a:rPr>
              <a:t>&gt;   &lt;/</a:t>
            </a:r>
            <a:r>
              <a:rPr lang="es" sz="5920">
                <a:solidFill>
                  <a:schemeClr val="accent4"/>
                </a:solidFill>
                <a:latin typeface="Concert One"/>
                <a:ea typeface="Concert One"/>
                <a:cs typeface="Concert One"/>
                <a:sym typeface="Concert One"/>
              </a:rPr>
              <a:t>html</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head</a:t>
            </a:r>
            <a:r>
              <a:rPr lang="es" sz="5920">
                <a:solidFill>
                  <a:srgbClr val="9118F5"/>
                </a:solidFill>
                <a:latin typeface="Concert One"/>
                <a:ea typeface="Concert One"/>
                <a:cs typeface="Concert One"/>
                <a:sym typeface="Concert One"/>
              </a:rPr>
              <a:t>&gt;   &lt;/</a:t>
            </a:r>
            <a:r>
              <a:rPr lang="es" sz="5920">
                <a:solidFill>
                  <a:schemeClr val="accent4"/>
                </a:solidFill>
                <a:latin typeface="Concert One"/>
                <a:ea typeface="Concert One"/>
                <a:cs typeface="Concert One"/>
                <a:sym typeface="Concert One"/>
              </a:rPr>
              <a:t>head</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body</a:t>
            </a:r>
            <a:r>
              <a:rPr lang="es" sz="5920">
                <a:solidFill>
                  <a:srgbClr val="9118F5"/>
                </a:solidFill>
                <a:latin typeface="Concert One"/>
                <a:ea typeface="Concert One"/>
                <a:cs typeface="Concert One"/>
                <a:sym typeface="Concert One"/>
              </a:rPr>
              <a:t>&gt;   &lt;/</a:t>
            </a:r>
            <a:r>
              <a:rPr lang="es" sz="5920">
                <a:solidFill>
                  <a:schemeClr val="accent4"/>
                </a:solidFill>
                <a:latin typeface="Concert One"/>
                <a:ea typeface="Concert One"/>
                <a:cs typeface="Concert One"/>
                <a:sym typeface="Concert One"/>
              </a:rPr>
              <a:t>body</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p:txBody>
      </p:sp>
      <p:pic>
        <p:nvPicPr>
          <p:cNvPr id="220" name="Google Shape;220;p17"/>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26" name="Google Shape;226;p18"/>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227" name="Google Shape;227;p18"/>
          <p:cNvPicPr preferRelativeResize="0"/>
          <p:nvPr/>
        </p:nvPicPr>
        <p:blipFill rotWithShape="1">
          <a:blip r:embed="rId5">
            <a:alphaModFix/>
          </a:blip>
          <a:srcRect b="0" l="0" r="0" t="10650"/>
          <a:stretch/>
        </p:blipFill>
        <p:spPr>
          <a:xfrm>
            <a:off x="773700" y="1451625"/>
            <a:ext cx="7596599" cy="2383275"/>
          </a:xfrm>
          <a:prstGeom prst="rect">
            <a:avLst/>
          </a:prstGeom>
          <a:noFill/>
          <a:ln>
            <a:noFill/>
          </a:ln>
        </p:spPr>
      </p:pic>
      <p:sp>
        <p:nvSpPr>
          <p:cNvPr id="228" name="Google Shape;228;p18"/>
          <p:cNvSpPr txBox="1"/>
          <p:nvPr/>
        </p:nvSpPr>
        <p:spPr>
          <a:xfrm>
            <a:off x="1186600" y="4630075"/>
            <a:ext cx="759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oncert One"/>
                <a:ea typeface="Concert One"/>
                <a:cs typeface="Concert One"/>
                <a:sym typeface="Concert One"/>
              </a:rPr>
              <a:t>Fuente: https://developer.mozilla.org/es/docs/Glossary/Doctype</a:t>
            </a:r>
            <a:endParaRPr b="0" i="0" sz="1400" u="none" cap="none" strike="noStrike">
              <a:solidFill>
                <a:srgbClr val="000000"/>
              </a:solidFill>
              <a:latin typeface="Concert One"/>
              <a:ea typeface="Concert One"/>
              <a:cs typeface="Concert One"/>
              <a:sym typeface="Concert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34" name="Google Shape;234;p19"/>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&lt;head&gt;</a:t>
            </a:r>
            <a:endParaRPr sz="3520">
              <a:solidFill>
                <a:srgbClr val="9118F5"/>
              </a:solidFill>
              <a:latin typeface="Concert One"/>
              <a:ea typeface="Concert One"/>
              <a:cs typeface="Concert One"/>
              <a:sym typeface="Concert One"/>
            </a:endParaRPr>
          </a:p>
        </p:txBody>
      </p:sp>
      <p:pic>
        <p:nvPicPr>
          <p:cNvPr id="235" name="Google Shape;235;p19"/>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236" name="Google Shape;236;p19"/>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cxnSp>
        <p:nvCxnSpPr>
          <p:cNvPr id="237" name="Google Shape;237;p19"/>
          <p:cNvCxnSpPr>
            <a:endCxn id="238" idx="5"/>
          </p:cNvCxnSpPr>
          <p:nvPr/>
        </p:nvCxnSpPr>
        <p:spPr>
          <a:xfrm rot="10800000">
            <a:off x="3213492" y="2508617"/>
            <a:ext cx="403500" cy="297900"/>
          </a:xfrm>
          <a:prstGeom prst="straightConnector1">
            <a:avLst/>
          </a:prstGeom>
          <a:noFill/>
          <a:ln cap="flat" cmpd="sng" w="38100">
            <a:solidFill>
              <a:srgbClr val="FF0000"/>
            </a:solidFill>
            <a:prstDash val="solid"/>
            <a:round/>
            <a:headEnd len="sm" w="sm" type="none"/>
            <a:tailEnd len="med" w="med" type="triangle"/>
          </a:ln>
        </p:spPr>
      </p:cxnSp>
      <p:pic>
        <p:nvPicPr>
          <p:cNvPr id="239" name="Google Shape;239;p19"/>
          <p:cNvPicPr preferRelativeResize="0"/>
          <p:nvPr/>
        </p:nvPicPr>
        <p:blipFill rotWithShape="1">
          <a:blip r:embed="rId6">
            <a:alphaModFix/>
          </a:blip>
          <a:srcRect b="0" l="0" r="0" t="0"/>
          <a:stretch/>
        </p:blipFill>
        <p:spPr>
          <a:xfrm>
            <a:off x="864175" y="538775"/>
            <a:ext cx="7216201" cy="4065950"/>
          </a:xfrm>
          <a:prstGeom prst="rect">
            <a:avLst/>
          </a:prstGeom>
          <a:noFill/>
          <a:ln>
            <a:noFill/>
          </a:ln>
        </p:spPr>
      </p:pic>
      <p:sp>
        <p:nvSpPr>
          <p:cNvPr id="238" name="Google Shape;238;p19"/>
          <p:cNvSpPr/>
          <p:nvPr/>
        </p:nvSpPr>
        <p:spPr>
          <a:xfrm>
            <a:off x="2254525" y="2140650"/>
            <a:ext cx="11235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p19"/>
          <p:cNvCxnSpPr/>
          <p:nvPr/>
        </p:nvCxnSpPr>
        <p:spPr>
          <a:xfrm flipH="1">
            <a:off x="3455375" y="1753050"/>
            <a:ext cx="553800" cy="3876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4" name="Google Shape;64;p2"/>
          <p:cNvSpPr txBox="1"/>
          <p:nvPr>
            <p:ph type="title"/>
          </p:nvPr>
        </p:nvSpPr>
        <p:spPr>
          <a:xfrm>
            <a:off x="819325" y="14123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4920">
                <a:solidFill>
                  <a:srgbClr val="9118F5"/>
                </a:solidFill>
                <a:latin typeface="Concert One"/>
                <a:ea typeface="Concert One"/>
                <a:cs typeface="Concert One"/>
                <a:sym typeface="Concert One"/>
              </a:rPr>
              <a:t>Apoyo para lxs mentores:</a:t>
            </a:r>
            <a:endParaRPr sz="4920">
              <a:solidFill>
                <a:srgbClr val="9118F5"/>
              </a:solidFill>
              <a:latin typeface="Concert One"/>
              <a:ea typeface="Concert One"/>
              <a:cs typeface="Concert One"/>
              <a:sym typeface="Concert One"/>
            </a:endParaRPr>
          </a:p>
          <a:p>
            <a:pPr indent="0" lvl="0" marL="0" rtl="0" algn="ctr">
              <a:lnSpc>
                <a:spcPct val="100000"/>
              </a:lnSpc>
              <a:spcBef>
                <a:spcPts val="0"/>
              </a:spcBef>
              <a:spcAft>
                <a:spcPts val="0"/>
              </a:spcAft>
              <a:buSzPts val="990"/>
              <a:buNone/>
            </a:pPr>
            <a:r>
              <a:rPr lang="es" sz="4920">
                <a:solidFill>
                  <a:srgbClr val="9118F5"/>
                </a:solidFill>
                <a:latin typeface="Concert One"/>
                <a:ea typeface="Concert One"/>
                <a:cs typeface="Concert One"/>
                <a:sym typeface="Concert One"/>
              </a:rPr>
              <a:t>Repositorio en GitHub, </a:t>
            </a:r>
            <a:r>
              <a:rPr lang="es" sz="4920" u="sng">
                <a:solidFill>
                  <a:schemeClr val="hlink"/>
                </a:solidFill>
                <a:latin typeface="Concert One"/>
                <a:ea typeface="Concert One"/>
                <a:cs typeface="Concert One"/>
                <a:sym typeface="Concert One"/>
                <a:hlinkClick r:id="rId4"/>
              </a:rPr>
              <a:t>da click aquí</a:t>
            </a:r>
            <a:r>
              <a:rPr lang="es" sz="4920">
                <a:solidFill>
                  <a:srgbClr val="9118F5"/>
                </a:solidFill>
                <a:latin typeface="Concert One"/>
                <a:ea typeface="Concert One"/>
                <a:cs typeface="Concert One"/>
                <a:sym typeface="Concert One"/>
              </a:rPr>
              <a:t>.</a:t>
            </a:r>
            <a:endParaRPr sz="4920">
              <a:solidFill>
                <a:srgbClr val="9118F5"/>
              </a:solidFill>
              <a:latin typeface="Concert One"/>
              <a:ea typeface="Concert One"/>
              <a:cs typeface="Concert One"/>
              <a:sym typeface="Concert One"/>
            </a:endParaRPr>
          </a:p>
        </p:txBody>
      </p:sp>
      <p:pic>
        <p:nvPicPr>
          <p:cNvPr id="65" name="Google Shape;65;p2"/>
          <p:cNvPicPr preferRelativeResize="0"/>
          <p:nvPr/>
        </p:nvPicPr>
        <p:blipFill rotWithShape="1">
          <a:blip r:embed="rId5">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b="0" l="0" r="0" t="0"/>
          <a:stretch/>
        </p:blipFill>
        <p:spPr>
          <a:xfrm>
            <a:off x="0" y="0"/>
            <a:ext cx="9144000" cy="5207274"/>
          </a:xfrm>
          <a:prstGeom prst="rect">
            <a:avLst/>
          </a:prstGeom>
          <a:noFill/>
          <a:ln>
            <a:noFill/>
          </a:ln>
        </p:spPr>
      </p:pic>
      <p:sp>
        <p:nvSpPr>
          <p:cNvPr id="246" name="Google Shape;246;p20"/>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&lt;body&gt;</a:t>
            </a:r>
            <a:endParaRPr sz="3520">
              <a:solidFill>
                <a:srgbClr val="9118F5"/>
              </a:solidFill>
              <a:latin typeface="Concert One"/>
              <a:ea typeface="Concert One"/>
              <a:cs typeface="Concert One"/>
              <a:sym typeface="Concert One"/>
            </a:endParaRPr>
          </a:p>
        </p:txBody>
      </p:sp>
      <p:pic>
        <p:nvPicPr>
          <p:cNvPr id="247" name="Google Shape;247;p20"/>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248" name="Google Shape;248;p20"/>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249" name="Google Shape;249;p20"/>
          <p:cNvPicPr preferRelativeResize="0"/>
          <p:nvPr/>
        </p:nvPicPr>
        <p:blipFill rotWithShape="1">
          <a:blip r:embed="rId6">
            <a:alphaModFix/>
          </a:blip>
          <a:srcRect b="0" l="0" r="0" t="0"/>
          <a:stretch/>
        </p:blipFill>
        <p:spPr>
          <a:xfrm>
            <a:off x="0" y="356921"/>
            <a:ext cx="9144001" cy="4723558"/>
          </a:xfrm>
          <a:prstGeom prst="rect">
            <a:avLst/>
          </a:prstGeom>
          <a:noFill/>
          <a:ln>
            <a:noFill/>
          </a:ln>
        </p:spPr>
      </p:pic>
      <p:sp>
        <p:nvSpPr>
          <p:cNvPr id="250" name="Google Shape;250;p20"/>
          <p:cNvSpPr/>
          <p:nvPr/>
        </p:nvSpPr>
        <p:spPr>
          <a:xfrm>
            <a:off x="918225" y="1926325"/>
            <a:ext cx="985500" cy="3030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20"/>
          <p:cNvCxnSpPr/>
          <p:nvPr/>
        </p:nvCxnSpPr>
        <p:spPr>
          <a:xfrm rot="10800000">
            <a:off x="1966650" y="2078650"/>
            <a:ext cx="541200" cy="3300"/>
          </a:xfrm>
          <a:prstGeom prst="straightConnector1">
            <a:avLst/>
          </a:prstGeom>
          <a:noFill/>
          <a:ln cap="flat" cmpd="sng" w="38100">
            <a:solidFill>
              <a:srgbClr val="FF0000"/>
            </a:solidFill>
            <a:prstDash val="solid"/>
            <a:round/>
            <a:headEnd len="sm" w="sm" type="none"/>
            <a:tailEnd len="med" w="med" type="triangle"/>
          </a:ln>
        </p:spPr>
      </p:cxnSp>
      <p:sp>
        <p:nvSpPr>
          <p:cNvPr id="252" name="Google Shape;252;p20"/>
          <p:cNvSpPr/>
          <p:nvPr/>
        </p:nvSpPr>
        <p:spPr>
          <a:xfrm>
            <a:off x="918225" y="3366125"/>
            <a:ext cx="985500" cy="3030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0"/>
          <p:cNvSpPr/>
          <p:nvPr/>
        </p:nvSpPr>
        <p:spPr>
          <a:xfrm>
            <a:off x="994425" y="3145525"/>
            <a:ext cx="985500" cy="3030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0"/>
          <p:cNvSpPr/>
          <p:nvPr/>
        </p:nvSpPr>
        <p:spPr>
          <a:xfrm>
            <a:off x="1070625" y="4059925"/>
            <a:ext cx="985500" cy="3030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p20"/>
          <p:cNvCxnSpPr/>
          <p:nvPr/>
        </p:nvCxnSpPr>
        <p:spPr>
          <a:xfrm flipH="1">
            <a:off x="2056025" y="3190200"/>
            <a:ext cx="541200" cy="369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1" name="Google Shape;261;p21"/>
          <p:cNvSpPr txBox="1"/>
          <p:nvPr>
            <p:ph type="title"/>
          </p:nvPr>
        </p:nvSpPr>
        <p:spPr>
          <a:xfrm>
            <a:off x="1121325" y="2064975"/>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tipo_de_elemento</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p:txBody>
      </p:sp>
      <p:pic>
        <p:nvPicPr>
          <p:cNvPr id="262" name="Google Shape;262;p21"/>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
        <p:nvSpPr>
          <p:cNvPr id="263" name="Google Shape;263;p21"/>
          <p:cNvSpPr/>
          <p:nvPr/>
        </p:nvSpPr>
        <p:spPr>
          <a:xfrm rot="5400000">
            <a:off x="1081825" y="1669150"/>
            <a:ext cx="876900" cy="415500"/>
          </a:xfrm>
          <a:prstGeom prst="rightArrow">
            <a:avLst>
              <a:gd fmla="val 50000" name="adj1"/>
              <a:gd fmla="val 50000" name="adj2"/>
            </a:avLst>
          </a:prstGeom>
          <a:solidFill>
            <a:srgbClr val="3A0368"/>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1"/>
          <p:cNvSpPr txBox="1"/>
          <p:nvPr/>
        </p:nvSpPr>
        <p:spPr>
          <a:xfrm>
            <a:off x="880675" y="950475"/>
            <a:ext cx="1279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Comfortaa"/>
                <a:ea typeface="Comfortaa"/>
                <a:cs typeface="Comfortaa"/>
                <a:sym typeface="Comfortaa"/>
              </a:rPr>
              <a:t>Etiqueta</a:t>
            </a:r>
            <a:endParaRPr b="1" i="0" sz="1700" u="none" cap="none" strike="noStrike">
              <a:solidFill>
                <a:srgbClr val="000000"/>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70" name="Google Shape;270;p22"/>
          <p:cNvSpPr txBox="1"/>
          <p:nvPr>
            <p:ph type="title"/>
          </p:nvPr>
        </p:nvSpPr>
        <p:spPr>
          <a:xfrm>
            <a:off x="1121325" y="2064975"/>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tipo_de_elemento</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p:txBody>
      </p:sp>
      <p:pic>
        <p:nvPicPr>
          <p:cNvPr id="271" name="Google Shape;271;p22"/>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
        <p:nvSpPr>
          <p:cNvPr id="272" name="Google Shape;272;p22"/>
          <p:cNvSpPr/>
          <p:nvPr/>
        </p:nvSpPr>
        <p:spPr>
          <a:xfrm rot="5400000">
            <a:off x="4194300" y="1669150"/>
            <a:ext cx="876900" cy="415500"/>
          </a:xfrm>
          <a:prstGeom prst="rightArrow">
            <a:avLst>
              <a:gd fmla="val 50000" name="adj1"/>
              <a:gd fmla="val 50000" name="adj2"/>
            </a:avLst>
          </a:prstGeom>
          <a:solidFill>
            <a:srgbClr val="3A0368"/>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2"/>
          <p:cNvSpPr txBox="1"/>
          <p:nvPr/>
        </p:nvSpPr>
        <p:spPr>
          <a:xfrm>
            <a:off x="3524850" y="992050"/>
            <a:ext cx="22158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Comfortaa"/>
                <a:ea typeface="Comfortaa"/>
                <a:cs typeface="Comfortaa"/>
                <a:sym typeface="Comfortaa"/>
              </a:rPr>
              <a:t>Tipo de Elemento</a:t>
            </a:r>
            <a:endParaRPr b="1" i="0" sz="1700" u="none" cap="none" strike="noStrike">
              <a:solidFill>
                <a:srgbClr val="000000"/>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79" name="Google Shape;279;p23"/>
          <p:cNvSpPr txBox="1"/>
          <p:nvPr>
            <p:ph type="title"/>
          </p:nvPr>
        </p:nvSpPr>
        <p:spPr>
          <a:xfrm>
            <a:off x="1121325" y="2064975"/>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tipo_de_elemento</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p:txBody>
      </p:sp>
      <p:pic>
        <p:nvPicPr>
          <p:cNvPr id="280" name="Google Shape;280;p23"/>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
        <p:nvSpPr>
          <p:cNvPr id="281" name="Google Shape;281;p23"/>
          <p:cNvSpPr/>
          <p:nvPr/>
        </p:nvSpPr>
        <p:spPr>
          <a:xfrm rot="5400000">
            <a:off x="7425475" y="1655975"/>
            <a:ext cx="876900" cy="415500"/>
          </a:xfrm>
          <a:prstGeom prst="rightArrow">
            <a:avLst>
              <a:gd fmla="val 50000" name="adj1"/>
              <a:gd fmla="val 50000" name="adj2"/>
            </a:avLst>
          </a:prstGeom>
          <a:solidFill>
            <a:srgbClr val="3A0368"/>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txBox="1"/>
          <p:nvPr/>
        </p:nvSpPr>
        <p:spPr>
          <a:xfrm>
            <a:off x="7224325" y="987125"/>
            <a:ext cx="1279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s" sz="1700" u="none" cap="none" strike="noStrike">
                <a:solidFill>
                  <a:srgbClr val="000000"/>
                </a:solidFill>
                <a:latin typeface="Comfortaa"/>
                <a:ea typeface="Comfortaa"/>
                <a:cs typeface="Comfortaa"/>
                <a:sym typeface="Comfortaa"/>
              </a:rPr>
              <a:t>Etiqueta</a:t>
            </a:r>
            <a:endParaRPr b="1" i="0" sz="1700" u="none" cap="none" strike="noStrike">
              <a:solidFill>
                <a:srgbClr val="000000"/>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88" name="Google Shape;288;p24"/>
          <p:cNvSpPr txBox="1"/>
          <p:nvPr>
            <p:ph type="title"/>
          </p:nvPr>
        </p:nvSpPr>
        <p:spPr>
          <a:xfrm>
            <a:off x="989450" y="2803500"/>
            <a:ext cx="2888400" cy="100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html</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p:txBody>
      </p:sp>
      <p:pic>
        <p:nvPicPr>
          <p:cNvPr id="289" name="Google Shape;289;p24"/>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
        <p:nvSpPr>
          <p:cNvPr id="290" name="Google Shape;290;p24"/>
          <p:cNvSpPr txBox="1"/>
          <p:nvPr>
            <p:ph type="title"/>
          </p:nvPr>
        </p:nvSpPr>
        <p:spPr>
          <a:xfrm>
            <a:off x="5032450" y="2803500"/>
            <a:ext cx="2888400" cy="100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920">
                <a:solidFill>
                  <a:srgbClr val="9118F5"/>
                </a:solidFill>
                <a:latin typeface="Concert One"/>
                <a:ea typeface="Concert One"/>
                <a:cs typeface="Concert One"/>
                <a:sym typeface="Concert One"/>
              </a:rPr>
              <a:t>&lt;/</a:t>
            </a:r>
            <a:r>
              <a:rPr lang="es" sz="5920">
                <a:solidFill>
                  <a:schemeClr val="accent4"/>
                </a:solidFill>
                <a:latin typeface="Concert One"/>
                <a:ea typeface="Concert One"/>
                <a:cs typeface="Concert One"/>
                <a:sym typeface="Concert One"/>
              </a:rPr>
              <a:t>html</a:t>
            </a:r>
            <a:r>
              <a:rPr lang="es" sz="5920">
                <a:solidFill>
                  <a:srgbClr val="9118F5"/>
                </a:solidFill>
                <a:latin typeface="Concert One"/>
                <a:ea typeface="Concert One"/>
                <a:cs typeface="Concert One"/>
                <a:sym typeface="Concert One"/>
              </a:rPr>
              <a:t>&gt;</a:t>
            </a:r>
            <a:endParaRPr sz="5920">
              <a:solidFill>
                <a:srgbClr val="9118F5"/>
              </a:solidFill>
              <a:latin typeface="Concert One"/>
              <a:ea typeface="Concert One"/>
              <a:cs typeface="Concert One"/>
              <a:sym typeface="Concert One"/>
            </a:endParaRPr>
          </a:p>
        </p:txBody>
      </p:sp>
      <p:sp>
        <p:nvSpPr>
          <p:cNvPr id="291" name="Google Shape;291;p24"/>
          <p:cNvSpPr txBox="1"/>
          <p:nvPr>
            <p:ph type="title"/>
          </p:nvPr>
        </p:nvSpPr>
        <p:spPr>
          <a:xfrm>
            <a:off x="1049525" y="1200375"/>
            <a:ext cx="2888400" cy="100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s" sz="3620">
                <a:solidFill>
                  <a:srgbClr val="9118F5"/>
                </a:solidFill>
                <a:latin typeface="KoHo"/>
                <a:ea typeface="KoHo"/>
                <a:cs typeface="KoHo"/>
                <a:sym typeface="KoHo"/>
              </a:rPr>
              <a:t>Etiqueta de Apertura</a:t>
            </a:r>
            <a:endParaRPr b="1" sz="3620">
              <a:solidFill>
                <a:srgbClr val="9118F5"/>
              </a:solidFill>
              <a:latin typeface="KoHo"/>
              <a:ea typeface="KoHo"/>
              <a:cs typeface="KoHo"/>
              <a:sym typeface="KoHo"/>
            </a:endParaRPr>
          </a:p>
        </p:txBody>
      </p:sp>
      <p:sp>
        <p:nvSpPr>
          <p:cNvPr id="292" name="Google Shape;292;p24"/>
          <p:cNvSpPr txBox="1"/>
          <p:nvPr>
            <p:ph type="title"/>
          </p:nvPr>
        </p:nvSpPr>
        <p:spPr>
          <a:xfrm>
            <a:off x="4973825" y="1273650"/>
            <a:ext cx="2888400" cy="100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s" sz="3620">
                <a:solidFill>
                  <a:srgbClr val="9118F5"/>
                </a:solidFill>
                <a:latin typeface="KoHo"/>
                <a:ea typeface="KoHo"/>
                <a:cs typeface="KoHo"/>
                <a:sym typeface="KoHo"/>
              </a:rPr>
              <a:t>Etiqueta de Cierre</a:t>
            </a:r>
            <a:endParaRPr b="1" sz="3620">
              <a:solidFill>
                <a:srgbClr val="9118F5"/>
              </a:solidFill>
              <a:latin typeface="KoHo"/>
              <a:ea typeface="KoHo"/>
              <a:cs typeface="KoHo"/>
              <a:sym typeface="KoHo"/>
            </a:endParaRPr>
          </a:p>
        </p:txBody>
      </p:sp>
      <p:cxnSp>
        <p:nvCxnSpPr>
          <p:cNvPr id="293" name="Google Shape;293;p24"/>
          <p:cNvCxnSpPr/>
          <p:nvPr/>
        </p:nvCxnSpPr>
        <p:spPr>
          <a:xfrm>
            <a:off x="4537175" y="1037925"/>
            <a:ext cx="0" cy="3890700"/>
          </a:xfrm>
          <a:prstGeom prst="straightConnector1">
            <a:avLst/>
          </a:prstGeom>
          <a:noFill/>
          <a:ln cap="flat" cmpd="sng" w="28575">
            <a:solidFill>
              <a:srgbClr val="9118F5"/>
            </a:solidFill>
            <a:prstDash val="solid"/>
            <a:round/>
            <a:headEnd len="sm" w="sm" type="none"/>
            <a:tailEnd len="sm" w="sm" type="none"/>
          </a:ln>
        </p:spPr>
      </p:cxnSp>
      <p:sp>
        <p:nvSpPr>
          <p:cNvPr id="294" name="Google Shape;294;p24"/>
          <p:cNvSpPr/>
          <p:nvPr/>
        </p:nvSpPr>
        <p:spPr>
          <a:xfrm rot="-5402352">
            <a:off x="5195667" y="3978187"/>
            <a:ext cx="876900" cy="415500"/>
          </a:xfrm>
          <a:prstGeom prst="rightArrow">
            <a:avLst>
              <a:gd fmla="val 50000" name="adj1"/>
              <a:gd fmla="val 50000" name="adj2"/>
            </a:avLst>
          </a:prstGeom>
          <a:solidFill>
            <a:srgbClr val="3A0368"/>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00" name="Google Shape;300;p25"/>
          <p:cNvSpPr txBox="1"/>
          <p:nvPr>
            <p:ph type="title"/>
          </p:nvPr>
        </p:nvSpPr>
        <p:spPr>
          <a:xfrm>
            <a:off x="330050" y="1999050"/>
            <a:ext cx="813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s" sz="5920">
                <a:solidFill>
                  <a:srgbClr val="9118F5"/>
                </a:solidFill>
                <a:latin typeface="Concert One"/>
                <a:ea typeface="Concert One"/>
                <a:cs typeface="Concert One"/>
                <a:sym typeface="Concert One"/>
              </a:rPr>
              <a:t>&lt;H1&gt;</a:t>
            </a:r>
            <a:r>
              <a:rPr b="1" lang="es" sz="5920">
                <a:solidFill>
                  <a:schemeClr val="accent4"/>
                </a:solidFill>
                <a:latin typeface="Concert One"/>
                <a:ea typeface="Concert One"/>
                <a:cs typeface="Concert One"/>
                <a:sym typeface="Concert One"/>
              </a:rPr>
              <a:t>¡Hola, mundo!</a:t>
            </a:r>
            <a:r>
              <a:rPr b="1" lang="es" sz="5920">
                <a:solidFill>
                  <a:srgbClr val="9118F5"/>
                </a:solidFill>
                <a:latin typeface="Concert One"/>
                <a:ea typeface="Concert One"/>
                <a:cs typeface="Concert One"/>
                <a:sym typeface="Concert One"/>
              </a:rPr>
              <a:t>&lt;/H1&gt;</a:t>
            </a:r>
            <a:endParaRPr b="1" sz="5920">
              <a:solidFill>
                <a:srgbClr val="9118F5"/>
              </a:solidFill>
              <a:latin typeface="Concert One"/>
              <a:ea typeface="Concert One"/>
              <a:cs typeface="Concert One"/>
              <a:sym typeface="Concert One"/>
            </a:endParaRPr>
          </a:p>
        </p:txBody>
      </p:sp>
      <p:pic>
        <p:nvPicPr>
          <p:cNvPr id="301" name="Google Shape;301;p25"/>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07" name="Google Shape;307;p26"/>
          <p:cNvSpPr txBox="1"/>
          <p:nvPr>
            <p:ph type="title"/>
          </p:nvPr>
        </p:nvSpPr>
        <p:spPr>
          <a:xfrm>
            <a:off x="765250" y="15442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4920">
                <a:solidFill>
                  <a:srgbClr val="9118F5"/>
                </a:solidFill>
                <a:latin typeface="Concert One"/>
                <a:ea typeface="Concert One"/>
                <a:cs typeface="Concert One"/>
                <a:sym typeface="Concert One"/>
              </a:rPr>
              <a:t>Algunos </a:t>
            </a:r>
            <a:r>
              <a:rPr lang="es" sz="4920" u="sng">
                <a:solidFill>
                  <a:schemeClr val="accent4"/>
                </a:solidFill>
                <a:latin typeface="Concert One"/>
                <a:ea typeface="Concert One"/>
                <a:cs typeface="Concert One"/>
                <a:sym typeface="Concert One"/>
              </a:rPr>
              <a:t>elementos</a:t>
            </a:r>
            <a:r>
              <a:rPr lang="es" sz="4920">
                <a:solidFill>
                  <a:srgbClr val="9118F5"/>
                </a:solidFill>
                <a:latin typeface="Concert One"/>
                <a:ea typeface="Concert One"/>
                <a:cs typeface="Concert One"/>
                <a:sym typeface="Concert One"/>
              </a:rPr>
              <a:t> no necesitan etiquetas de cierre.</a:t>
            </a:r>
            <a:endParaRPr sz="4920">
              <a:solidFill>
                <a:srgbClr val="9118F5"/>
              </a:solidFill>
              <a:latin typeface="Concert One"/>
              <a:ea typeface="Concert One"/>
              <a:cs typeface="Concert One"/>
              <a:sym typeface="Concert One"/>
            </a:endParaRPr>
          </a:p>
        </p:txBody>
      </p:sp>
      <p:pic>
        <p:nvPicPr>
          <p:cNvPr id="308" name="Google Shape;308;p26"/>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2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4" name="Google Shape;314;p27"/>
          <p:cNvSpPr txBox="1"/>
          <p:nvPr>
            <p:ph type="title"/>
          </p:nvPr>
        </p:nvSpPr>
        <p:spPr>
          <a:xfrm>
            <a:off x="1003950" y="1768450"/>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6619">
                <a:solidFill>
                  <a:srgbClr val="9118F5"/>
                </a:solidFill>
                <a:latin typeface="Concert One"/>
                <a:ea typeface="Concert One"/>
                <a:cs typeface="Concert One"/>
                <a:sym typeface="Concert One"/>
              </a:rPr>
              <a:t>Self-closing Tags</a:t>
            </a:r>
            <a:endParaRPr sz="6619">
              <a:solidFill>
                <a:srgbClr val="9118F5"/>
              </a:solidFill>
              <a:latin typeface="Concert One"/>
              <a:ea typeface="Concert One"/>
              <a:cs typeface="Concert One"/>
              <a:sym typeface="Concert One"/>
            </a:endParaRPr>
          </a:p>
        </p:txBody>
      </p:sp>
      <p:pic>
        <p:nvPicPr>
          <p:cNvPr id="315" name="Google Shape;315;p27"/>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1" name="Google Shape;321;p28"/>
          <p:cNvSpPr txBox="1"/>
          <p:nvPr>
            <p:ph type="title"/>
          </p:nvPr>
        </p:nvSpPr>
        <p:spPr>
          <a:xfrm>
            <a:off x="933350" y="1541525"/>
            <a:ext cx="7136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11020">
                <a:solidFill>
                  <a:srgbClr val="9118F5"/>
                </a:solidFill>
                <a:latin typeface="Concert One"/>
                <a:ea typeface="Concert One"/>
                <a:cs typeface="Concert One"/>
                <a:sym typeface="Concert One"/>
              </a:rPr>
              <a:t>&lt;img&gt;</a:t>
            </a:r>
            <a:endParaRPr sz="11020">
              <a:solidFill>
                <a:srgbClr val="9118F5"/>
              </a:solidFill>
              <a:latin typeface="Concert One"/>
              <a:ea typeface="Concert One"/>
              <a:cs typeface="Concert One"/>
              <a:sym typeface="Concert One"/>
            </a:endParaRPr>
          </a:p>
        </p:txBody>
      </p:sp>
      <p:pic>
        <p:nvPicPr>
          <p:cNvPr id="322" name="Google Shape;322;p28"/>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8" name="Google Shape;328;p29"/>
          <p:cNvSpPr txBox="1"/>
          <p:nvPr>
            <p:ph type="title"/>
          </p:nvPr>
        </p:nvSpPr>
        <p:spPr>
          <a:xfrm>
            <a:off x="-329700" y="1771500"/>
            <a:ext cx="5064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320">
                <a:solidFill>
                  <a:srgbClr val="9118F5"/>
                </a:solidFill>
                <a:latin typeface="Concert One"/>
                <a:ea typeface="Concert One"/>
                <a:cs typeface="Concert One"/>
                <a:sym typeface="Concert One"/>
              </a:rPr>
              <a:t>Indentación</a:t>
            </a:r>
            <a:endParaRPr sz="5320">
              <a:solidFill>
                <a:srgbClr val="9118F5"/>
              </a:solidFill>
              <a:latin typeface="Concert One"/>
              <a:ea typeface="Concert One"/>
              <a:cs typeface="Concert One"/>
              <a:sym typeface="Concert One"/>
            </a:endParaRPr>
          </a:p>
        </p:txBody>
      </p:sp>
      <p:pic>
        <p:nvPicPr>
          <p:cNvPr id="329" name="Google Shape;329;p29"/>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330" name="Google Shape;330;p29"/>
          <p:cNvPicPr preferRelativeResize="0"/>
          <p:nvPr/>
        </p:nvPicPr>
        <p:blipFill rotWithShape="1">
          <a:blip r:embed="rId5">
            <a:alphaModFix/>
          </a:blip>
          <a:srcRect b="0" l="0" r="0" t="0"/>
          <a:stretch/>
        </p:blipFill>
        <p:spPr>
          <a:xfrm>
            <a:off x="4141525" y="0"/>
            <a:ext cx="5002475" cy="4643251"/>
          </a:xfrm>
          <a:prstGeom prst="rect">
            <a:avLst/>
          </a:prstGeom>
          <a:noFill/>
          <a:ln>
            <a:noFill/>
          </a:ln>
        </p:spPr>
      </p:pic>
      <p:cxnSp>
        <p:nvCxnSpPr>
          <p:cNvPr id="331" name="Google Shape;331;p29"/>
          <p:cNvCxnSpPr/>
          <p:nvPr/>
        </p:nvCxnSpPr>
        <p:spPr>
          <a:xfrm flipH="1" rot="10800000">
            <a:off x="4800925" y="2565150"/>
            <a:ext cx="1252800" cy="13200"/>
          </a:xfrm>
          <a:prstGeom prst="straightConnector1">
            <a:avLst/>
          </a:prstGeom>
          <a:noFill/>
          <a:ln cap="flat" cmpd="sng" w="38100">
            <a:solidFill>
              <a:schemeClr val="lt1"/>
            </a:solidFill>
            <a:prstDash val="solid"/>
            <a:round/>
            <a:headEnd len="sm" w="sm" type="none"/>
            <a:tailEnd len="med" w="med" type="triangle"/>
          </a:ln>
        </p:spPr>
      </p:cxnSp>
      <p:cxnSp>
        <p:nvCxnSpPr>
          <p:cNvPr id="332" name="Google Shape;332;p29"/>
          <p:cNvCxnSpPr/>
          <p:nvPr/>
        </p:nvCxnSpPr>
        <p:spPr>
          <a:xfrm flipH="1" rot="10800000">
            <a:off x="4800925" y="3022350"/>
            <a:ext cx="1252800" cy="13200"/>
          </a:xfrm>
          <a:prstGeom prst="straightConnector1">
            <a:avLst/>
          </a:prstGeom>
          <a:noFill/>
          <a:ln cap="flat" cmpd="sng" w="38100">
            <a:solidFill>
              <a:schemeClr val="lt1"/>
            </a:solidFill>
            <a:prstDash val="solid"/>
            <a:round/>
            <a:headEnd len="sm" w="sm" type="none"/>
            <a:tailEnd len="med" w="med" type="triangle"/>
          </a:ln>
        </p:spPr>
      </p:cxnSp>
      <p:cxnSp>
        <p:nvCxnSpPr>
          <p:cNvPr id="333" name="Google Shape;333;p29"/>
          <p:cNvCxnSpPr/>
          <p:nvPr/>
        </p:nvCxnSpPr>
        <p:spPr>
          <a:xfrm flipH="1" rot="10800000">
            <a:off x="4800925" y="3936750"/>
            <a:ext cx="1252800" cy="13200"/>
          </a:xfrm>
          <a:prstGeom prst="straightConnector1">
            <a:avLst/>
          </a:prstGeom>
          <a:noFill/>
          <a:ln cap="flat" cmpd="sng" w="38100">
            <a:solidFill>
              <a:schemeClr val="lt1"/>
            </a:solidFill>
            <a:prstDash val="solid"/>
            <a:round/>
            <a:headEnd len="sm" w="sm" type="none"/>
            <a:tailEnd len="med" w="med" type="triangle"/>
          </a:ln>
        </p:spPr>
      </p:cxnSp>
      <p:cxnSp>
        <p:nvCxnSpPr>
          <p:cNvPr id="334" name="Google Shape;334;p29"/>
          <p:cNvCxnSpPr/>
          <p:nvPr/>
        </p:nvCxnSpPr>
        <p:spPr>
          <a:xfrm flipH="1" rot="10800000">
            <a:off x="4800925" y="1650750"/>
            <a:ext cx="1252800" cy="13200"/>
          </a:xfrm>
          <a:prstGeom prst="straightConnector1">
            <a:avLst/>
          </a:prstGeom>
          <a:noFill/>
          <a:ln cap="flat" cmpd="sng" w="38100">
            <a:solidFill>
              <a:schemeClr val="lt1"/>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72" name="Google Shape;72;p3"/>
          <p:cNvSpPr/>
          <p:nvPr/>
        </p:nvSpPr>
        <p:spPr>
          <a:xfrm>
            <a:off x="861725" y="1012050"/>
            <a:ext cx="2098206" cy="138365"/>
          </a:xfrm>
          <a:prstGeom prst="rect">
            <a:avLst/>
          </a:prstGeom>
        </p:spPr>
        <p:txBody>
          <a:bodyPr>
            <a:prstTxWarp prst="textPlain"/>
          </a:bodyPr>
          <a:lstStyle/>
          <a:p>
            <a:pPr lvl="0" algn="ctr"/>
            <a:r>
              <a:rPr b="1" i="0">
                <a:ln>
                  <a:noFill/>
                </a:ln>
                <a:solidFill>
                  <a:srgbClr val="9118F5"/>
                </a:solidFill>
                <a:latin typeface="KoHo"/>
              </a:rPr>
              <a:t>BIENVENIDA Y AGENDA</a:t>
            </a:r>
          </a:p>
        </p:txBody>
      </p:sp>
      <p:sp>
        <p:nvSpPr>
          <p:cNvPr id="73" name="Google Shape;73;p3"/>
          <p:cNvSpPr/>
          <p:nvPr/>
        </p:nvSpPr>
        <p:spPr>
          <a:xfrm>
            <a:off x="811875" y="1850250"/>
            <a:ext cx="2146574" cy="178435"/>
          </a:xfrm>
          <a:prstGeom prst="rect">
            <a:avLst/>
          </a:prstGeom>
        </p:spPr>
        <p:txBody>
          <a:bodyPr>
            <a:prstTxWarp prst="textPlain"/>
          </a:bodyPr>
          <a:lstStyle/>
          <a:p>
            <a:pPr lvl="0" algn="ctr"/>
            <a:r>
              <a:rPr b="1" i="0">
                <a:ln>
                  <a:noFill/>
                </a:ln>
                <a:solidFill>
                  <a:srgbClr val="9118F5"/>
                </a:solidFill>
                <a:latin typeface="KoHo"/>
              </a:rPr>
              <a:t>INTRODUCCIÓN A HTML</a:t>
            </a:r>
          </a:p>
        </p:txBody>
      </p:sp>
      <p:sp>
        <p:nvSpPr>
          <p:cNvPr id="74" name="Google Shape;74;p3"/>
          <p:cNvSpPr/>
          <p:nvPr/>
        </p:nvSpPr>
        <p:spPr>
          <a:xfrm>
            <a:off x="90550" y="2612250"/>
            <a:ext cx="2859472" cy="166459"/>
          </a:xfrm>
          <a:prstGeom prst="rect">
            <a:avLst/>
          </a:prstGeom>
        </p:spPr>
        <p:txBody>
          <a:bodyPr>
            <a:prstTxWarp prst="textPlain"/>
          </a:bodyPr>
          <a:lstStyle/>
          <a:p>
            <a:pPr lvl="0" algn="ctr"/>
            <a:r>
              <a:rPr b="1" i="0">
                <a:ln>
                  <a:noFill/>
                </a:ln>
                <a:solidFill>
                  <a:srgbClr val="9118F5"/>
                </a:solidFill>
                <a:latin typeface="KoHo"/>
              </a:rPr>
              <a:t>ELEMENTOS Y ETIQUETAS HTML</a:t>
            </a:r>
          </a:p>
        </p:txBody>
      </p:sp>
      <p:sp>
        <p:nvSpPr>
          <p:cNvPr id="75" name="Google Shape;75;p3"/>
          <p:cNvSpPr/>
          <p:nvPr/>
        </p:nvSpPr>
        <p:spPr>
          <a:xfrm>
            <a:off x="360675" y="3302800"/>
            <a:ext cx="2563441" cy="178399"/>
          </a:xfrm>
          <a:prstGeom prst="rect">
            <a:avLst/>
          </a:prstGeom>
        </p:spPr>
        <p:txBody>
          <a:bodyPr>
            <a:prstTxWarp prst="textPlain"/>
          </a:bodyPr>
          <a:lstStyle/>
          <a:p>
            <a:pPr lvl="0" algn="ctr"/>
            <a:r>
              <a:rPr b="1" i="0">
                <a:ln>
                  <a:noFill/>
                </a:ln>
                <a:solidFill>
                  <a:srgbClr val="9118F5"/>
                </a:solidFill>
                <a:latin typeface="KoHo"/>
              </a:rPr>
              <a:t>ENCABEZADOS Y PÁRRAFOS</a:t>
            </a:r>
          </a:p>
        </p:txBody>
      </p:sp>
      <p:sp>
        <p:nvSpPr>
          <p:cNvPr id="76" name="Google Shape;76;p3"/>
          <p:cNvSpPr/>
          <p:nvPr/>
        </p:nvSpPr>
        <p:spPr>
          <a:xfrm>
            <a:off x="3256675" y="1051900"/>
            <a:ext cx="998430" cy="292284"/>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10:00</a:t>
            </a:r>
          </a:p>
        </p:txBody>
      </p:sp>
      <p:sp>
        <p:nvSpPr>
          <p:cNvPr id="77" name="Google Shape;77;p3"/>
          <p:cNvSpPr/>
          <p:nvPr/>
        </p:nvSpPr>
        <p:spPr>
          <a:xfrm>
            <a:off x="3256675" y="1787718"/>
            <a:ext cx="987933" cy="292284"/>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10:20</a:t>
            </a:r>
          </a:p>
        </p:txBody>
      </p:sp>
      <p:sp>
        <p:nvSpPr>
          <p:cNvPr id="78" name="Google Shape;78;p3"/>
          <p:cNvSpPr/>
          <p:nvPr/>
        </p:nvSpPr>
        <p:spPr>
          <a:xfrm>
            <a:off x="3256675" y="2599736"/>
            <a:ext cx="1010552" cy="292672"/>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10:35</a:t>
            </a:r>
          </a:p>
        </p:txBody>
      </p:sp>
      <p:sp>
        <p:nvSpPr>
          <p:cNvPr id="79" name="Google Shape;79;p3"/>
          <p:cNvSpPr/>
          <p:nvPr/>
        </p:nvSpPr>
        <p:spPr>
          <a:xfrm>
            <a:off x="3256675" y="3335150"/>
            <a:ext cx="1019027" cy="292284"/>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10:55</a:t>
            </a:r>
          </a:p>
        </p:txBody>
      </p:sp>
      <p:sp>
        <p:nvSpPr>
          <p:cNvPr id="80" name="Google Shape;80;p3"/>
          <p:cNvSpPr/>
          <p:nvPr/>
        </p:nvSpPr>
        <p:spPr>
          <a:xfrm flipH="1">
            <a:off x="3078275" y="999500"/>
            <a:ext cx="11700" cy="38640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3056725" y="1280500"/>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3056725" y="2045575"/>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3056525" y="2808800"/>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3056525" y="3554025"/>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5343482" y="1011025"/>
            <a:ext cx="905572" cy="292284"/>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11:30</a:t>
            </a:r>
          </a:p>
        </p:txBody>
      </p:sp>
      <p:sp>
        <p:nvSpPr>
          <p:cNvPr id="86" name="Google Shape;86;p3"/>
          <p:cNvSpPr/>
          <p:nvPr/>
        </p:nvSpPr>
        <p:spPr>
          <a:xfrm>
            <a:off x="5297562" y="1746843"/>
            <a:ext cx="931411" cy="287440"/>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11:45</a:t>
            </a:r>
          </a:p>
        </p:txBody>
      </p:sp>
      <p:sp>
        <p:nvSpPr>
          <p:cNvPr id="87" name="Google Shape;87;p3"/>
          <p:cNvSpPr/>
          <p:nvPr/>
        </p:nvSpPr>
        <p:spPr>
          <a:xfrm>
            <a:off x="5273127" y="2482661"/>
            <a:ext cx="907962" cy="291863"/>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12:15</a:t>
            </a:r>
          </a:p>
        </p:txBody>
      </p:sp>
      <p:sp>
        <p:nvSpPr>
          <p:cNvPr id="88" name="Google Shape;88;p3"/>
          <p:cNvSpPr/>
          <p:nvPr/>
        </p:nvSpPr>
        <p:spPr>
          <a:xfrm flipH="1">
            <a:off x="6354875" y="999500"/>
            <a:ext cx="11700" cy="38640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6333325" y="1280500"/>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6333325" y="2045575"/>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6333125" y="2804038"/>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6463175" y="1088250"/>
            <a:ext cx="1974379" cy="178499"/>
          </a:xfrm>
          <a:prstGeom prst="rect">
            <a:avLst/>
          </a:prstGeom>
        </p:spPr>
        <p:txBody>
          <a:bodyPr>
            <a:prstTxWarp prst="textPlain"/>
          </a:bodyPr>
          <a:lstStyle/>
          <a:p>
            <a:pPr lvl="0" algn="ctr"/>
            <a:r>
              <a:rPr b="1" i="0">
                <a:ln>
                  <a:noFill/>
                </a:ln>
                <a:solidFill>
                  <a:srgbClr val="9118F5"/>
                </a:solidFill>
                <a:latin typeface="KoHo"/>
              </a:rPr>
              <a:t>IMÁGENES Y ENLACES</a:t>
            </a:r>
          </a:p>
        </p:txBody>
      </p:sp>
      <p:sp>
        <p:nvSpPr>
          <p:cNvPr id="93" name="Google Shape;93;p3"/>
          <p:cNvSpPr/>
          <p:nvPr/>
        </p:nvSpPr>
        <p:spPr>
          <a:xfrm>
            <a:off x="6539375" y="1850250"/>
            <a:ext cx="614752" cy="135878"/>
          </a:xfrm>
          <a:prstGeom prst="rect">
            <a:avLst/>
          </a:prstGeom>
        </p:spPr>
        <p:txBody>
          <a:bodyPr>
            <a:prstTxWarp prst="textPlain"/>
          </a:bodyPr>
          <a:lstStyle/>
          <a:p>
            <a:pPr lvl="0" algn="ctr"/>
            <a:r>
              <a:rPr b="1" i="0">
                <a:ln>
                  <a:noFill/>
                </a:ln>
                <a:solidFill>
                  <a:srgbClr val="9118F5"/>
                </a:solidFill>
                <a:latin typeface="KoHo"/>
              </a:rPr>
              <a:t>BREAK</a:t>
            </a:r>
          </a:p>
        </p:txBody>
      </p:sp>
      <p:sp>
        <p:nvSpPr>
          <p:cNvPr id="94" name="Google Shape;94;p3"/>
          <p:cNvSpPr/>
          <p:nvPr/>
        </p:nvSpPr>
        <p:spPr>
          <a:xfrm>
            <a:off x="6530125" y="3496613"/>
            <a:ext cx="1941224" cy="138168"/>
          </a:xfrm>
          <a:prstGeom prst="rect">
            <a:avLst/>
          </a:prstGeom>
        </p:spPr>
        <p:txBody>
          <a:bodyPr>
            <a:prstTxWarp prst="textPlain"/>
          </a:bodyPr>
          <a:lstStyle/>
          <a:p>
            <a:pPr lvl="0" algn="ctr"/>
            <a:r>
              <a:rPr b="1" i="0">
                <a:ln>
                  <a:noFill/>
                </a:ln>
                <a:solidFill>
                  <a:srgbClr val="9118F5"/>
                </a:solidFill>
                <a:latin typeface="KoHo"/>
              </a:rPr>
              <a:t>BOTONES Y CASILLAS</a:t>
            </a:r>
          </a:p>
        </p:txBody>
      </p:sp>
      <p:sp>
        <p:nvSpPr>
          <p:cNvPr id="95" name="Google Shape;95;p3"/>
          <p:cNvSpPr/>
          <p:nvPr/>
        </p:nvSpPr>
        <p:spPr>
          <a:xfrm>
            <a:off x="5273127" y="3244661"/>
            <a:ext cx="991972" cy="292672"/>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12:35</a:t>
            </a:r>
          </a:p>
        </p:txBody>
      </p:sp>
      <p:sp>
        <p:nvSpPr>
          <p:cNvPr id="96" name="Google Shape;96;p3"/>
          <p:cNvSpPr/>
          <p:nvPr/>
        </p:nvSpPr>
        <p:spPr>
          <a:xfrm>
            <a:off x="6333125" y="3566038"/>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6530125" y="3268013"/>
            <a:ext cx="1310374" cy="138359"/>
          </a:xfrm>
          <a:prstGeom prst="rect">
            <a:avLst/>
          </a:prstGeom>
        </p:spPr>
        <p:txBody>
          <a:bodyPr>
            <a:prstTxWarp prst="textPlain"/>
          </a:bodyPr>
          <a:lstStyle/>
          <a:p>
            <a:pPr lvl="0" algn="ctr"/>
            <a:r>
              <a:rPr b="1" i="0">
                <a:ln>
                  <a:noFill/>
                </a:ln>
                <a:solidFill>
                  <a:srgbClr val="9118F5"/>
                </a:solidFill>
                <a:latin typeface="KoHo"/>
              </a:rPr>
              <a:t>FORMULARIOS</a:t>
            </a:r>
          </a:p>
        </p:txBody>
      </p:sp>
      <p:sp>
        <p:nvSpPr>
          <p:cNvPr id="98" name="Google Shape;98;p3"/>
          <p:cNvSpPr/>
          <p:nvPr/>
        </p:nvSpPr>
        <p:spPr>
          <a:xfrm>
            <a:off x="6491350" y="2536050"/>
            <a:ext cx="1983348" cy="138365"/>
          </a:xfrm>
          <a:prstGeom prst="rect">
            <a:avLst/>
          </a:prstGeom>
        </p:spPr>
        <p:txBody>
          <a:bodyPr>
            <a:prstTxWarp prst="textPlain"/>
          </a:bodyPr>
          <a:lstStyle/>
          <a:p>
            <a:pPr lvl="0" algn="ctr"/>
            <a:r>
              <a:rPr b="1" i="0">
                <a:ln>
                  <a:noFill/>
                </a:ln>
                <a:solidFill>
                  <a:srgbClr val="9118F5"/>
                </a:solidFill>
                <a:latin typeface="KoHo"/>
              </a:rPr>
              <a:t>LISTAS ORDENADAS Y</a:t>
            </a:r>
          </a:p>
        </p:txBody>
      </p:sp>
      <p:sp>
        <p:nvSpPr>
          <p:cNvPr id="99" name="Google Shape;99;p3"/>
          <p:cNvSpPr/>
          <p:nvPr/>
        </p:nvSpPr>
        <p:spPr>
          <a:xfrm>
            <a:off x="1186325" y="243725"/>
            <a:ext cx="1639247" cy="361300"/>
          </a:xfrm>
          <a:prstGeom prst="rect">
            <a:avLst/>
          </a:prstGeom>
        </p:spPr>
        <p:txBody>
          <a:bodyPr>
            <a:prstTxWarp prst="textPlain"/>
          </a:bodyPr>
          <a:lstStyle/>
          <a:p>
            <a:pPr lvl="0" algn="ctr"/>
            <a:r>
              <a:rPr b="1" i="0">
                <a:ln>
                  <a:noFill/>
                </a:ln>
                <a:solidFill>
                  <a:schemeClr val="lt1"/>
                </a:solidFill>
                <a:latin typeface="KoHo"/>
              </a:rPr>
              <a:t>AGENDA</a:t>
            </a:r>
          </a:p>
        </p:txBody>
      </p:sp>
      <p:sp>
        <p:nvSpPr>
          <p:cNvPr id="100" name="Google Shape;100;p3"/>
          <p:cNvSpPr/>
          <p:nvPr/>
        </p:nvSpPr>
        <p:spPr>
          <a:xfrm>
            <a:off x="55875" y="3988600"/>
            <a:ext cx="2896491" cy="178590"/>
          </a:xfrm>
          <a:prstGeom prst="rect">
            <a:avLst/>
          </a:prstGeom>
        </p:spPr>
        <p:txBody>
          <a:bodyPr>
            <a:prstTxWarp prst="textPlain"/>
          </a:bodyPr>
          <a:lstStyle/>
          <a:p>
            <a:pPr lvl="0" algn="ctr"/>
            <a:r>
              <a:rPr b="1" i="0">
                <a:ln>
                  <a:noFill/>
                </a:ln>
                <a:solidFill>
                  <a:srgbClr val="9118F5"/>
                </a:solidFill>
                <a:latin typeface="KoHo"/>
              </a:rPr>
              <a:t>IDENTACIÓN Y DOCUMENTACIÓN</a:t>
            </a:r>
          </a:p>
        </p:txBody>
      </p:sp>
      <p:sp>
        <p:nvSpPr>
          <p:cNvPr id="101" name="Google Shape;101;p3"/>
          <p:cNvSpPr/>
          <p:nvPr/>
        </p:nvSpPr>
        <p:spPr>
          <a:xfrm>
            <a:off x="3056525" y="4163625"/>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3256675" y="3944750"/>
            <a:ext cx="836063" cy="287440"/>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11:15</a:t>
            </a:r>
          </a:p>
        </p:txBody>
      </p:sp>
      <p:sp>
        <p:nvSpPr>
          <p:cNvPr id="103" name="Google Shape;103;p3"/>
          <p:cNvSpPr/>
          <p:nvPr/>
        </p:nvSpPr>
        <p:spPr>
          <a:xfrm>
            <a:off x="6719950" y="2764650"/>
            <a:ext cx="1450537" cy="138365"/>
          </a:xfrm>
          <a:prstGeom prst="rect">
            <a:avLst/>
          </a:prstGeom>
        </p:spPr>
        <p:txBody>
          <a:bodyPr>
            <a:prstTxWarp prst="textPlain"/>
          </a:bodyPr>
          <a:lstStyle/>
          <a:p>
            <a:pPr lvl="0" algn="ctr"/>
            <a:r>
              <a:rPr b="1" i="0">
                <a:ln>
                  <a:noFill/>
                </a:ln>
                <a:solidFill>
                  <a:srgbClr val="9118F5"/>
                </a:solidFill>
                <a:latin typeface="KoHo"/>
              </a:rPr>
              <a:t>NO ORDENADAS</a:t>
            </a:r>
          </a:p>
        </p:txBody>
      </p:sp>
      <p:sp>
        <p:nvSpPr>
          <p:cNvPr id="104" name="Google Shape;104;p3"/>
          <p:cNvSpPr/>
          <p:nvPr/>
        </p:nvSpPr>
        <p:spPr>
          <a:xfrm>
            <a:off x="6453925" y="4030013"/>
            <a:ext cx="1049826" cy="138168"/>
          </a:xfrm>
          <a:prstGeom prst="rect">
            <a:avLst/>
          </a:prstGeom>
        </p:spPr>
        <p:txBody>
          <a:bodyPr>
            <a:prstTxWarp prst="textPlain"/>
          </a:bodyPr>
          <a:lstStyle/>
          <a:p>
            <a:pPr lvl="0" algn="ctr"/>
            <a:r>
              <a:rPr b="1" i="0">
                <a:ln>
                  <a:noFill/>
                </a:ln>
                <a:solidFill>
                  <a:srgbClr val="9118F5"/>
                </a:solidFill>
                <a:latin typeface="KoHo"/>
              </a:rPr>
              <a:t>EJERCICIOS</a:t>
            </a:r>
          </a:p>
        </p:txBody>
      </p:sp>
      <p:sp>
        <p:nvSpPr>
          <p:cNvPr id="105" name="Google Shape;105;p3"/>
          <p:cNvSpPr/>
          <p:nvPr/>
        </p:nvSpPr>
        <p:spPr>
          <a:xfrm>
            <a:off x="5273127" y="3930461"/>
            <a:ext cx="990357" cy="292672"/>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12:50</a:t>
            </a:r>
          </a:p>
        </p:txBody>
      </p:sp>
      <p:sp>
        <p:nvSpPr>
          <p:cNvPr id="106" name="Google Shape;106;p3"/>
          <p:cNvSpPr/>
          <p:nvPr/>
        </p:nvSpPr>
        <p:spPr>
          <a:xfrm>
            <a:off x="6333125" y="4251838"/>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5273127" y="4463861"/>
            <a:ext cx="1015802" cy="292672"/>
          </a:xfrm>
          <a:prstGeom prst="rect">
            <a:avLst/>
          </a:prstGeom>
        </p:spPr>
        <p:txBody>
          <a:bodyPr>
            <a:prstTxWarp prst="textPlain"/>
          </a:bodyPr>
          <a:lstStyle/>
          <a:p>
            <a:pPr lvl="0" algn="ctr"/>
            <a:r>
              <a:rPr b="1" i="0">
                <a:ln cap="flat" cmpd="sng" w="9525">
                  <a:solidFill>
                    <a:srgbClr val="666666"/>
                  </a:solidFill>
                  <a:prstDash val="solid"/>
                  <a:round/>
                  <a:headEnd len="sm" w="sm" type="none"/>
                  <a:tailEnd len="sm" w="sm" type="none"/>
                </a:ln>
                <a:noFill/>
                <a:latin typeface="KoHo"/>
              </a:rPr>
              <a:t>13:45</a:t>
            </a:r>
          </a:p>
        </p:txBody>
      </p:sp>
      <p:sp>
        <p:nvSpPr>
          <p:cNvPr id="108" name="Google Shape;108;p3"/>
          <p:cNvSpPr/>
          <p:nvPr/>
        </p:nvSpPr>
        <p:spPr>
          <a:xfrm>
            <a:off x="6453925" y="4563413"/>
            <a:ext cx="1693465" cy="138168"/>
          </a:xfrm>
          <a:prstGeom prst="rect">
            <a:avLst/>
          </a:prstGeom>
        </p:spPr>
        <p:txBody>
          <a:bodyPr>
            <a:prstTxWarp prst="textPlain"/>
          </a:bodyPr>
          <a:lstStyle/>
          <a:p>
            <a:pPr lvl="0" algn="ctr"/>
            <a:r>
              <a:rPr b="1" i="0">
                <a:ln>
                  <a:noFill/>
                </a:ln>
                <a:solidFill>
                  <a:srgbClr val="9118F5"/>
                </a:solidFill>
                <a:latin typeface="KoHo"/>
              </a:rPr>
              <a:t>RECORDATORIOS Y</a:t>
            </a:r>
          </a:p>
        </p:txBody>
      </p:sp>
      <p:sp>
        <p:nvSpPr>
          <p:cNvPr id="109" name="Google Shape;109;p3"/>
          <p:cNvSpPr/>
          <p:nvPr/>
        </p:nvSpPr>
        <p:spPr>
          <a:xfrm>
            <a:off x="6453925" y="4715813"/>
            <a:ext cx="642875" cy="138168"/>
          </a:xfrm>
          <a:prstGeom prst="rect">
            <a:avLst/>
          </a:prstGeom>
        </p:spPr>
        <p:txBody>
          <a:bodyPr>
            <a:prstTxWarp prst="textPlain"/>
          </a:bodyPr>
          <a:lstStyle/>
          <a:p>
            <a:pPr lvl="0" algn="ctr"/>
            <a:r>
              <a:rPr b="1" i="0">
                <a:ln>
                  <a:noFill/>
                </a:ln>
                <a:solidFill>
                  <a:srgbClr val="9118F5"/>
                </a:solidFill>
                <a:latin typeface="KoHo"/>
              </a:rPr>
              <a:t>CIERRE</a:t>
            </a:r>
          </a:p>
        </p:txBody>
      </p:sp>
      <p:sp>
        <p:nvSpPr>
          <p:cNvPr id="110" name="Google Shape;110;p3"/>
          <p:cNvSpPr/>
          <p:nvPr/>
        </p:nvSpPr>
        <p:spPr>
          <a:xfrm>
            <a:off x="6333125" y="4709038"/>
            <a:ext cx="55200" cy="552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40" name="Google Shape;340;p30"/>
          <p:cNvSpPr txBox="1"/>
          <p:nvPr>
            <p:ph type="title"/>
          </p:nvPr>
        </p:nvSpPr>
        <p:spPr>
          <a:xfrm>
            <a:off x="3666775" y="1605625"/>
            <a:ext cx="480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5520">
                <a:solidFill>
                  <a:srgbClr val="9118F5"/>
                </a:solidFill>
                <a:latin typeface="Concert One"/>
                <a:ea typeface="Concert One"/>
                <a:cs typeface="Concert One"/>
                <a:sym typeface="Concert One"/>
              </a:rPr>
              <a:t>ESPECIFICAR IDIOMA</a:t>
            </a:r>
            <a:endParaRPr sz="5520">
              <a:solidFill>
                <a:srgbClr val="9118F5"/>
              </a:solidFill>
              <a:latin typeface="Concert One"/>
              <a:ea typeface="Concert One"/>
              <a:cs typeface="Concert One"/>
              <a:sym typeface="Concert One"/>
            </a:endParaRPr>
          </a:p>
        </p:txBody>
      </p:sp>
      <p:pic>
        <p:nvPicPr>
          <p:cNvPr id="341" name="Google Shape;341;p30"/>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342" name="Google Shape;342;p30"/>
          <p:cNvPicPr preferRelativeResize="0"/>
          <p:nvPr/>
        </p:nvPicPr>
        <p:blipFill rotWithShape="1">
          <a:blip r:embed="rId5">
            <a:alphaModFix/>
          </a:blip>
          <a:srcRect b="0" l="0" r="0" t="0"/>
          <a:stretch/>
        </p:blipFill>
        <p:spPr>
          <a:xfrm>
            <a:off x="722450" y="950763"/>
            <a:ext cx="3241975" cy="3241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48" name="Google Shape;348;p31"/>
          <p:cNvSpPr txBox="1"/>
          <p:nvPr>
            <p:ph type="title"/>
          </p:nvPr>
        </p:nvSpPr>
        <p:spPr>
          <a:xfrm>
            <a:off x="2631350" y="1712100"/>
            <a:ext cx="3749400" cy="48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6120">
                <a:solidFill>
                  <a:schemeClr val="accent4"/>
                </a:solidFill>
                <a:latin typeface="Concert One"/>
                <a:ea typeface="Concert One"/>
                <a:cs typeface="Concert One"/>
                <a:sym typeface="Concert One"/>
              </a:rPr>
              <a:t>ATRIBUTO</a:t>
            </a:r>
            <a:endParaRPr sz="6120">
              <a:solidFill>
                <a:schemeClr val="accent4"/>
              </a:solidFill>
              <a:latin typeface="Concert One"/>
              <a:ea typeface="Concert One"/>
              <a:cs typeface="Concert One"/>
              <a:sym typeface="Concert One"/>
            </a:endParaRPr>
          </a:p>
        </p:txBody>
      </p:sp>
      <p:pic>
        <p:nvPicPr>
          <p:cNvPr id="349" name="Google Shape;349;p31"/>
          <p:cNvPicPr preferRelativeResize="0"/>
          <p:nvPr/>
        </p:nvPicPr>
        <p:blipFill rotWithShape="1">
          <a:blip r:embed="rId4">
            <a:alphaModFix/>
          </a:blip>
          <a:srcRect b="0" l="0" r="0" t="0"/>
          <a:stretch/>
        </p:blipFill>
        <p:spPr>
          <a:xfrm>
            <a:off x="147175" y="4632625"/>
            <a:ext cx="1516126" cy="430975"/>
          </a:xfrm>
          <a:prstGeom prst="rect">
            <a:avLst/>
          </a:prstGeom>
          <a:noFill/>
          <a:ln>
            <a:noFill/>
          </a:ln>
        </p:spPr>
      </p:pic>
      <p:sp>
        <p:nvSpPr>
          <p:cNvPr id="350" name="Google Shape;350;p31"/>
          <p:cNvSpPr txBox="1"/>
          <p:nvPr>
            <p:ph idx="1" type="body"/>
          </p:nvPr>
        </p:nvSpPr>
        <p:spPr>
          <a:xfrm>
            <a:off x="1143000" y="2700588"/>
            <a:ext cx="6488700" cy="1151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1200"/>
              </a:spcAft>
              <a:buSzPct val="55598"/>
              <a:buNone/>
            </a:pPr>
            <a:r>
              <a:rPr lang="es" sz="3500">
                <a:solidFill>
                  <a:srgbClr val="9118F5"/>
                </a:solidFill>
                <a:latin typeface="KoHo"/>
                <a:ea typeface="KoHo"/>
                <a:cs typeface="KoHo"/>
                <a:sym typeface="KoHo"/>
              </a:rPr>
              <a:t>Un atributo especifica algo sobre cierto elemento</a:t>
            </a:r>
            <a:endParaRPr sz="3500">
              <a:solidFill>
                <a:srgbClr val="9118F5"/>
              </a:solidFill>
              <a:latin typeface="KoHo"/>
              <a:ea typeface="KoHo"/>
              <a:cs typeface="KoHo"/>
              <a:sym typeface="KoH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3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56" name="Google Shape;356;p32"/>
          <p:cNvSpPr txBox="1"/>
          <p:nvPr>
            <p:ph type="title"/>
          </p:nvPr>
        </p:nvSpPr>
        <p:spPr>
          <a:xfrm>
            <a:off x="147175" y="155875"/>
            <a:ext cx="3749400" cy="480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solidFill>
                  <a:srgbClr val="FFD966"/>
                </a:solidFill>
                <a:latin typeface="Concert One"/>
                <a:ea typeface="Concert One"/>
                <a:cs typeface="Concert One"/>
                <a:sym typeface="Concert One"/>
              </a:rPr>
              <a:t>ATRIBUTO</a:t>
            </a:r>
            <a:endParaRPr>
              <a:solidFill>
                <a:srgbClr val="FFD966"/>
              </a:solidFill>
              <a:latin typeface="Concert One"/>
              <a:ea typeface="Concert One"/>
              <a:cs typeface="Concert One"/>
              <a:sym typeface="Concert One"/>
            </a:endParaRPr>
          </a:p>
        </p:txBody>
      </p:sp>
      <p:pic>
        <p:nvPicPr>
          <p:cNvPr id="357" name="Google Shape;357;p32"/>
          <p:cNvPicPr preferRelativeResize="0"/>
          <p:nvPr/>
        </p:nvPicPr>
        <p:blipFill rotWithShape="1">
          <a:blip r:embed="rId4">
            <a:alphaModFix/>
          </a:blip>
          <a:srcRect b="0" l="0" r="0" t="0"/>
          <a:stretch/>
        </p:blipFill>
        <p:spPr>
          <a:xfrm>
            <a:off x="147175" y="4632625"/>
            <a:ext cx="1516126" cy="430975"/>
          </a:xfrm>
          <a:prstGeom prst="rect">
            <a:avLst/>
          </a:prstGeom>
          <a:noFill/>
          <a:ln>
            <a:noFill/>
          </a:ln>
        </p:spPr>
      </p:pic>
      <p:pic>
        <p:nvPicPr>
          <p:cNvPr id="358" name="Google Shape;358;p32"/>
          <p:cNvPicPr preferRelativeResize="0"/>
          <p:nvPr/>
        </p:nvPicPr>
        <p:blipFill rotWithShape="1">
          <a:blip r:embed="rId5">
            <a:alphaModFix/>
          </a:blip>
          <a:srcRect b="13018" l="8795" r="8620" t="12421"/>
          <a:stretch/>
        </p:blipFill>
        <p:spPr>
          <a:xfrm>
            <a:off x="2387425" y="1375050"/>
            <a:ext cx="4510449" cy="2809151"/>
          </a:xfrm>
          <a:prstGeom prst="rect">
            <a:avLst/>
          </a:prstGeom>
          <a:noFill/>
          <a:ln>
            <a:noFill/>
          </a:ln>
        </p:spPr>
      </p:pic>
      <p:sp>
        <p:nvSpPr>
          <p:cNvPr id="359" name="Google Shape;359;p32"/>
          <p:cNvSpPr txBox="1"/>
          <p:nvPr>
            <p:ph idx="1" type="body"/>
          </p:nvPr>
        </p:nvSpPr>
        <p:spPr>
          <a:xfrm>
            <a:off x="923525" y="817325"/>
            <a:ext cx="6853200" cy="610500"/>
          </a:xfrm>
          <a:prstGeom prst="rect">
            <a:avLst/>
          </a:prstGeom>
          <a:noFill/>
          <a:ln>
            <a:noFill/>
          </a:ln>
        </p:spPr>
        <p:txBody>
          <a:bodyPr anchorCtr="0" anchor="t" bIns="91425" lIns="91425" spcFirstLastPara="1" rIns="91425" wrap="square" tIns="91425">
            <a:normAutofit/>
          </a:bodyPr>
          <a:lstStyle/>
          <a:p>
            <a:pPr indent="0" lvl="0" marL="0" rtl="0" algn="ctr">
              <a:lnSpc>
                <a:spcPct val="95000"/>
              </a:lnSpc>
              <a:spcBef>
                <a:spcPts val="0"/>
              </a:spcBef>
              <a:spcAft>
                <a:spcPts val="1200"/>
              </a:spcAft>
              <a:buSzPts val="1018"/>
              <a:buNone/>
            </a:pPr>
            <a:r>
              <a:rPr b="1" lang="es" sz="2337">
                <a:solidFill>
                  <a:srgbClr val="9118F5"/>
                </a:solidFill>
                <a:latin typeface="KoHo"/>
                <a:ea typeface="KoHo"/>
                <a:cs typeface="KoHo"/>
                <a:sym typeface="KoHo"/>
              </a:rPr>
              <a:t>Especificar ‘idioma’, en nuestro caso usaremos ‘es’.</a:t>
            </a:r>
            <a:endParaRPr b="1" sz="2337">
              <a:solidFill>
                <a:srgbClr val="9118F5"/>
              </a:solidFill>
              <a:latin typeface="KoHo"/>
              <a:ea typeface="KoHo"/>
              <a:cs typeface="KoHo"/>
              <a:sym typeface="KoHo"/>
            </a:endParaRPr>
          </a:p>
        </p:txBody>
      </p:sp>
      <p:cxnSp>
        <p:nvCxnSpPr>
          <p:cNvPr id="360" name="Google Shape;360;p32"/>
          <p:cNvCxnSpPr/>
          <p:nvPr/>
        </p:nvCxnSpPr>
        <p:spPr>
          <a:xfrm rot="10800000">
            <a:off x="4616525" y="2861350"/>
            <a:ext cx="1120800" cy="0"/>
          </a:xfrm>
          <a:prstGeom prst="straightConnector1">
            <a:avLst/>
          </a:prstGeom>
          <a:noFill/>
          <a:ln cap="flat" cmpd="sng" w="38100">
            <a:solidFill>
              <a:schemeClr val="lt1"/>
            </a:solidFill>
            <a:prstDash val="solid"/>
            <a:round/>
            <a:headEnd len="sm" w="sm" type="none"/>
            <a:tailEnd len="med" w="med" type="triangle"/>
          </a:ln>
        </p:spPr>
      </p:cxnSp>
      <p:sp>
        <p:nvSpPr>
          <p:cNvPr id="361" name="Google Shape;361;p32"/>
          <p:cNvSpPr txBox="1"/>
          <p:nvPr>
            <p:ph idx="1" type="body"/>
          </p:nvPr>
        </p:nvSpPr>
        <p:spPr>
          <a:xfrm>
            <a:off x="2690700" y="4184200"/>
            <a:ext cx="3903900" cy="96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65"/>
              <a:buNone/>
            </a:pPr>
            <a:r>
              <a:rPr b="1" lang="es" sz="2516">
                <a:solidFill>
                  <a:srgbClr val="9118F5"/>
                </a:solidFill>
                <a:latin typeface="KoHo"/>
                <a:ea typeface="KoHo"/>
                <a:cs typeface="KoHo"/>
                <a:sym typeface="KoHo"/>
              </a:rPr>
              <a:t>Lang = Language</a:t>
            </a:r>
            <a:endParaRPr b="1" sz="2516">
              <a:solidFill>
                <a:srgbClr val="9118F5"/>
              </a:solidFill>
              <a:latin typeface="KoHo"/>
              <a:ea typeface="KoHo"/>
              <a:cs typeface="KoHo"/>
              <a:sym typeface="KoH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67" name="Google Shape;367;p33"/>
          <p:cNvSpPr txBox="1"/>
          <p:nvPr>
            <p:ph type="title"/>
          </p:nvPr>
        </p:nvSpPr>
        <p:spPr>
          <a:xfrm>
            <a:off x="147175" y="155875"/>
            <a:ext cx="3749400" cy="480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solidFill>
                  <a:srgbClr val="FFD966"/>
                </a:solidFill>
                <a:latin typeface="Concert One"/>
                <a:ea typeface="Concert One"/>
                <a:cs typeface="Concert One"/>
                <a:sym typeface="Concert One"/>
              </a:rPr>
              <a:t>LIST OF ISO 639-1 CODES</a:t>
            </a:r>
            <a:endParaRPr>
              <a:solidFill>
                <a:srgbClr val="FFD966"/>
              </a:solidFill>
              <a:latin typeface="Concert One"/>
              <a:ea typeface="Concert One"/>
              <a:cs typeface="Concert One"/>
              <a:sym typeface="Concert One"/>
            </a:endParaRPr>
          </a:p>
        </p:txBody>
      </p:sp>
      <p:pic>
        <p:nvPicPr>
          <p:cNvPr id="368" name="Google Shape;368;p33"/>
          <p:cNvPicPr preferRelativeResize="0"/>
          <p:nvPr/>
        </p:nvPicPr>
        <p:blipFill rotWithShape="1">
          <a:blip r:embed="rId4">
            <a:alphaModFix/>
          </a:blip>
          <a:srcRect b="0" l="0" r="0" t="0"/>
          <a:stretch/>
        </p:blipFill>
        <p:spPr>
          <a:xfrm>
            <a:off x="147175" y="4632625"/>
            <a:ext cx="1516126" cy="430975"/>
          </a:xfrm>
          <a:prstGeom prst="rect">
            <a:avLst/>
          </a:prstGeom>
          <a:noFill/>
          <a:ln>
            <a:noFill/>
          </a:ln>
        </p:spPr>
      </p:pic>
      <p:cxnSp>
        <p:nvCxnSpPr>
          <p:cNvPr id="369" name="Google Shape;369;p33"/>
          <p:cNvCxnSpPr/>
          <p:nvPr/>
        </p:nvCxnSpPr>
        <p:spPr>
          <a:xfrm rot="10800000">
            <a:off x="4616525" y="3166150"/>
            <a:ext cx="1120800" cy="0"/>
          </a:xfrm>
          <a:prstGeom prst="straightConnector1">
            <a:avLst/>
          </a:prstGeom>
          <a:noFill/>
          <a:ln cap="flat" cmpd="sng" w="38100">
            <a:solidFill>
              <a:schemeClr val="lt1"/>
            </a:solidFill>
            <a:prstDash val="solid"/>
            <a:round/>
            <a:headEnd len="sm" w="sm" type="none"/>
            <a:tailEnd len="med" w="med" type="triangle"/>
          </a:ln>
        </p:spPr>
      </p:cxnSp>
      <p:pic>
        <p:nvPicPr>
          <p:cNvPr id="370" name="Google Shape;370;p33"/>
          <p:cNvPicPr preferRelativeResize="0"/>
          <p:nvPr/>
        </p:nvPicPr>
        <p:blipFill rotWithShape="1">
          <a:blip r:embed="rId5">
            <a:alphaModFix/>
          </a:blip>
          <a:srcRect b="0" l="9608" r="0" t="0"/>
          <a:stretch/>
        </p:blipFill>
        <p:spPr>
          <a:xfrm>
            <a:off x="697175" y="1079800"/>
            <a:ext cx="7593949" cy="3552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3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76" name="Google Shape;376;p34"/>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Encabezados</a:t>
            </a:r>
            <a:endParaRPr sz="3520">
              <a:solidFill>
                <a:srgbClr val="9118F5"/>
              </a:solidFill>
              <a:latin typeface="Concert One"/>
              <a:ea typeface="Concert One"/>
              <a:cs typeface="Concert One"/>
              <a:sym typeface="Concert One"/>
            </a:endParaRPr>
          </a:p>
        </p:txBody>
      </p:sp>
      <p:pic>
        <p:nvPicPr>
          <p:cNvPr id="377" name="Google Shape;377;p34"/>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378" name="Google Shape;378;p34"/>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379" name="Google Shape;379;p34"/>
          <p:cNvPicPr preferRelativeResize="0"/>
          <p:nvPr/>
        </p:nvPicPr>
        <p:blipFill rotWithShape="1">
          <a:blip r:embed="rId6">
            <a:alphaModFix/>
          </a:blip>
          <a:srcRect b="0" l="0" r="0" t="0"/>
          <a:stretch/>
        </p:blipFill>
        <p:spPr>
          <a:xfrm>
            <a:off x="0" y="869425"/>
            <a:ext cx="9144000" cy="3404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85" name="Google Shape;385;p35"/>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Párrafos</a:t>
            </a:r>
            <a:endParaRPr sz="3520">
              <a:solidFill>
                <a:srgbClr val="9118F5"/>
              </a:solidFill>
              <a:latin typeface="Concert One"/>
              <a:ea typeface="Concert One"/>
              <a:cs typeface="Concert One"/>
              <a:sym typeface="Concert One"/>
            </a:endParaRPr>
          </a:p>
        </p:txBody>
      </p:sp>
      <p:pic>
        <p:nvPicPr>
          <p:cNvPr id="386" name="Google Shape;386;p35"/>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387" name="Google Shape;387;p35"/>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388" name="Google Shape;388;p35"/>
          <p:cNvPicPr preferRelativeResize="0"/>
          <p:nvPr/>
        </p:nvPicPr>
        <p:blipFill rotWithShape="1">
          <a:blip r:embed="rId6">
            <a:alphaModFix/>
          </a:blip>
          <a:srcRect b="0" l="0" r="0" t="0"/>
          <a:stretch/>
        </p:blipFill>
        <p:spPr>
          <a:xfrm>
            <a:off x="0" y="1795231"/>
            <a:ext cx="9143998" cy="19568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94" name="Google Shape;394;p36"/>
          <p:cNvSpPr txBox="1"/>
          <p:nvPr>
            <p:ph type="title"/>
          </p:nvPr>
        </p:nvSpPr>
        <p:spPr>
          <a:xfrm>
            <a:off x="788525" y="139375"/>
            <a:ext cx="54477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320">
                <a:solidFill>
                  <a:srgbClr val="9118F5"/>
                </a:solidFill>
                <a:latin typeface="Concert One"/>
                <a:ea typeface="Concert One"/>
                <a:cs typeface="Concert One"/>
                <a:sym typeface="Concert One"/>
              </a:rPr>
              <a:t>Buscar en la Documentación</a:t>
            </a:r>
            <a:endParaRPr sz="3320">
              <a:solidFill>
                <a:srgbClr val="9118F5"/>
              </a:solidFill>
              <a:latin typeface="Concert One"/>
              <a:ea typeface="Concert One"/>
              <a:cs typeface="Concert One"/>
              <a:sym typeface="Concert One"/>
            </a:endParaRPr>
          </a:p>
        </p:txBody>
      </p:sp>
      <p:pic>
        <p:nvPicPr>
          <p:cNvPr id="395" name="Google Shape;395;p36"/>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396" name="Google Shape;396;p36"/>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397" name="Google Shape;397;p36"/>
          <p:cNvPicPr preferRelativeResize="0"/>
          <p:nvPr/>
        </p:nvPicPr>
        <p:blipFill rotWithShape="1">
          <a:blip r:embed="rId6">
            <a:alphaModFix/>
          </a:blip>
          <a:srcRect b="0" l="0" r="0" t="0"/>
          <a:stretch/>
        </p:blipFill>
        <p:spPr>
          <a:xfrm>
            <a:off x="1304025" y="1582675"/>
            <a:ext cx="6535956" cy="19781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03" name="Google Shape;403;p37"/>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Comentarios</a:t>
            </a:r>
            <a:endParaRPr sz="3520">
              <a:solidFill>
                <a:srgbClr val="9118F5"/>
              </a:solidFill>
              <a:latin typeface="Concert One"/>
              <a:ea typeface="Concert One"/>
              <a:cs typeface="Concert One"/>
              <a:sym typeface="Concert One"/>
            </a:endParaRPr>
          </a:p>
        </p:txBody>
      </p:sp>
      <p:pic>
        <p:nvPicPr>
          <p:cNvPr id="404" name="Google Shape;404;p37"/>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05" name="Google Shape;405;p37"/>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06" name="Google Shape;406;p37"/>
          <p:cNvPicPr preferRelativeResize="0"/>
          <p:nvPr/>
        </p:nvPicPr>
        <p:blipFill rotWithShape="1">
          <a:blip r:embed="rId6">
            <a:alphaModFix/>
          </a:blip>
          <a:srcRect b="0" l="0" r="0" t="0"/>
          <a:stretch/>
        </p:blipFill>
        <p:spPr>
          <a:xfrm>
            <a:off x="0" y="1673996"/>
            <a:ext cx="9143999" cy="219935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12" name="Google Shape;412;p38"/>
          <p:cNvSpPr txBox="1"/>
          <p:nvPr>
            <p:ph type="title"/>
          </p:nvPr>
        </p:nvSpPr>
        <p:spPr>
          <a:xfrm>
            <a:off x="533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Elemento &lt;main&gt;</a:t>
            </a:r>
            <a:endParaRPr sz="3520">
              <a:solidFill>
                <a:srgbClr val="9118F5"/>
              </a:solidFill>
              <a:latin typeface="Concert One"/>
              <a:ea typeface="Concert One"/>
              <a:cs typeface="Concert One"/>
              <a:sym typeface="Concert One"/>
            </a:endParaRPr>
          </a:p>
        </p:txBody>
      </p:sp>
      <p:pic>
        <p:nvPicPr>
          <p:cNvPr id="413" name="Google Shape;413;p38"/>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14" name="Google Shape;414;p38"/>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15" name="Google Shape;415;p38"/>
          <p:cNvPicPr preferRelativeResize="0"/>
          <p:nvPr/>
        </p:nvPicPr>
        <p:blipFill rotWithShape="1">
          <a:blip r:embed="rId6">
            <a:alphaModFix/>
          </a:blip>
          <a:srcRect b="0" l="7819" r="3918" t="24499"/>
          <a:stretch/>
        </p:blipFill>
        <p:spPr>
          <a:xfrm>
            <a:off x="735225" y="1104950"/>
            <a:ext cx="6952199" cy="3471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21" name="Google Shape;421;p39"/>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Imágenes y Atributos</a:t>
            </a:r>
            <a:endParaRPr sz="3520">
              <a:solidFill>
                <a:srgbClr val="9118F5"/>
              </a:solidFill>
              <a:latin typeface="Concert One"/>
              <a:ea typeface="Concert One"/>
              <a:cs typeface="Concert One"/>
              <a:sym typeface="Concert One"/>
            </a:endParaRPr>
          </a:p>
        </p:txBody>
      </p:sp>
      <p:pic>
        <p:nvPicPr>
          <p:cNvPr id="422" name="Google Shape;422;p39"/>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23" name="Google Shape;423;p39"/>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24" name="Google Shape;424;p39"/>
          <p:cNvPicPr preferRelativeResize="0"/>
          <p:nvPr/>
        </p:nvPicPr>
        <p:blipFill rotWithShape="1">
          <a:blip r:embed="rId6">
            <a:alphaModFix/>
          </a:blip>
          <a:srcRect b="0" l="0" r="0" t="0"/>
          <a:stretch/>
        </p:blipFill>
        <p:spPr>
          <a:xfrm>
            <a:off x="0" y="1781637"/>
            <a:ext cx="9144001" cy="1984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6" name="Google Shape;116;p4"/>
          <p:cNvSpPr txBox="1"/>
          <p:nvPr>
            <p:ph type="title"/>
          </p:nvPr>
        </p:nvSpPr>
        <p:spPr>
          <a:xfrm>
            <a:off x="768900" y="52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020">
                <a:solidFill>
                  <a:srgbClr val="9118F5"/>
                </a:solidFill>
                <a:latin typeface="Concert One"/>
                <a:ea typeface="Concert One"/>
                <a:cs typeface="Concert One"/>
                <a:sym typeface="Concert One"/>
              </a:rPr>
              <a:t>RECORDATORIOS IMPORTANTES</a:t>
            </a:r>
            <a:endParaRPr sz="3020">
              <a:solidFill>
                <a:srgbClr val="9118F5"/>
              </a:solidFill>
              <a:latin typeface="Concert One"/>
              <a:ea typeface="Concert One"/>
              <a:cs typeface="Concert One"/>
              <a:sym typeface="Concert One"/>
            </a:endParaRPr>
          </a:p>
        </p:txBody>
      </p:sp>
      <p:sp>
        <p:nvSpPr>
          <p:cNvPr id="117" name="Google Shape;117;p4"/>
          <p:cNvSpPr txBox="1"/>
          <p:nvPr>
            <p:ph idx="1" type="body"/>
          </p:nvPr>
        </p:nvSpPr>
        <p:spPr>
          <a:xfrm>
            <a:off x="311700" y="1152475"/>
            <a:ext cx="7338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3A0368"/>
              </a:buClr>
              <a:buSzPts val="1800"/>
              <a:buFont typeface="Nunito Medium"/>
              <a:buChar char="●"/>
            </a:pPr>
            <a:r>
              <a:rPr lang="es">
                <a:solidFill>
                  <a:srgbClr val="3A0368"/>
                </a:solidFill>
                <a:latin typeface="Nunito Medium"/>
                <a:ea typeface="Nunito Medium"/>
                <a:cs typeface="Nunito Medium"/>
                <a:sym typeface="Nunito Medium"/>
              </a:rPr>
              <a:t>Este es un espacio para que </a:t>
            </a:r>
            <a:r>
              <a:rPr b="1" lang="es">
                <a:solidFill>
                  <a:srgbClr val="3A0368"/>
                </a:solidFill>
                <a:latin typeface="Nunito"/>
                <a:ea typeface="Nunito"/>
                <a:cs typeface="Nunito"/>
                <a:sym typeface="Nunito"/>
              </a:rPr>
              <a:t>crezcas profesionalmente y para que compartas tu conocimiento</a:t>
            </a:r>
            <a:r>
              <a:rPr lang="es">
                <a:solidFill>
                  <a:srgbClr val="3A0368"/>
                </a:solidFill>
                <a:latin typeface="Nunito Medium"/>
                <a:ea typeface="Nunito Medium"/>
                <a:cs typeface="Nunito Medium"/>
                <a:sym typeface="Nunito Medium"/>
              </a:rPr>
              <a:t> con las demás</a:t>
            </a:r>
            <a:endParaRPr>
              <a:solidFill>
                <a:srgbClr val="3A0368"/>
              </a:solidFill>
              <a:latin typeface="Nunito Medium"/>
              <a:ea typeface="Nunito Medium"/>
              <a:cs typeface="Nunito Medium"/>
              <a:sym typeface="Nunito Medium"/>
            </a:endParaRPr>
          </a:p>
          <a:p>
            <a:pPr indent="-342900" lvl="0" marL="457200" rtl="0" algn="l">
              <a:lnSpc>
                <a:spcPct val="150000"/>
              </a:lnSpc>
              <a:spcBef>
                <a:spcPts val="0"/>
              </a:spcBef>
              <a:spcAft>
                <a:spcPts val="0"/>
              </a:spcAft>
              <a:buClr>
                <a:srgbClr val="3A0368"/>
              </a:buClr>
              <a:buSzPts val="1800"/>
              <a:buFont typeface="Nunito Medium"/>
              <a:buChar char="●"/>
            </a:pPr>
            <a:r>
              <a:rPr lang="es">
                <a:solidFill>
                  <a:srgbClr val="3A0368"/>
                </a:solidFill>
                <a:latin typeface="Nunito Medium"/>
                <a:ea typeface="Nunito Medium"/>
                <a:cs typeface="Nunito Medium"/>
                <a:sym typeface="Nunito Medium"/>
              </a:rPr>
              <a:t>Es un espacio colaborativo y respetuoso, </a:t>
            </a:r>
            <a:r>
              <a:rPr b="1" lang="es">
                <a:solidFill>
                  <a:srgbClr val="3A0368"/>
                </a:solidFill>
                <a:latin typeface="Nunito"/>
                <a:ea typeface="Nunito"/>
                <a:cs typeface="Nunito"/>
                <a:sym typeface="Nunito"/>
              </a:rPr>
              <a:t>cuida la forma en la que te diriges con tus mentores, con las embajadoras y con tus compañeras</a:t>
            </a:r>
            <a:endParaRPr b="1">
              <a:solidFill>
                <a:srgbClr val="3A0368"/>
              </a:solidFill>
              <a:latin typeface="Nunito"/>
              <a:ea typeface="Nunito"/>
              <a:cs typeface="Nunito"/>
              <a:sym typeface="Nunito"/>
            </a:endParaRPr>
          </a:p>
          <a:p>
            <a:pPr indent="-342900" lvl="0" marL="457200" rtl="0" algn="l">
              <a:lnSpc>
                <a:spcPct val="150000"/>
              </a:lnSpc>
              <a:spcBef>
                <a:spcPts val="0"/>
              </a:spcBef>
              <a:spcAft>
                <a:spcPts val="0"/>
              </a:spcAft>
              <a:buClr>
                <a:srgbClr val="3A0368"/>
              </a:buClr>
              <a:buSzPts val="1800"/>
              <a:buFont typeface="Nunito Medium"/>
              <a:buChar char="●"/>
            </a:pPr>
            <a:r>
              <a:rPr b="1" lang="es">
                <a:solidFill>
                  <a:srgbClr val="3A0368"/>
                </a:solidFill>
                <a:latin typeface="Nunito"/>
                <a:ea typeface="Nunito"/>
                <a:cs typeface="Nunito"/>
                <a:sym typeface="Nunito"/>
              </a:rPr>
              <a:t>Respeta el tiempo</a:t>
            </a:r>
            <a:r>
              <a:rPr lang="es">
                <a:solidFill>
                  <a:srgbClr val="3A0368"/>
                </a:solidFill>
                <a:latin typeface="Nunito Medium"/>
                <a:ea typeface="Nunito Medium"/>
                <a:cs typeface="Nunito Medium"/>
                <a:sym typeface="Nunito Medium"/>
              </a:rPr>
              <a:t> que estás invirtiendo a este programa</a:t>
            </a:r>
            <a:endParaRPr>
              <a:solidFill>
                <a:srgbClr val="3A0368"/>
              </a:solidFill>
              <a:latin typeface="Nunito Medium"/>
              <a:ea typeface="Nunito Medium"/>
              <a:cs typeface="Nunito Medium"/>
              <a:sym typeface="Nunito Medium"/>
            </a:endParaRPr>
          </a:p>
          <a:p>
            <a:pPr indent="-342900" lvl="0" marL="457200" rtl="0" algn="l">
              <a:lnSpc>
                <a:spcPct val="150000"/>
              </a:lnSpc>
              <a:spcBef>
                <a:spcPts val="0"/>
              </a:spcBef>
              <a:spcAft>
                <a:spcPts val="0"/>
              </a:spcAft>
              <a:buClr>
                <a:srgbClr val="3A0368"/>
              </a:buClr>
              <a:buSzPts val="1800"/>
              <a:buFont typeface="Nunito Medium"/>
              <a:buChar char="●"/>
            </a:pPr>
            <a:r>
              <a:rPr b="1" lang="es">
                <a:solidFill>
                  <a:srgbClr val="3A0368"/>
                </a:solidFill>
                <a:latin typeface="Nunito"/>
                <a:ea typeface="Nunito"/>
                <a:cs typeface="Nunito"/>
                <a:sym typeface="Nunito"/>
              </a:rPr>
              <a:t>No hagas comentarios discriminatorios o de burla</a:t>
            </a:r>
            <a:r>
              <a:rPr lang="es">
                <a:solidFill>
                  <a:srgbClr val="3A0368"/>
                </a:solidFill>
                <a:latin typeface="Nunito Medium"/>
                <a:ea typeface="Nunito Medium"/>
                <a:cs typeface="Nunito Medium"/>
                <a:sym typeface="Nunito Medium"/>
              </a:rPr>
              <a:t> hacia tus compañeras, mentores y embajadoras</a:t>
            </a:r>
            <a:endParaRPr>
              <a:solidFill>
                <a:srgbClr val="3A0368"/>
              </a:solidFill>
              <a:latin typeface="Nunito Medium"/>
              <a:ea typeface="Nunito Medium"/>
              <a:cs typeface="Nunito Medium"/>
              <a:sym typeface="Nunito Medium"/>
            </a:endParaRPr>
          </a:p>
        </p:txBody>
      </p:sp>
      <p:pic>
        <p:nvPicPr>
          <p:cNvPr id="118" name="Google Shape;118;p4"/>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4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30" name="Google Shape;430;p40"/>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Imágenes y Atributos</a:t>
            </a:r>
            <a:endParaRPr sz="3520">
              <a:solidFill>
                <a:srgbClr val="9118F5"/>
              </a:solidFill>
              <a:latin typeface="Concert One"/>
              <a:ea typeface="Concert One"/>
              <a:cs typeface="Concert One"/>
              <a:sym typeface="Concert One"/>
            </a:endParaRPr>
          </a:p>
        </p:txBody>
      </p:sp>
      <p:pic>
        <p:nvPicPr>
          <p:cNvPr id="431" name="Google Shape;431;p40"/>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32" name="Google Shape;432;p40"/>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33" name="Google Shape;433;p40"/>
          <p:cNvPicPr preferRelativeResize="0"/>
          <p:nvPr/>
        </p:nvPicPr>
        <p:blipFill rotWithShape="1">
          <a:blip r:embed="rId6">
            <a:alphaModFix/>
          </a:blip>
          <a:srcRect b="0" l="0" r="0" t="0"/>
          <a:stretch/>
        </p:blipFill>
        <p:spPr>
          <a:xfrm>
            <a:off x="0" y="1796062"/>
            <a:ext cx="9144002" cy="19002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39" name="Google Shape;439;p41"/>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Crear enlaces externos</a:t>
            </a:r>
            <a:endParaRPr sz="3520">
              <a:solidFill>
                <a:srgbClr val="9118F5"/>
              </a:solidFill>
              <a:latin typeface="Concert One"/>
              <a:ea typeface="Concert One"/>
              <a:cs typeface="Concert One"/>
              <a:sym typeface="Concert One"/>
            </a:endParaRPr>
          </a:p>
        </p:txBody>
      </p:sp>
      <p:pic>
        <p:nvPicPr>
          <p:cNvPr id="440" name="Google Shape;440;p41"/>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41" name="Google Shape;441;p41"/>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42" name="Google Shape;442;p41"/>
          <p:cNvPicPr preferRelativeResize="0"/>
          <p:nvPr/>
        </p:nvPicPr>
        <p:blipFill rotWithShape="1">
          <a:blip r:embed="rId6">
            <a:alphaModFix/>
          </a:blip>
          <a:srcRect b="0" l="0" r="0" t="0"/>
          <a:stretch/>
        </p:blipFill>
        <p:spPr>
          <a:xfrm>
            <a:off x="0" y="1884164"/>
            <a:ext cx="9144003" cy="137517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4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48" name="Google Shape;448;p42"/>
          <p:cNvSpPr txBox="1"/>
          <p:nvPr>
            <p:ph type="title"/>
          </p:nvPr>
        </p:nvSpPr>
        <p:spPr>
          <a:xfrm>
            <a:off x="152525" y="194400"/>
            <a:ext cx="38022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Crear enlaces internos</a:t>
            </a:r>
            <a:endParaRPr sz="3520">
              <a:solidFill>
                <a:srgbClr val="9118F5"/>
              </a:solidFill>
              <a:latin typeface="Concert One"/>
              <a:ea typeface="Concert One"/>
              <a:cs typeface="Concert One"/>
              <a:sym typeface="Concert One"/>
            </a:endParaRPr>
          </a:p>
        </p:txBody>
      </p:sp>
      <p:pic>
        <p:nvPicPr>
          <p:cNvPr id="449" name="Google Shape;449;p42"/>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50" name="Google Shape;450;p42"/>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51" name="Google Shape;451;p42"/>
          <p:cNvPicPr preferRelativeResize="0"/>
          <p:nvPr/>
        </p:nvPicPr>
        <p:blipFill rotWithShape="1">
          <a:blip r:embed="rId6">
            <a:alphaModFix/>
          </a:blip>
          <a:srcRect b="0" l="0" r="0" t="0"/>
          <a:stretch/>
        </p:blipFill>
        <p:spPr>
          <a:xfrm>
            <a:off x="0" y="900379"/>
            <a:ext cx="9144001" cy="38974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57" name="Google Shape;457;p43"/>
          <p:cNvSpPr txBox="1"/>
          <p:nvPr>
            <p:ph type="title"/>
          </p:nvPr>
        </p:nvSpPr>
        <p:spPr>
          <a:xfrm>
            <a:off x="685925" y="194400"/>
            <a:ext cx="38022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Enlaces con imágenes</a:t>
            </a:r>
            <a:endParaRPr sz="3520">
              <a:solidFill>
                <a:srgbClr val="9118F5"/>
              </a:solidFill>
              <a:latin typeface="Concert One"/>
              <a:ea typeface="Concert One"/>
              <a:cs typeface="Concert One"/>
              <a:sym typeface="Concert One"/>
            </a:endParaRPr>
          </a:p>
        </p:txBody>
      </p:sp>
      <p:pic>
        <p:nvPicPr>
          <p:cNvPr id="458" name="Google Shape;458;p43"/>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59" name="Google Shape;459;p43"/>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60" name="Google Shape;460;p43"/>
          <p:cNvPicPr preferRelativeResize="0"/>
          <p:nvPr/>
        </p:nvPicPr>
        <p:blipFill rotWithShape="1">
          <a:blip r:embed="rId6">
            <a:alphaModFix/>
          </a:blip>
          <a:srcRect b="0" l="0" r="0" t="0"/>
          <a:stretch/>
        </p:blipFill>
        <p:spPr>
          <a:xfrm>
            <a:off x="0" y="1803475"/>
            <a:ext cx="9144003" cy="1525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6" name="Google Shape;466;p44"/>
          <p:cNvSpPr txBox="1"/>
          <p:nvPr>
            <p:ph type="title"/>
          </p:nvPr>
        </p:nvSpPr>
        <p:spPr>
          <a:xfrm>
            <a:off x="685925" y="194400"/>
            <a:ext cx="38022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Enlaces con #</a:t>
            </a:r>
            <a:endParaRPr sz="3520">
              <a:solidFill>
                <a:srgbClr val="9118F5"/>
              </a:solidFill>
              <a:latin typeface="Concert One"/>
              <a:ea typeface="Concert One"/>
              <a:cs typeface="Concert One"/>
              <a:sym typeface="Concert One"/>
            </a:endParaRPr>
          </a:p>
        </p:txBody>
      </p:sp>
      <p:pic>
        <p:nvPicPr>
          <p:cNvPr id="467" name="Google Shape;467;p44"/>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68" name="Google Shape;468;p44"/>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69" name="Google Shape;469;p44"/>
          <p:cNvPicPr preferRelativeResize="0"/>
          <p:nvPr/>
        </p:nvPicPr>
        <p:blipFill rotWithShape="1">
          <a:blip r:embed="rId6">
            <a:alphaModFix/>
          </a:blip>
          <a:srcRect b="0" l="0" r="0" t="0"/>
          <a:stretch/>
        </p:blipFill>
        <p:spPr>
          <a:xfrm>
            <a:off x="0" y="1512244"/>
            <a:ext cx="9144002" cy="21190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4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75" name="Google Shape;475;p45"/>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Listas no ordenadas</a:t>
            </a:r>
            <a:endParaRPr sz="3520">
              <a:solidFill>
                <a:srgbClr val="9118F5"/>
              </a:solidFill>
              <a:latin typeface="Concert One"/>
              <a:ea typeface="Concert One"/>
              <a:cs typeface="Concert One"/>
              <a:sym typeface="Concert One"/>
            </a:endParaRPr>
          </a:p>
        </p:txBody>
      </p:sp>
      <p:pic>
        <p:nvPicPr>
          <p:cNvPr id="476" name="Google Shape;476;p45"/>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77" name="Google Shape;477;p45"/>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78" name="Google Shape;478;p45"/>
          <p:cNvPicPr preferRelativeResize="0"/>
          <p:nvPr/>
        </p:nvPicPr>
        <p:blipFill rotWithShape="1">
          <a:blip r:embed="rId6">
            <a:alphaModFix/>
          </a:blip>
          <a:srcRect b="0" l="0" r="0" t="0"/>
          <a:stretch/>
        </p:blipFill>
        <p:spPr>
          <a:xfrm>
            <a:off x="302825" y="292600"/>
            <a:ext cx="8534675" cy="47507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4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84" name="Google Shape;484;p46"/>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Listas ordenadas</a:t>
            </a:r>
            <a:endParaRPr sz="3520">
              <a:solidFill>
                <a:srgbClr val="9118F5"/>
              </a:solidFill>
              <a:latin typeface="Concert One"/>
              <a:ea typeface="Concert One"/>
              <a:cs typeface="Concert One"/>
              <a:sym typeface="Concert One"/>
            </a:endParaRPr>
          </a:p>
        </p:txBody>
      </p:sp>
      <p:pic>
        <p:nvPicPr>
          <p:cNvPr id="485" name="Google Shape;485;p46"/>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86" name="Google Shape;486;p46"/>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87" name="Google Shape;487;p46"/>
          <p:cNvPicPr preferRelativeResize="0"/>
          <p:nvPr/>
        </p:nvPicPr>
        <p:blipFill rotWithShape="1">
          <a:blip r:embed="rId6">
            <a:alphaModFix/>
          </a:blip>
          <a:srcRect b="0" l="0" r="0" t="0"/>
          <a:stretch/>
        </p:blipFill>
        <p:spPr>
          <a:xfrm>
            <a:off x="0" y="838922"/>
            <a:ext cx="9143999" cy="346565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4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93" name="Google Shape;493;p47"/>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&lt;strong&gt;</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Letra en negrita</a:t>
            </a:r>
            <a:endParaRPr sz="3520">
              <a:solidFill>
                <a:srgbClr val="9118F5"/>
              </a:solidFill>
              <a:latin typeface="Concert One"/>
              <a:ea typeface="Concert One"/>
              <a:cs typeface="Concert One"/>
              <a:sym typeface="Concert One"/>
            </a:endParaRPr>
          </a:p>
        </p:txBody>
      </p:sp>
      <p:pic>
        <p:nvPicPr>
          <p:cNvPr id="494" name="Google Shape;494;p47"/>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495" name="Google Shape;495;p47"/>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496" name="Google Shape;496;p47"/>
          <p:cNvPicPr preferRelativeResize="0"/>
          <p:nvPr/>
        </p:nvPicPr>
        <p:blipFill rotWithShape="1">
          <a:blip r:embed="rId6">
            <a:alphaModFix/>
          </a:blip>
          <a:srcRect b="0" l="0" r="0" t="0"/>
          <a:stretch/>
        </p:blipFill>
        <p:spPr>
          <a:xfrm>
            <a:off x="0" y="1232028"/>
            <a:ext cx="9143999" cy="283069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02" name="Google Shape;502;p48"/>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&lt;em&gt;</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Letra Cursiva</a:t>
            </a:r>
            <a:endParaRPr sz="3520">
              <a:solidFill>
                <a:srgbClr val="9118F5"/>
              </a:solidFill>
              <a:latin typeface="Concert One"/>
              <a:ea typeface="Concert One"/>
              <a:cs typeface="Concert One"/>
              <a:sym typeface="Concert One"/>
            </a:endParaRPr>
          </a:p>
        </p:txBody>
      </p:sp>
      <p:pic>
        <p:nvPicPr>
          <p:cNvPr id="503" name="Google Shape;503;p48"/>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04" name="Google Shape;504;p48"/>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05" name="Google Shape;505;p48"/>
          <p:cNvPicPr preferRelativeResize="0"/>
          <p:nvPr/>
        </p:nvPicPr>
        <p:blipFill rotWithShape="1">
          <a:blip r:embed="rId6">
            <a:alphaModFix/>
          </a:blip>
          <a:srcRect b="0" l="0" r="0" t="0"/>
          <a:stretch/>
        </p:blipFill>
        <p:spPr>
          <a:xfrm>
            <a:off x="-67700" y="1118990"/>
            <a:ext cx="9144001" cy="325434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4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11" name="Google Shape;511;p49"/>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&lt;s&gt;</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Letra tachada</a:t>
            </a:r>
            <a:endParaRPr sz="3520">
              <a:solidFill>
                <a:srgbClr val="9118F5"/>
              </a:solidFill>
              <a:latin typeface="Concert One"/>
              <a:ea typeface="Concert One"/>
              <a:cs typeface="Concert One"/>
              <a:sym typeface="Concert One"/>
            </a:endParaRPr>
          </a:p>
        </p:txBody>
      </p:sp>
      <p:pic>
        <p:nvPicPr>
          <p:cNvPr id="512" name="Google Shape;512;p49"/>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13" name="Google Shape;513;p49"/>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14" name="Google Shape;514;p49"/>
          <p:cNvPicPr preferRelativeResize="0"/>
          <p:nvPr/>
        </p:nvPicPr>
        <p:blipFill rotWithShape="1">
          <a:blip r:embed="rId6">
            <a:alphaModFix/>
          </a:blip>
          <a:srcRect b="0" l="0" r="0" t="0"/>
          <a:stretch/>
        </p:blipFill>
        <p:spPr>
          <a:xfrm>
            <a:off x="0" y="914572"/>
            <a:ext cx="9143999" cy="3465656"/>
          </a:xfrm>
          <a:prstGeom prst="rect">
            <a:avLst/>
          </a:prstGeom>
          <a:noFill/>
          <a:ln>
            <a:noFill/>
          </a:ln>
        </p:spPr>
      </p:pic>
      <p:sp>
        <p:nvSpPr>
          <p:cNvPr id="515" name="Google Shape;515;p49"/>
          <p:cNvSpPr/>
          <p:nvPr/>
        </p:nvSpPr>
        <p:spPr>
          <a:xfrm>
            <a:off x="1828225" y="2799375"/>
            <a:ext cx="4791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9"/>
          <p:cNvSpPr/>
          <p:nvPr/>
        </p:nvSpPr>
        <p:spPr>
          <a:xfrm>
            <a:off x="3379975" y="2799375"/>
            <a:ext cx="4791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7" name="Google Shape;517;p49"/>
          <p:cNvCxnSpPr/>
          <p:nvPr/>
        </p:nvCxnSpPr>
        <p:spPr>
          <a:xfrm flipH="1" rot="10800000">
            <a:off x="842425" y="3379425"/>
            <a:ext cx="859800" cy="1014000"/>
          </a:xfrm>
          <a:prstGeom prst="straightConnector1">
            <a:avLst/>
          </a:prstGeom>
          <a:noFill/>
          <a:ln cap="flat" cmpd="sng" w="38100">
            <a:solidFill>
              <a:srgbClr val="FF0000"/>
            </a:solidFill>
            <a:prstDash val="solid"/>
            <a:round/>
            <a:headEnd len="sm" w="sm" type="none"/>
            <a:tailEnd len="med" w="med" type="triangle"/>
          </a:ln>
        </p:spPr>
      </p:cxnSp>
      <p:cxnSp>
        <p:nvCxnSpPr>
          <p:cNvPr id="518" name="Google Shape;518;p49"/>
          <p:cNvCxnSpPr/>
          <p:nvPr/>
        </p:nvCxnSpPr>
        <p:spPr>
          <a:xfrm rot="10800000">
            <a:off x="3859075" y="3230478"/>
            <a:ext cx="712800" cy="10140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4" name="Google Shape;124;p5"/>
          <p:cNvSpPr txBox="1"/>
          <p:nvPr>
            <p:ph type="title"/>
          </p:nvPr>
        </p:nvSpPr>
        <p:spPr>
          <a:xfrm>
            <a:off x="2441375" y="263300"/>
            <a:ext cx="42429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s">
                <a:solidFill>
                  <a:srgbClr val="FFD966"/>
                </a:solidFill>
                <a:latin typeface="Concert One"/>
                <a:ea typeface="Concert One"/>
                <a:cs typeface="Concert One"/>
                <a:sym typeface="Concert One"/>
              </a:rPr>
              <a:t>HTML Y CSS</a:t>
            </a:r>
            <a:endParaRPr b="1">
              <a:solidFill>
                <a:srgbClr val="FFD966"/>
              </a:solidFill>
              <a:latin typeface="Concert One"/>
              <a:ea typeface="Concert One"/>
              <a:cs typeface="Concert One"/>
              <a:sym typeface="Concert One"/>
            </a:endParaRPr>
          </a:p>
        </p:txBody>
      </p:sp>
      <p:pic>
        <p:nvPicPr>
          <p:cNvPr id="125" name="Google Shape;125;p5"/>
          <p:cNvPicPr preferRelativeResize="0"/>
          <p:nvPr/>
        </p:nvPicPr>
        <p:blipFill rotWithShape="1">
          <a:blip r:embed="rId4">
            <a:alphaModFix/>
          </a:blip>
          <a:srcRect b="0" l="0" r="0" t="0"/>
          <a:stretch/>
        </p:blipFill>
        <p:spPr>
          <a:xfrm>
            <a:off x="7856075" y="93350"/>
            <a:ext cx="1197150" cy="340300"/>
          </a:xfrm>
          <a:prstGeom prst="rect">
            <a:avLst/>
          </a:prstGeom>
          <a:noFill/>
          <a:ln>
            <a:noFill/>
          </a:ln>
        </p:spPr>
      </p:pic>
      <p:sp>
        <p:nvSpPr>
          <p:cNvPr id="126" name="Google Shape;126;p5"/>
          <p:cNvSpPr txBox="1"/>
          <p:nvPr/>
        </p:nvSpPr>
        <p:spPr>
          <a:xfrm>
            <a:off x="311700" y="1152475"/>
            <a:ext cx="8520600" cy="751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1800" u="none" cap="none" strike="noStrike">
                <a:solidFill>
                  <a:srgbClr val="666666"/>
                </a:solidFill>
                <a:latin typeface="Didact Gothic"/>
                <a:ea typeface="Didact Gothic"/>
                <a:cs typeface="Didact Gothic"/>
                <a:sym typeface="Didact Gothic"/>
              </a:rPr>
              <a:t>HTML define los elementos de una página web, mientras que CSS define las propiedades visuales de dichos elementos</a:t>
            </a:r>
            <a:endParaRPr b="0" i="0" sz="2800" u="none" cap="none" strike="noStrike">
              <a:solidFill>
                <a:srgbClr val="351C75"/>
              </a:solidFill>
              <a:latin typeface="Didact Gothic"/>
              <a:ea typeface="Didact Gothic"/>
              <a:cs typeface="Didact Gothic"/>
              <a:sym typeface="Didact Gothic"/>
            </a:endParaRPr>
          </a:p>
          <a:p>
            <a:pPr indent="0" lvl="0" marL="0" marR="0" rtl="0" algn="ctr">
              <a:lnSpc>
                <a:spcPct val="115000"/>
              </a:lnSpc>
              <a:spcBef>
                <a:spcPts val="1600"/>
              </a:spcBef>
              <a:spcAft>
                <a:spcPts val="1600"/>
              </a:spcAft>
              <a:buClr>
                <a:srgbClr val="000000"/>
              </a:buClr>
              <a:buSzPts val="1400"/>
              <a:buFont typeface="Arial"/>
              <a:buNone/>
            </a:pPr>
            <a:r>
              <a:t/>
            </a:r>
            <a:endParaRPr b="1" i="0" sz="1400" u="none" cap="none" strike="noStrike">
              <a:solidFill>
                <a:srgbClr val="666666"/>
              </a:solidFill>
              <a:latin typeface="Didact Gothic"/>
              <a:ea typeface="Didact Gothic"/>
              <a:cs typeface="Didact Gothic"/>
              <a:sym typeface="Didact Gothic"/>
            </a:endParaRPr>
          </a:p>
        </p:txBody>
      </p:sp>
      <p:pic>
        <p:nvPicPr>
          <p:cNvPr id="127" name="Google Shape;127;p5"/>
          <p:cNvPicPr preferRelativeResize="0"/>
          <p:nvPr/>
        </p:nvPicPr>
        <p:blipFill rotWithShape="1">
          <a:blip r:embed="rId5">
            <a:alphaModFix/>
          </a:blip>
          <a:srcRect b="0" l="0" r="0" t="0"/>
          <a:stretch/>
        </p:blipFill>
        <p:spPr>
          <a:xfrm>
            <a:off x="1964225" y="2022400"/>
            <a:ext cx="5215550" cy="2860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24" name="Google Shape;524;p50"/>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&lt;hr&gt;</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Línea horizontal</a:t>
            </a:r>
            <a:endParaRPr sz="3520">
              <a:solidFill>
                <a:srgbClr val="9118F5"/>
              </a:solidFill>
              <a:latin typeface="Concert One"/>
              <a:ea typeface="Concert One"/>
              <a:cs typeface="Concert One"/>
              <a:sym typeface="Concert One"/>
            </a:endParaRPr>
          </a:p>
        </p:txBody>
      </p:sp>
      <p:pic>
        <p:nvPicPr>
          <p:cNvPr id="525" name="Google Shape;525;p50"/>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26" name="Google Shape;526;p50"/>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27" name="Google Shape;527;p50"/>
          <p:cNvPicPr preferRelativeResize="0"/>
          <p:nvPr/>
        </p:nvPicPr>
        <p:blipFill rotWithShape="1">
          <a:blip r:embed="rId6">
            <a:alphaModFix/>
          </a:blip>
          <a:srcRect b="0" l="0" r="0" t="0"/>
          <a:stretch/>
        </p:blipFill>
        <p:spPr>
          <a:xfrm>
            <a:off x="161925" y="1100975"/>
            <a:ext cx="8820150" cy="3143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5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33" name="Google Shape;533;p51"/>
          <p:cNvSpPr txBox="1"/>
          <p:nvPr>
            <p:ph type="title"/>
          </p:nvPr>
        </p:nvSpPr>
        <p:spPr>
          <a:xfrm>
            <a:off x="685925" y="194400"/>
            <a:ext cx="42435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&lt;form&gt;</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Crear Formularios</a:t>
            </a:r>
            <a:endParaRPr sz="3520">
              <a:solidFill>
                <a:srgbClr val="9118F5"/>
              </a:solidFill>
              <a:latin typeface="Concert One"/>
              <a:ea typeface="Concert One"/>
              <a:cs typeface="Concert One"/>
              <a:sym typeface="Concert One"/>
            </a:endParaRPr>
          </a:p>
        </p:txBody>
      </p:sp>
      <p:pic>
        <p:nvPicPr>
          <p:cNvPr id="534" name="Google Shape;534;p51"/>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35" name="Google Shape;535;p51"/>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36" name="Google Shape;536;p51"/>
          <p:cNvPicPr preferRelativeResize="0"/>
          <p:nvPr/>
        </p:nvPicPr>
        <p:blipFill rotWithShape="1">
          <a:blip r:embed="rId6">
            <a:alphaModFix/>
          </a:blip>
          <a:srcRect b="0" l="0" r="0" t="0"/>
          <a:stretch/>
        </p:blipFill>
        <p:spPr>
          <a:xfrm>
            <a:off x="0" y="929086"/>
            <a:ext cx="9143999" cy="363415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5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42" name="Google Shape;542;p52"/>
          <p:cNvSpPr txBox="1"/>
          <p:nvPr>
            <p:ph type="title"/>
          </p:nvPr>
        </p:nvSpPr>
        <p:spPr>
          <a:xfrm>
            <a:off x="685925" y="194400"/>
            <a:ext cx="47226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Texto marcador de posición (placeholder)</a:t>
            </a:r>
            <a:endParaRPr sz="3520">
              <a:solidFill>
                <a:srgbClr val="9118F5"/>
              </a:solidFill>
              <a:latin typeface="Concert One"/>
              <a:ea typeface="Concert One"/>
              <a:cs typeface="Concert One"/>
              <a:sym typeface="Concert One"/>
            </a:endParaRPr>
          </a:p>
        </p:txBody>
      </p:sp>
      <p:pic>
        <p:nvPicPr>
          <p:cNvPr id="543" name="Google Shape;543;p52"/>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44" name="Google Shape;544;p52"/>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45" name="Google Shape;545;p52"/>
          <p:cNvPicPr preferRelativeResize="0"/>
          <p:nvPr/>
        </p:nvPicPr>
        <p:blipFill rotWithShape="1">
          <a:blip r:embed="rId6">
            <a:alphaModFix/>
          </a:blip>
          <a:srcRect b="0" l="0" r="0" t="0"/>
          <a:stretch/>
        </p:blipFill>
        <p:spPr>
          <a:xfrm>
            <a:off x="0" y="929086"/>
            <a:ext cx="9143999" cy="3634154"/>
          </a:xfrm>
          <a:prstGeom prst="rect">
            <a:avLst/>
          </a:prstGeom>
          <a:noFill/>
          <a:ln>
            <a:noFill/>
          </a:ln>
        </p:spPr>
      </p:pic>
      <p:sp>
        <p:nvSpPr>
          <p:cNvPr id="546" name="Google Shape;546;p52"/>
          <p:cNvSpPr/>
          <p:nvPr/>
        </p:nvSpPr>
        <p:spPr>
          <a:xfrm>
            <a:off x="3115250" y="2736350"/>
            <a:ext cx="18141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7" name="Google Shape;547;p52"/>
          <p:cNvCxnSpPr/>
          <p:nvPr/>
        </p:nvCxnSpPr>
        <p:spPr>
          <a:xfrm rot="10800000">
            <a:off x="4451575" y="3243103"/>
            <a:ext cx="712800" cy="10140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5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53" name="Google Shape;553;p53"/>
          <p:cNvSpPr txBox="1"/>
          <p:nvPr>
            <p:ph type="title"/>
          </p:nvPr>
        </p:nvSpPr>
        <p:spPr>
          <a:xfrm>
            <a:off x="685925" y="194400"/>
            <a:ext cx="47226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Crear un campo obligatorio (required)</a:t>
            </a:r>
            <a:endParaRPr sz="3520">
              <a:solidFill>
                <a:srgbClr val="9118F5"/>
              </a:solidFill>
              <a:latin typeface="Concert One"/>
              <a:ea typeface="Concert One"/>
              <a:cs typeface="Concert One"/>
              <a:sym typeface="Concert One"/>
            </a:endParaRPr>
          </a:p>
        </p:txBody>
      </p:sp>
      <p:pic>
        <p:nvPicPr>
          <p:cNvPr id="554" name="Google Shape;554;p53"/>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55" name="Google Shape;555;p53"/>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56" name="Google Shape;556;p53"/>
          <p:cNvPicPr preferRelativeResize="0"/>
          <p:nvPr/>
        </p:nvPicPr>
        <p:blipFill rotWithShape="1">
          <a:blip r:embed="rId6">
            <a:alphaModFix/>
          </a:blip>
          <a:srcRect b="0" l="0" r="0" t="0"/>
          <a:stretch/>
        </p:blipFill>
        <p:spPr>
          <a:xfrm>
            <a:off x="0" y="929086"/>
            <a:ext cx="9143999" cy="3634154"/>
          </a:xfrm>
          <a:prstGeom prst="rect">
            <a:avLst/>
          </a:prstGeom>
          <a:noFill/>
          <a:ln>
            <a:noFill/>
          </a:ln>
        </p:spPr>
      </p:pic>
      <p:sp>
        <p:nvSpPr>
          <p:cNvPr id="557" name="Google Shape;557;p53"/>
          <p:cNvSpPr/>
          <p:nvPr/>
        </p:nvSpPr>
        <p:spPr>
          <a:xfrm>
            <a:off x="6925250" y="2736350"/>
            <a:ext cx="18141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8" name="Google Shape;558;p53"/>
          <p:cNvCxnSpPr/>
          <p:nvPr/>
        </p:nvCxnSpPr>
        <p:spPr>
          <a:xfrm rot="10800000">
            <a:off x="8261575" y="3243103"/>
            <a:ext cx="712800" cy="10140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5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64" name="Google Shape;564;p54"/>
          <p:cNvSpPr txBox="1"/>
          <p:nvPr>
            <p:ph type="title"/>
          </p:nvPr>
        </p:nvSpPr>
        <p:spPr>
          <a:xfrm>
            <a:off x="685925" y="194400"/>
            <a:ext cx="47226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Botones de Radio</a:t>
            </a:r>
            <a:endParaRPr sz="3520">
              <a:solidFill>
                <a:srgbClr val="9118F5"/>
              </a:solidFill>
              <a:latin typeface="Concert One"/>
              <a:ea typeface="Concert One"/>
              <a:cs typeface="Concert One"/>
              <a:sym typeface="Concert One"/>
            </a:endParaRPr>
          </a:p>
        </p:txBody>
      </p:sp>
      <p:pic>
        <p:nvPicPr>
          <p:cNvPr id="565" name="Google Shape;565;p54"/>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66" name="Google Shape;566;p54"/>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67" name="Google Shape;567;p54"/>
          <p:cNvPicPr preferRelativeResize="0"/>
          <p:nvPr/>
        </p:nvPicPr>
        <p:blipFill rotWithShape="1">
          <a:blip r:embed="rId6">
            <a:alphaModFix/>
          </a:blip>
          <a:srcRect b="0" l="0" r="0" t="0"/>
          <a:stretch/>
        </p:blipFill>
        <p:spPr>
          <a:xfrm>
            <a:off x="7975" y="1056182"/>
            <a:ext cx="9143999" cy="3379960"/>
          </a:xfrm>
          <a:prstGeom prst="rect">
            <a:avLst/>
          </a:prstGeom>
          <a:noFill/>
          <a:ln>
            <a:noFill/>
          </a:ln>
        </p:spPr>
      </p:pic>
      <p:sp>
        <p:nvSpPr>
          <p:cNvPr id="568" name="Google Shape;568;p54"/>
          <p:cNvSpPr/>
          <p:nvPr/>
        </p:nvSpPr>
        <p:spPr>
          <a:xfrm>
            <a:off x="2810450" y="2431550"/>
            <a:ext cx="18141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9" name="Google Shape;569;p54"/>
          <p:cNvCxnSpPr/>
          <p:nvPr/>
        </p:nvCxnSpPr>
        <p:spPr>
          <a:xfrm rot="10800000">
            <a:off x="4146775" y="2938303"/>
            <a:ext cx="712800" cy="10140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75" name="Google Shape;575;p55"/>
          <p:cNvSpPr txBox="1"/>
          <p:nvPr>
            <p:ph type="title"/>
          </p:nvPr>
        </p:nvSpPr>
        <p:spPr>
          <a:xfrm>
            <a:off x="906125" y="320475"/>
            <a:ext cx="5617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Grupo de botones de Radio</a:t>
            </a:r>
            <a:endParaRPr sz="3520">
              <a:solidFill>
                <a:srgbClr val="9118F5"/>
              </a:solidFill>
              <a:latin typeface="Concert One"/>
              <a:ea typeface="Concert One"/>
              <a:cs typeface="Concert One"/>
              <a:sym typeface="Concert One"/>
            </a:endParaRPr>
          </a:p>
        </p:txBody>
      </p:sp>
      <p:pic>
        <p:nvPicPr>
          <p:cNvPr id="576" name="Google Shape;576;p55"/>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77" name="Google Shape;577;p55"/>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78" name="Google Shape;578;p55"/>
          <p:cNvPicPr preferRelativeResize="0"/>
          <p:nvPr/>
        </p:nvPicPr>
        <p:blipFill rotWithShape="1">
          <a:blip r:embed="rId6">
            <a:alphaModFix/>
          </a:blip>
          <a:srcRect b="0" l="0" r="0" t="0"/>
          <a:stretch/>
        </p:blipFill>
        <p:spPr>
          <a:xfrm>
            <a:off x="7975" y="1056182"/>
            <a:ext cx="9143999" cy="3379960"/>
          </a:xfrm>
          <a:prstGeom prst="rect">
            <a:avLst/>
          </a:prstGeom>
          <a:noFill/>
          <a:ln>
            <a:noFill/>
          </a:ln>
        </p:spPr>
      </p:pic>
      <p:sp>
        <p:nvSpPr>
          <p:cNvPr id="579" name="Google Shape;579;p55"/>
          <p:cNvSpPr/>
          <p:nvPr/>
        </p:nvSpPr>
        <p:spPr>
          <a:xfrm>
            <a:off x="5325050" y="2431550"/>
            <a:ext cx="21342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0" name="Google Shape;580;p55"/>
          <p:cNvCxnSpPr/>
          <p:nvPr/>
        </p:nvCxnSpPr>
        <p:spPr>
          <a:xfrm rot="10800000">
            <a:off x="7556375" y="2736475"/>
            <a:ext cx="486900" cy="226800"/>
          </a:xfrm>
          <a:prstGeom prst="straightConnector1">
            <a:avLst/>
          </a:prstGeom>
          <a:noFill/>
          <a:ln cap="flat" cmpd="sng" w="38100">
            <a:solidFill>
              <a:srgbClr val="FF0000"/>
            </a:solidFill>
            <a:prstDash val="solid"/>
            <a:round/>
            <a:headEnd len="sm" w="sm" type="none"/>
            <a:tailEnd len="med" w="med" type="triangle"/>
          </a:ln>
        </p:spPr>
      </p:cxnSp>
      <p:sp>
        <p:nvSpPr>
          <p:cNvPr id="581" name="Google Shape;581;p55"/>
          <p:cNvSpPr/>
          <p:nvPr/>
        </p:nvSpPr>
        <p:spPr>
          <a:xfrm>
            <a:off x="4944050" y="3193550"/>
            <a:ext cx="2134200" cy="4311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2" name="Google Shape;582;p55"/>
          <p:cNvCxnSpPr>
            <a:endCxn id="581" idx="6"/>
          </p:cNvCxnSpPr>
          <p:nvPr/>
        </p:nvCxnSpPr>
        <p:spPr>
          <a:xfrm flipH="1">
            <a:off x="7078250" y="2988500"/>
            <a:ext cx="952500" cy="4206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5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88" name="Google Shape;588;p56"/>
          <p:cNvSpPr txBox="1"/>
          <p:nvPr>
            <p:ph type="title"/>
          </p:nvPr>
        </p:nvSpPr>
        <p:spPr>
          <a:xfrm>
            <a:off x="788525" y="139375"/>
            <a:ext cx="5617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&lt;br&gt;</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Salto de línea</a:t>
            </a:r>
            <a:endParaRPr sz="3520">
              <a:solidFill>
                <a:srgbClr val="9118F5"/>
              </a:solidFill>
              <a:latin typeface="Concert One"/>
              <a:ea typeface="Concert One"/>
              <a:cs typeface="Concert One"/>
              <a:sym typeface="Concert One"/>
            </a:endParaRPr>
          </a:p>
        </p:txBody>
      </p:sp>
      <p:pic>
        <p:nvPicPr>
          <p:cNvPr id="589" name="Google Shape;589;p56"/>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590" name="Google Shape;590;p56"/>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591" name="Google Shape;591;p56"/>
          <p:cNvPicPr preferRelativeResize="0"/>
          <p:nvPr/>
        </p:nvPicPr>
        <p:blipFill rotWithShape="1">
          <a:blip r:embed="rId6">
            <a:alphaModFix/>
          </a:blip>
          <a:srcRect b="0" l="0" r="0" t="0"/>
          <a:stretch/>
        </p:blipFill>
        <p:spPr>
          <a:xfrm>
            <a:off x="7975" y="1056182"/>
            <a:ext cx="9143999" cy="3379960"/>
          </a:xfrm>
          <a:prstGeom prst="rect">
            <a:avLst/>
          </a:prstGeom>
          <a:noFill/>
          <a:ln>
            <a:noFill/>
          </a:ln>
        </p:spPr>
      </p:pic>
      <p:sp>
        <p:nvSpPr>
          <p:cNvPr id="592" name="Google Shape;592;p56"/>
          <p:cNvSpPr/>
          <p:nvPr/>
        </p:nvSpPr>
        <p:spPr>
          <a:xfrm>
            <a:off x="1101825" y="2772950"/>
            <a:ext cx="5751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3" name="Google Shape;593;p56"/>
          <p:cNvCxnSpPr/>
          <p:nvPr/>
        </p:nvCxnSpPr>
        <p:spPr>
          <a:xfrm flipH="1">
            <a:off x="1757375" y="2837225"/>
            <a:ext cx="575100" cy="129600"/>
          </a:xfrm>
          <a:prstGeom prst="straightConnector1">
            <a:avLst/>
          </a:prstGeom>
          <a:noFill/>
          <a:ln cap="flat" cmpd="sng" w="38100">
            <a:solidFill>
              <a:srgbClr val="FF0000"/>
            </a:solidFill>
            <a:prstDash val="solid"/>
            <a:round/>
            <a:headEnd len="sm" w="sm" type="none"/>
            <a:tailEnd len="med" w="med" type="triangle"/>
          </a:ln>
        </p:spPr>
      </p:cxnSp>
      <p:sp>
        <p:nvSpPr>
          <p:cNvPr id="594" name="Google Shape;594;p56"/>
          <p:cNvSpPr/>
          <p:nvPr/>
        </p:nvSpPr>
        <p:spPr>
          <a:xfrm>
            <a:off x="1101825" y="3555675"/>
            <a:ext cx="5751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5" name="Google Shape;595;p56"/>
          <p:cNvCxnSpPr/>
          <p:nvPr/>
        </p:nvCxnSpPr>
        <p:spPr>
          <a:xfrm flipH="1">
            <a:off x="1757375" y="3619950"/>
            <a:ext cx="575100" cy="1296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5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01" name="Google Shape;601;p57"/>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Casillas de verificación (checkbox)</a:t>
            </a:r>
            <a:endParaRPr sz="3520">
              <a:solidFill>
                <a:srgbClr val="9118F5"/>
              </a:solidFill>
              <a:latin typeface="Concert One"/>
              <a:ea typeface="Concert One"/>
              <a:cs typeface="Concert One"/>
              <a:sym typeface="Concert One"/>
            </a:endParaRPr>
          </a:p>
        </p:txBody>
      </p:sp>
      <p:pic>
        <p:nvPicPr>
          <p:cNvPr id="602" name="Google Shape;602;p57"/>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603" name="Google Shape;603;p57"/>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604" name="Google Shape;604;p57"/>
          <p:cNvPicPr preferRelativeResize="0"/>
          <p:nvPr/>
        </p:nvPicPr>
        <p:blipFill rotWithShape="1">
          <a:blip r:embed="rId6">
            <a:alphaModFix/>
          </a:blip>
          <a:srcRect b="0" l="0" r="0" t="0"/>
          <a:stretch/>
        </p:blipFill>
        <p:spPr>
          <a:xfrm>
            <a:off x="0" y="733668"/>
            <a:ext cx="9143998" cy="4252062"/>
          </a:xfrm>
          <a:prstGeom prst="rect">
            <a:avLst/>
          </a:prstGeom>
          <a:noFill/>
          <a:ln>
            <a:noFill/>
          </a:ln>
        </p:spPr>
      </p:pic>
      <p:sp>
        <p:nvSpPr>
          <p:cNvPr id="605" name="Google Shape;605;p57"/>
          <p:cNvSpPr/>
          <p:nvPr/>
        </p:nvSpPr>
        <p:spPr>
          <a:xfrm>
            <a:off x="2854150" y="2151150"/>
            <a:ext cx="13818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6" name="Google Shape;606;p57"/>
          <p:cNvCxnSpPr/>
          <p:nvPr/>
        </p:nvCxnSpPr>
        <p:spPr>
          <a:xfrm rot="10800000">
            <a:off x="4055100" y="2571750"/>
            <a:ext cx="516900" cy="349800"/>
          </a:xfrm>
          <a:prstGeom prst="straightConnector1">
            <a:avLst/>
          </a:prstGeom>
          <a:noFill/>
          <a:ln cap="flat" cmpd="sng" w="38100">
            <a:solidFill>
              <a:srgbClr val="FF0000"/>
            </a:solidFill>
            <a:prstDash val="solid"/>
            <a:round/>
            <a:headEnd len="sm" w="sm" type="none"/>
            <a:tailEnd len="med" w="med" type="triangle"/>
          </a:ln>
        </p:spPr>
      </p:cxnSp>
      <p:sp>
        <p:nvSpPr>
          <p:cNvPr id="607" name="Google Shape;607;p57"/>
          <p:cNvSpPr/>
          <p:nvPr/>
        </p:nvSpPr>
        <p:spPr>
          <a:xfrm>
            <a:off x="2854150" y="2913150"/>
            <a:ext cx="13818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8" name="Google Shape;608;p57"/>
          <p:cNvCxnSpPr/>
          <p:nvPr/>
        </p:nvCxnSpPr>
        <p:spPr>
          <a:xfrm rot="10800000">
            <a:off x="4055100" y="3333750"/>
            <a:ext cx="516900" cy="349800"/>
          </a:xfrm>
          <a:prstGeom prst="straightConnector1">
            <a:avLst/>
          </a:prstGeom>
          <a:noFill/>
          <a:ln cap="flat" cmpd="sng" w="38100">
            <a:solidFill>
              <a:srgbClr val="FF0000"/>
            </a:solidFill>
            <a:prstDash val="solid"/>
            <a:round/>
            <a:headEnd len="sm" w="sm" type="none"/>
            <a:tailEnd len="med" w="med" type="triangle"/>
          </a:ln>
        </p:spPr>
      </p:cxnSp>
      <p:sp>
        <p:nvSpPr>
          <p:cNvPr id="609" name="Google Shape;609;p57"/>
          <p:cNvSpPr/>
          <p:nvPr/>
        </p:nvSpPr>
        <p:spPr>
          <a:xfrm>
            <a:off x="2777950" y="3675150"/>
            <a:ext cx="13818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0" name="Google Shape;610;p57"/>
          <p:cNvCxnSpPr/>
          <p:nvPr/>
        </p:nvCxnSpPr>
        <p:spPr>
          <a:xfrm rot="10800000">
            <a:off x="3978900" y="4095750"/>
            <a:ext cx="516900" cy="3498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5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16" name="Google Shape;616;p58"/>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Atributo checked</a:t>
            </a:r>
            <a:endParaRPr sz="3520">
              <a:solidFill>
                <a:srgbClr val="9118F5"/>
              </a:solidFill>
              <a:latin typeface="Concert One"/>
              <a:ea typeface="Concert One"/>
              <a:cs typeface="Concert One"/>
              <a:sym typeface="Concert One"/>
            </a:endParaRPr>
          </a:p>
        </p:txBody>
      </p:sp>
      <p:pic>
        <p:nvPicPr>
          <p:cNvPr id="617" name="Google Shape;617;p58"/>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618" name="Google Shape;618;p58"/>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619" name="Google Shape;619;p58"/>
          <p:cNvPicPr preferRelativeResize="0"/>
          <p:nvPr/>
        </p:nvPicPr>
        <p:blipFill rotWithShape="1">
          <a:blip r:embed="rId6">
            <a:alphaModFix/>
          </a:blip>
          <a:srcRect b="0" l="0" r="0" t="0"/>
          <a:stretch/>
        </p:blipFill>
        <p:spPr>
          <a:xfrm>
            <a:off x="0" y="733668"/>
            <a:ext cx="9143998" cy="4252062"/>
          </a:xfrm>
          <a:prstGeom prst="rect">
            <a:avLst/>
          </a:prstGeom>
          <a:noFill/>
          <a:ln>
            <a:noFill/>
          </a:ln>
        </p:spPr>
      </p:pic>
      <p:sp>
        <p:nvSpPr>
          <p:cNvPr id="620" name="Google Shape;620;p58"/>
          <p:cNvSpPr/>
          <p:nvPr/>
        </p:nvSpPr>
        <p:spPr>
          <a:xfrm>
            <a:off x="6740350" y="2151150"/>
            <a:ext cx="13818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1" name="Google Shape;621;p58"/>
          <p:cNvCxnSpPr/>
          <p:nvPr/>
        </p:nvCxnSpPr>
        <p:spPr>
          <a:xfrm rot="10800000">
            <a:off x="7941300" y="2571750"/>
            <a:ext cx="516900" cy="3498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5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27" name="Google Shape;627;p59"/>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Atributo value</a:t>
            </a:r>
            <a:endParaRPr sz="3520">
              <a:solidFill>
                <a:srgbClr val="9118F5"/>
              </a:solidFill>
              <a:latin typeface="Concert One"/>
              <a:ea typeface="Concert One"/>
              <a:cs typeface="Concert One"/>
              <a:sym typeface="Concert One"/>
            </a:endParaRPr>
          </a:p>
        </p:txBody>
      </p:sp>
      <p:pic>
        <p:nvPicPr>
          <p:cNvPr id="628" name="Google Shape;628;p59"/>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629" name="Google Shape;629;p59"/>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630" name="Google Shape;630;p59"/>
          <p:cNvPicPr preferRelativeResize="0"/>
          <p:nvPr/>
        </p:nvPicPr>
        <p:blipFill rotWithShape="1">
          <a:blip r:embed="rId6">
            <a:alphaModFix/>
          </a:blip>
          <a:srcRect b="0" l="0" r="0" t="0"/>
          <a:stretch/>
        </p:blipFill>
        <p:spPr>
          <a:xfrm>
            <a:off x="0" y="733668"/>
            <a:ext cx="9143998" cy="4252062"/>
          </a:xfrm>
          <a:prstGeom prst="rect">
            <a:avLst/>
          </a:prstGeom>
          <a:noFill/>
          <a:ln>
            <a:noFill/>
          </a:ln>
        </p:spPr>
      </p:pic>
      <p:sp>
        <p:nvSpPr>
          <p:cNvPr id="631" name="Google Shape;631;p59"/>
          <p:cNvSpPr/>
          <p:nvPr/>
        </p:nvSpPr>
        <p:spPr>
          <a:xfrm>
            <a:off x="4073350" y="2151150"/>
            <a:ext cx="15405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2" name="Google Shape;632;p59"/>
          <p:cNvCxnSpPr/>
          <p:nvPr/>
        </p:nvCxnSpPr>
        <p:spPr>
          <a:xfrm rot="10800000">
            <a:off x="5412100" y="2571750"/>
            <a:ext cx="576300" cy="349800"/>
          </a:xfrm>
          <a:prstGeom prst="straightConnector1">
            <a:avLst/>
          </a:prstGeom>
          <a:noFill/>
          <a:ln cap="flat" cmpd="sng" w="38100">
            <a:solidFill>
              <a:srgbClr val="FF0000"/>
            </a:solidFill>
            <a:prstDash val="solid"/>
            <a:round/>
            <a:headEnd len="sm" w="sm" type="none"/>
            <a:tailEnd len="med" w="med" type="triangle"/>
          </a:ln>
        </p:spPr>
      </p:cxnSp>
      <p:sp>
        <p:nvSpPr>
          <p:cNvPr id="633" name="Google Shape;633;p59"/>
          <p:cNvSpPr/>
          <p:nvPr/>
        </p:nvSpPr>
        <p:spPr>
          <a:xfrm>
            <a:off x="4073350" y="2913150"/>
            <a:ext cx="15405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4" name="Google Shape;634;p59"/>
          <p:cNvCxnSpPr/>
          <p:nvPr/>
        </p:nvCxnSpPr>
        <p:spPr>
          <a:xfrm rot="10800000">
            <a:off x="5412100" y="3333750"/>
            <a:ext cx="576300" cy="349800"/>
          </a:xfrm>
          <a:prstGeom prst="straightConnector1">
            <a:avLst/>
          </a:prstGeom>
          <a:noFill/>
          <a:ln cap="flat" cmpd="sng" w="38100">
            <a:solidFill>
              <a:srgbClr val="FF0000"/>
            </a:solidFill>
            <a:prstDash val="solid"/>
            <a:round/>
            <a:headEnd len="sm" w="sm" type="none"/>
            <a:tailEnd len="med" w="med" type="triangle"/>
          </a:ln>
        </p:spPr>
      </p:cxnSp>
      <p:sp>
        <p:nvSpPr>
          <p:cNvPr id="635" name="Google Shape;635;p59"/>
          <p:cNvSpPr/>
          <p:nvPr/>
        </p:nvSpPr>
        <p:spPr>
          <a:xfrm>
            <a:off x="4073350" y="3675150"/>
            <a:ext cx="15405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6" name="Google Shape;636;p59"/>
          <p:cNvCxnSpPr/>
          <p:nvPr/>
        </p:nvCxnSpPr>
        <p:spPr>
          <a:xfrm rot="10800000">
            <a:off x="5412100" y="4095750"/>
            <a:ext cx="576300" cy="3498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3" name="Google Shape;133;p6"/>
          <p:cNvSpPr txBox="1"/>
          <p:nvPr>
            <p:ph type="title"/>
          </p:nvPr>
        </p:nvSpPr>
        <p:spPr>
          <a:xfrm>
            <a:off x="3872100" y="845250"/>
            <a:ext cx="480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7019">
                <a:solidFill>
                  <a:schemeClr val="accent4"/>
                </a:solidFill>
                <a:latin typeface="Concert One"/>
                <a:ea typeface="Concert One"/>
                <a:cs typeface="Concert One"/>
                <a:sym typeface="Concert One"/>
              </a:rPr>
              <a:t>H</a:t>
            </a:r>
            <a:r>
              <a:rPr lang="es" sz="7019">
                <a:solidFill>
                  <a:srgbClr val="9118F5"/>
                </a:solidFill>
                <a:latin typeface="Concert One"/>
                <a:ea typeface="Concert One"/>
                <a:cs typeface="Concert One"/>
                <a:sym typeface="Concert One"/>
              </a:rPr>
              <a:t>yper</a:t>
            </a:r>
            <a:r>
              <a:rPr lang="es" sz="7019">
                <a:solidFill>
                  <a:schemeClr val="accent4"/>
                </a:solidFill>
                <a:latin typeface="Concert One"/>
                <a:ea typeface="Concert One"/>
                <a:cs typeface="Concert One"/>
                <a:sym typeface="Concert One"/>
              </a:rPr>
              <a:t>T</a:t>
            </a:r>
            <a:r>
              <a:rPr lang="es" sz="7019">
                <a:solidFill>
                  <a:srgbClr val="9118F5"/>
                </a:solidFill>
                <a:latin typeface="Concert One"/>
                <a:ea typeface="Concert One"/>
                <a:cs typeface="Concert One"/>
                <a:sym typeface="Concert One"/>
              </a:rPr>
              <a:t>ext</a:t>
            </a:r>
            <a:endParaRPr sz="7019">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7019">
                <a:solidFill>
                  <a:schemeClr val="accent4"/>
                </a:solidFill>
                <a:latin typeface="Concert One"/>
                <a:ea typeface="Concert One"/>
                <a:cs typeface="Concert One"/>
                <a:sym typeface="Concert One"/>
              </a:rPr>
              <a:t>M</a:t>
            </a:r>
            <a:r>
              <a:rPr lang="es" sz="7019">
                <a:solidFill>
                  <a:srgbClr val="9118F5"/>
                </a:solidFill>
                <a:latin typeface="Concert One"/>
                <a:ea typeface="Concert One"/>
                <a:cs typeface="Concert One"/>
                <a:sym typeface="Concert One"/>
              </a:rPr>
              <a:t>arkup</a:t>
            </a:r>
            <a:endParaRPr sz="7019">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7019">
                <a:solidFill>
                  <a:schemeClr val="accent4"/>
                </a:solidFill>
                <a:latin typeface="Concert One"/>
                <a:ea typeface="Concert One"/>
                <a:cs typeface="Concert One"/>
                <a:sym typeface="Concert One"/>
              </a:rPr>
              <a:t>L</a:t>
            </a:r>
            <a:r>
              <a:rPr lang="es" sz="7019">
                <a:solidFill>
                  <a:srgbClr val="9118F5"/>
                </a:solidFill>
                <a:latin typeface="Concert One"/>
                <a:ea typeface="Concert One"/>
                <a:cs typeface="Concert One"/>
                <a:sym typeface="Concert One"/>
              </a:rPr>
              <a:t>anguage</a:t>
            </a:r>
            <a:endParaRPr sz="7019">
              <a:solidFill>
                <a:srgbClr val="9118F5"/>
              </a:solidFill>
              <a:latin typeface="Concert One"/>
              <a:ea typeface="Concert One"/>
              <a:cs typeface="Concert One"/>
              <a:sym typeface="Concert One"/>
            </a:endParaRPr>
          </a:p>
        </p:txBody>
      </p:sp>
      <p:pic>
        <p:nvPicPr>
          <p:cNvPr id="134" name="Google Shape;134;p6"/>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135" name="Google Shape;135;p6"/>
          <p:cNvPicPr preferRelativeResize="0"/>
          <p:nvPr/>
        </p:nvPicPr>
        <p:blipFill rotWithShape="1">
          <a:blip r:embed="rId5">
            <a:alphaModFix/>
          </a:blip>
          <a:srcRect b="0" l="0" r="0" t="0"/>
          <a:stretch/>
        </p:blipFill>
        <p:spPr>
          <a:xfrm>
            <a:off x="630125" y="950750"/>
            <a:ext cx="3241975" cy="32419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id="641" name="Google Shape;641;p6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42" name="Google Shape;642;p60"/>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Elemento &lt;div&gt;  </a:t>
            </a:r>
            <a:endParaRPr sz="3520">
              <a:solidFill>
                <a:srgbClr val="9118F5"/>
              </a:solidFill>
              <a:latin typeface="Concert One"/>
              <a:ea typeface="Concert One"/>
              <a:cs typeface="Concert One"/>
              <a:sym typeface="Concert One"/>
            </a:endParaRPr>
          </a:p>
        </p:txBody>
      </p:sp>
      <p:pic>
        <p:nvPicPr>
          <p:cNvPr id="643" name="Google Shape;643;p60"/>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644" name="Google Shape;644;p60"/>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645" name="Google Shape;645;p60"/>
          <p:cNvPicPr preferRelativeResize="0"/>
          <p:nvPr/>
        </p:nvPicPr>
        <p:blipFill rotWithShape="1">
          <a:blip r:embed="rId6">
            <a:alphaModFix/>
          </a:blip>
          <a:srcRect b="0" l="0" r="0" t="0"/>
          <a:stretch/>
        </p:blipFill>
        <p:spPr>
          <a:xfrm>
            <a:off x="523875" y="457200"/>
            <a:ext cx="8096250" cy="4229100"/>
          </a:xfrm>
          <a:prstGeom prst="rect">
            <a:avLst/>
          </a:prstGeom>
          <a:noFill/>
          <a:ln>
            <a:noFill/>
          </a:ln>
        </p:spPr>
      </p:pic>
      <p:sp>
        <p:nvSpPr>
          <p:cNvPr id="646" name="Google Shape;646;p60"/>
          <p:cNvSpPr/>
          <p:nvPr/>
        </p:nvSpPr>
        <p:spPr>
          <a:xfrm>
            <a:off x="1891225" y="2500950"/>
            <a:ext cx="10842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7" name="Google Shape;647;p60"/>
          <p:cNvCxnSpPr/>
          <p:nvPr/>
        </p:nvCxnSpPr>
        <p:spPr>
          <a:xfrm>
            <a:off x="1197900" y="2433800"/>
            <a:ext cx="599100" cy="255300"/>
          </a:xfrm>
          <a:prstGeom prst="straightConnector1">
            <a:avLst/>
          </a:prstGeom>
          <a:noFill/>
          <a:ln cap="flat" cmpd="sng" w="38100">
            <a:solidFill>
              <a:srgbClr val="FF0000"/>
            </a:solidFill>
            <a:prstDash val="solid"/>
            <a:round/>
            <a:headEnd len="sm" w="sm" type="none"/>
            <a:tailEnd len="med" w="med" type="triangle"/>
          </a:ln>
        </p:spPr>
      </p:cxnSp>
      <p:sp>
        <p:nvSpPr>
          <p:cNvPr id="648" name="Google Shape;648;p60"/>
          <p:cNvSpPr/>
          <p:nvPr/>
        </p:nvSpPr>
        <p:spPr>
          <a:xfrm>
            <a:off x="2005800" y="3233250"/>
            <a:ext cx="1084200" cy="420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9" name="Google Shape;649;p60"/>
          <p:cNvCxnSpPr/>
          <p:nvPr/>
        </p:nvCxnSpPr>
        <p:spPr>
          <a:xfrm flipH="1" rot="10800000">
            <a:off x="1437425" y="3559800"/>
            <a:ext cx="568500" cy="1851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6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55" name="Google Shape;655;p61"/>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Pie de página </a:t>
            </a:r>
            <a:endParaRPr sz="3520">
              <a:solidFill>
                <a:srgbClr val="9118F5"/>
              </a:solidFill>
              <a:latin typeface="Concert One"/>
              <a:ea typeface="Concert One"/>
              <a:cs typeface="Concert One"/>
              <a:sym typeface="Concert One"/>
            </a:endParaRPr>
          </a:p>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&lt;footer&gt;</a:t>
            </a:r>
            <a:endParaRPr sz="3520">
              <a:solidFill>
                <a:srgbClr val="9118F5"/>
              </a:solidFill>
              <a:latin typeface="Concert One"/>
              <a:ea typeface="Concert One"/>
              <a:cs typeface="Concert One"/>
              <a:sym typeface="Concert One"/>
            </a:endParaRPr>
          </a:p>
        </p:txBody>
      </p:sp>
      <p:pic>
        <p:nvPicPr>
          <p:cNvPr id="656" name="Google Shape;656;p61"/>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657" name="Google Shape;657;p61"/>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658" name="Google Shape;658;p61"/>
          <p:cNvPicPr preferRelativeResize="0"/>
          <p:nvPr/>
        </p:nvPicPr>
        <p:blipFill rotWithShape="1">
          <a:blip r:embed="rId6">
            <a:alphaModFix/>
          </a:blip>
          <a:srcRect b="0" l="0" r="0" t="0"/>
          <a:stretch/>
        </p:blipFill>
        <p:spPr>
          <a:xfrm>
            <a:off x="0" y="1568934"/>
            <a:ext cx="9144003" cy="2085083"/>
          </a:xfrm>
          <a:prstGeom prst="rect">
            <a:avLst/>
          </a:prstGeom>
          <a:noFill/>
          <a:ln>
            <a:noFill/>
          </a:ln>
        </p:spPr>
      </p:pic>
      <p:sp>
        <p:nvSpPr>
          <p:cNvPr id="659" name="Google Shape;659;p61"/>
          <p:cNvSpPr/>
          <p:nvPr/>
        </p:nvSpPr>
        <p:spPr>
          <a:xfrm>
            <a:off x="565875" y="2437650"/>
            <a:ext cx="843600" cy="324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0" name="Google Shape;660;p61"/>
          <p:cNvCxnSpPr>
            <a:endCxn id="661" idx="5"/>
          </p:cNvCxnSpPr>
          <p:nvPr/>
        </p:nvCxnSpPr>
        <p:spPr>
          <a:xfrm rot="10800000">
            <a:off x="1285933" y="3194888"/>
            <a:ext cx="403500" cy="297900"/>
          </a:xfrm>
          <a:prstGeom prst="straightConnector1">
            <a:avLst/>
          </a:prstGeom>
          <a:noFill/>
          <a:ln cap="flat" cmpd="sng" w="38100">
            <a:solidFill>
              <a:srgbClr val="FF0000"/>
            </a:solidFill>
            <a:prstDash val="solid"/>
            <a:round/>
            <a:headEnd len="sm" w="sm" type="none"/>
            <a:tailEnd len="med" w="med" type="triangle"/>
          </a:ln>
        </p:spPr>
      </p:cxnSp>
      <p:sp>
        <p:nvSpPr>
          <p:cNvPr id="661" name="Google Shape;661;p61"/>
          <p:cNvSpPr/>
          <p:nvPr/>
        </p:nvSpPr>
        <p:spPr>
          <a:xfrm>
            <a:off x="565875" y="2917825"/>
            <a:ext cx="843600" cy="324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6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67" name="Google Shape;667;p62"/>
          <p:cNvSpPr txBox="1"/>
          <p:nvPr>
            <p:ph type="title"/>
          </p:nvPr>
        </p:nvSpPr>
        <p:spPr>
          <a:xfrm>
            <a:off x="691950" y="194400"/>
            <a:ext cx="7090800" cy="5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520">
                <a:solidFill>
                  <a:srgbClr val="9118F5"/>
                </a:solidFill>
                <a:latin typeface="Concert One"/>
                <a:ea typeface="Concert One"/>
                <a:cs typeface="Concert One"/>
                <a:sym typeface="Concert One"/>
              </a:rPr>
              <a:t>Etiqueta &lt;small&gt;</a:t>
            </a:r>
            <a:endParaRPr sz="3520">
              <a:solidFill>
                <a:srgbClr val="9118F5"/>
              </a:solidFill>
              <a:latin typeface="Concert One"/>
              <a:ea typeface="Concert One"/>
              <a:cs typeface="Concert One"/>
              <a:sym typeface="Concert One"/>
            </a:endParaRPr>
          </a:p>
        </p:txBody>
      </p:sp>
      <p:pic>
        <p:nvPicPr>
          <p:cNvPr id="668" name="Google Shape;668;p62"/>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669" name="Google Shape;669;p62"/>
          <p:cNvPicPr preferRelativeResize="0"/>
          <p:nvPr/>
        </p:nvPicPr>
        <p:blipFill rotWithShape="1">
          <a:blip r:embed="rId5">
            <a:alphaModFix/>
          </a:blip>
          <a:srcRect b="0" l="0" r="0" t="0"/>
          <a:stretch/>
        </p:blipFill>
        <p:spPr>
          <a:xfrm>
            <a:off x="84174" y="139375"/>
            <a:ext cx="704349" cy="704349"/>
          </a:xfrm>
          <a:prstGeom prst="rect">
            <a:avLst/>
          </a:prstGeom>
          <a:noFill/>
          <a:ln>
            <a:noFill/>
          </a:ln>
        </p:spPr>
      </p:pic>
      <p:pic>
        <p:nvPicPr>
          <p:cNvPr id="670" name="Google Shape;670;p62"/>
          <p:cNvPicPr preferRelativeResize="0"/>
          <p:nvPr/>
        </p:nvPicPr>
        <p:blipFill rotWithShape="1">
          <a:blip r:embed="rId6">
            <a:alphaModFix/>
          </a:blip>
          <a:srcRect b="0" l="0" r="0" t="0"/>
          <a:stretch/>
        </p:blipFill>
        <p:spPr>
          <a:xfrm>
            <a:off x="0" y="1568934"/>
            <a:ext cx="9144003" cy="2085083"/>
          </a:xfrm>
          <a:prstGeom prst="rect">
            <a:avLst/>
          </a:prstGeom>
          <a:noFill/>
          <a:ln>
            <a:noFill/>
          </a:ln>
        </p:spPr>
      </p:pic>
      <p:sp>
        <p:nvSpPr>
          <p:cNvPr id="671" name="Google Shape;671;p62"/>
          <p:cNvSpPr/>
          <p:nvPr/>
        </p:nvSpPr>
        <p:spPr>
          <a:xfrm>
            <a:off x="969300" y="2762250"/>
            <a:ext cx="843600" cy="324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2" name="Google Shape;672;p62"/>
          <p:cNvCxnSpPr>
            <a:endCxn id="673" idx="5"/>
          </p:cNvCxnSpPr>
          <p:nvPr/>
        </p:nvCxnSpPr>
        <p:spPr>
          <a:xfrm rot="10800000">
            <a:off x="8358233" y="3039313"/>
            <a:ext cx="403500" cy="297900"/>
          </a:xfrm>
          <a:prstGeom prst="straightConnector1">
            <a:avLst/>
          </a:prstGeom>
          <a:noFill/>
          <a:ln cap="flat" cmpd="sng" w="38100">
            <a:solidFill>
              <a:srgbClr val="FF0000"/>
            </a:solidFill>
            <a:prstDash val="solid"/>
            <a:round/>
            <a:headEnd len="sm" w="sm" type="none"/>
            <a:tailEnd len="med" w="med" type="triangle"/>
          </a:ln>
        </p:spPr>
      </p:cxnSp>
      <p:sp>
        <p:nvSpPr>
          <p:cNvPr id="673" name="Google Shape;673;p62"/>
          <p:cNvSpPr/>
          <p:nvPr/>
        </p:nvSpPr>
        <p:spPr>
          <a:xfrm>
            <a:off x="7638175" y="2762250"/>
            <a:ext cx="843600" cy="3246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4" name="Google Shape;674;p62"/>
          <p:cNvCxnSpPr/>
          <p:nvPr/>
        </p:nvCxnSpPr>
        <p:spPr>
          <a:xfrm rot="10800000">
            <a:off x="1728283" y="3086838"/>
            <a:ext cx="403500" cy="29790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6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80" name="Google Shape;680;p63"/>
          <p:cNvSpPr txBox="1"/>
          <p:nvPr>
            <p:ph idx="1" type="body"/>
          </p:nvPr>
        </p:nvSpPr>
        <p:spPr>
          <a:xfrm>
            <a:off x="4055125" y="1500925"/>
            <a:ext cx="4777200" cy="3068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s">
                <a:solidFill>
                  <a:schemeClr val="lt1"/>
                </a:solidFill>
              </a:rPr>
              <a:t>Recordatorio 1</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s">
                <a:solidFill>
                  <a:schemeClr val="lt1"/>
                </a:solidFill>
              </a:rPr>
              <a:t>Recordatorio 2</a:t>
            </a:r>
            <a:endParaRPr>
              <a:solidFill>
                <a:schemeClr val="lt1"/>
              </a:solidFill>
            </a:endParaRPr>
          </a:p>
        </p:txBody>
      </p:sp>
      <p:pic>
        <p:nvPicPr>
          <p:cNvPr id="681" name="Google Shape;681;p63"/>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682" name="Google Shape;682;p63"/>
          <p:cNvSpPr txBox="1"/>
          <p:nvPr>
            <p:ph type="title"/>
          </p:nvPr>
        </p:nvSpPr>
        <p:spPr>
          <a:xfrm>
            <a:off x="4055125" y="384450"/>
            <a:ext cx="3947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4620">
                <a:solidFill>
                  <a:schemeClr val="accent4"/>
                </a:solidFill>
                <a:latin typeface="Concert One"/>
                <a:ea typeface="Concert One"/>
                <a:cs typeface="Concert One"/>
                <a:sym typeface="Concert One"/>
              </a:rPr>
              <a:t>Recordatorios</a:t>
            </a:r>
            <a:endParaRPr sz="4620">
              <a:solidFill>
                <a:schemeClr val="accent4"/>
              </a:solidFill>
              <a:latin typeface="Concert One"/>
              <a:ea typeface="Concert One"/>
              <a:cs typeface="Concert One"/>
              <a:sym typeface="Concert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1" name="Google Shape;141;p7"/>
          <p:cNvPicPr preferRelativeResize="0"/>
          <p:nvPr/>
        </p:nvPicPr>
        <p:blipFill rotWithShape="1">
          <a:blip r:embed="rId4">
            <a:alphaModFix/>
          </a:blip>
          <a:srcRect b="0" l="0" r="0" t="0"/>
          <a:stretch/>
        </p:blipFill>
        <p:spPr>
          <a:xfrm>
            <a:off x="372175" y="4667250"/>
            <a:ext cx="1516126" cy="430975"/>
          </a:xfrm>
          <a:prstGeom prst="rect">
            <a:avLst/>
          </a:prstGeom>
          <a:noFill/>
          <a:ln>
            <a:noFill/>
          </a:ln>
        </p:spPr>
      </p:pic>
      <p:sp>
        <p:nvSpPr>
          <p:cNvPr id="142" name="Google Shape;142;p7"/>
          <p:cNvSpPr txBox="1"/>
          <p:nvPr/>
        </p:nvSpPr>
        <p:spPr>
          <a:xfrm>
            <a:off x="549475" y="107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rgbClr val="351C75"/>
                </a:solidFill>
                <a:latin typeface="Concert One"/>
                <a:ea typeface="Concert One"/>
                <a:cs typeface="Concert One"/>
                <a:sym typeface="Concert One"/>
              </a:rPr>
              <a:t>[VIDEO] HTML EN 3 MINUTOS</a:t>
            </a:r>
            <a:endParaRPr b="0" i="0" sz="2800" u="none" cap="none" strike="noStrike">
              <a:solidFill>
                <a:srgbClr val="351C75"/>
              </a:solidFill>
              <a:latin typeface="Concert One"/>
              <a:ea typeface="Concert One"/>
              <a:cs typeface="Concert One"/>
              <a:sym typeface="Concert One"/>
            </a:endParaRPr>
          </a:p>
        </p:txBody>
      </p:sp>
      <p:pic>
        <p:nvPicPr>
          <p:cNvPr descr="HTML, un lenguaje de programación o no? En este vídeo te cuento su historia y funcionalidades.&#10;Si lees esto comenta &quot;Que bonito día para comer helado&quot;&#10;Y le respondes &quot;Claro, ayer fue viernes&quot;&#10;&#10;&#10;▶Únete a Tus 10 segundos: https://tus10seg.com/absolute&#10;&#10;🧡Conviértete en miembro del canal!: https://www.youtube.com/c/AbsoluteSite/join&#10;&#10; ▶Redes Sociales&#10;Intagram: https://www.instagram.com/AbsoluteSite&#10;Facebook: https://www.facebook.com/AbsoluteSite&#10;Twitter: https://twitter.com/AbsoluteSite&#10;Jessi (Narradora): https://www.twitch.tv/jessifabre_&#10;&#10; ▶Contacto:&#10;contacto.somosabsolute@gmail.com" id="143" name="Google Shape;143;p7" title="HTML en 3 Minutos! (No, no es un lenguaje de Programación pero... )">
            <a:hlinkClick r:id="rId5"/>
          </p:cNvPr>
          <p:cNvPicPr preferRelativeResize="0"/>
          <p:nvPr/>
        </p:nvPicPr>
        <p:blipFill rotWithShape="1">
          <a:blip r:embed="rId6">
            <a:alphaModFix/>
          </a:blip>
          <a:srcRect b="0" l="0" r="0" t="0"/>
          <a:stretch/>
        </p:blipFill>
        <p:spPr>
          <a:xfrm>
            <a:off x="1888300" y="778600"/>
            <a:ext cx="5189926" cy="38924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9" name="Google Shape;149;p8"/>
          <p:cNvSpPr txBox="1"/>
          <p:nvPr>
            <p:ph type="title"/>
          </p:nvPr>
        </p:nvSpPr>
        <p:spPr>
          <a:xfrm>
            <a:off x="4167925" y="1882575"/>
            <a:ext cx="480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5520">
                <a:solidFill>
                  <a:srgbClr val="9118F5"/>
                </a:solidFill>
                <a:latin typeface="Concert One"/>
                <a:ea typeface="Concert One"/>
                <a:cs typeface="Concert One"/>
                <a:sym typeface="Concert One"/>
              </a:rPr>
              <a:t>ESTRUCTURA</a:t>
            </a:r>
            <a:endParaRPr sz="5520">
              <a:solidFill>
                <a:srgbClr val="9118F5"/>
              </a:solidFill>
              <a:latin typeface="Concert One"/>
              <a:ea typeface="Concert One"/>
              <a:cs typeface="Concert One"/>
              <a:sym typeface="Concert One"/>
            </a:endParaRPr>
          </a:p>
        </p:txBody>
      </p:sp>
      <p:pic>
        <p:nvPicPr>
          <p:cNvPr id="150" name="Google Shape;150;p8"/>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151" name="Google Shape;151;p8"/>
          <p:cNvPicPr preferRelativeResize="0"/>
          <p:nvPr/>
        </p:nvPicPr>
        <p:blipFill rotWithShape="1">
          <a:blip r:embed="rId5">
            <a:alphaModFix/>
          </a:blip>
          <a:srcRect b="0" l="0" r="0" t="0"/>
          <a:stretch/>
        </p:blipFill>
        <p:spPr>
          <a:xfrm>
            <a:off x="722450" y="950763"/>
            <a:ext cx="3241975" cy="324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7" name="Google Shape;157;p9"/>
          <p:cNvPicPr preferRelativeResize="0"/>
          <p:nvPr/>
        </p:nvPicPr>
        <p:blipFill rotWithShape="1">
          <a:blip r:embed="rId4">
            <a:alphaModFix/>
          </a:blip>
          <a:srcRect b="0" l="0" r="0" t="0"/>
          <a:stretch/>
        </p:blipFill>
        <p:spPr>
          <a:xfrm>
            <a:off x="7459300" y="4703625"/>
            <a:ext cx="1516126" cy="430975"/>
          </a:xfrm>
          <a:prstGeom prst="rect">
            <a:avLst/>
          </a:prstGeom>
          <a:noFill/>
          <a:ln>
            <a:noFill/>
          </a:ln>
        </p:spPr>
      </p:pic>
      <p:pic>
        <p:nvPicPr>
          <p:cNvPr id="158" name="Google Shape;158;p9"/>
          <p:cNvPicPr preferRelativeResize="0"/>
          <p:nvPr/>
        </p:nvPicPr>
        <p:blipFill rotWithShape="1">
          <a:blip r:embed="rId5">
            <a:alphaModFix/>
          </a:blip>
          <a:srcRect b="0" l="0" r="0" t="0"/>
          <a:stretch/>
        </p:blipFill>
        <p:spPr>
          <a:xfrm>
            <a:off x="722450" y="950763"/>
            <a:ext cx="3241975" cy="3241975"/>
          </a:xfrm>
          <a:prstGeom prst="rect">
            <a:avLst/>
          </a:prstGeom>
          <a:noFill/>
          <a:ln>
            <a:noFill/>
          </a:ln>
        </p:spPr>
      </p:pic>
      <p:pic>
        <p:nvPicPr>
          <p:cNvPr id="159" name="Google Shape;159;p9"/>
          <p:cNvPicPr preferRelativeResize="0"/>
          <p:nvPr/>
        </p:nvPicPr>
        <p:blipFill rotWithShape="1">
          <a:blip r:embed="rId6">
            <a:alphaModFix/>
          </a:blip>
          <a:srcRect b="13284" l="30780" r="0" t="0"/>
          <a:stretch/>
        </p:blipFill>
        <p:spPr>
          <a:xfrm>
            <a:off x="3587600" y="950763"/>
            <a:ext cx="4331724" cy="300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