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Concert One"/>
      <p:regular r:id="rId62"/>
    </p:embeddedFont>
    <p:embeddedFont>
      <p:font typeface="Nunito"/>
      <p:regular r:id="rId63"/>
      <p:bold r:id="rId64"/>
      <p:italic r:id="rId65"/>
      <p:boldItalic r:id="rId66"/>
    </p:embeddedFont>
    <p:embeddedFont>
      <p:font typeface="Didact Gothic"/>
      <p:regular r:id="rId67"/>
    </p:embeddedFont>
    <p:embeddedFont>
      <p:font typeface="Nunito Medium"/>
      <p:regular r:id="rId68"/>
      <p:bold r:id="rId69"/>
      <p:italic r:id="rId70"/>
      <p:boldItalic r:id="rId71"/>
    </p:embeddedFont>
    <p:embeddedFont>
      <p:font typeface="KoH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6" roundtripDataSignature="AMtx7miKY2nOPRQsM/9EClarOzv0eEUF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KoHo-bold.fntdata"/><Relationship Id="rId72" Type="http://schemas.openxmlformats.org/officeDocument/2006/relationships/font" Target="fonts/KoHo-regular.fntdata"/><Relationship Id="rId31" Type="http://schemas.openxmlformats.org/officeDocument/2006/relationships/slide" Target="slides/slide26.xml"/><Relationship Id="rId75" Type="http://schemas.openxmlformats.org/officeDocument/2006/relationships/font" Target="fonts/KoHo-boldItalic.fntdata"/><Relationship Id="rId30" Type="http://schemas.openxmlformats.org/officeDocument/2006/relationships/slide" Target="slides/slide25.xml"/><Relationship Id="rId74" Type="http://schemas.openxmlformats.org/officeDocument/2006/relationships/font" Target="fonts/KoHo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NunitoMedium-boldItalic.fntdata"/><Relationship Id="rId70" Type="http://schemas.openxmlformats.org/officeDocument/2006/relationships/font" Target="fonts/Nunito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oncertOne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unito-bold.fntdata"/><Relationship Id="rId63" Type="http://schemas.openxmlformats.org/officeDocument/2006/relationships/font" Target="fonts/Nunito-regular.fntdata"/><Relationship Id="rId22" Type="http://schemas.openxmlformats.org/officeDocument/2006/relationships/slide" Target="slides/slide17.xml"/><Relationship Id="rId66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65" Type="http://schemas.openxmlformats.org/officeDocument/2006/relationships/font" Target="fonts/Nunito-italic.fntdata"/><Relationship Id="rId24" Type="http://schemas.openxmlformats.org/officeDocument/2006/relationships/slide" Target="slides/slide19.xml"/><Relationship Id="rId68" Type="http://schemas.openxmlformats.org/officeDocument/2006/relationships/font" Target="fonts/NunitoMedium-regular.fntdata"/><Relationship Id="rId23" Type="http://schemas.openxmlformats.org/officeDocument/2006/relationships/slide" Target="slides/slide18.xml"/><Relationship Id="rId67" Type="http://schemas.openxmlformats.org/officeDocument/2006/relationships/font" Target="fonts/DidactGothic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Nunito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Tenemos 3 opciones distintas para escribir nuestro conjunto de reglas en CSS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Tenemos 3 opciones distintas para escribir nuestro conjunto de reglas en CSS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Hacer un ejemplo de estilos en línea.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Hacer un ejemplo de elemento style.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Crear archivo CSS en VSC.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Crear un archivo en HTML en VSC.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Crear archivo CSS en VSC.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Crear archivo CSS en VSC.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Veamos qué dice la documentación: https://developer.mozilla.org/es/docs/Web/CSS/CSS_Selectors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Tenemos diferentes tipos de selectores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Tenemos diferentes tipos de selectores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Veamos qué dice la documentación: https://developer.mozilla.org/es/docs/Web/CSS/font-family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Veamos qué dice la documentación: https://developer.mozilla.org/es/docs/Web/CSS/font-family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Veamos qué dice la documentación: https://developer.mozilla.org/es/docs/Web/CSS/font-family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Veamos qué dice la documentación: https://developer.mozilla.org/es/docs/Web/CSS/font-family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Link: https://htmlcolorcodes.com/es/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nancynsalazar/tecnolochicaspro-html-css" TargetMode="External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://www.youtube.com/watch?v=8cSo0ijtkzU" TargetMode="External"/><Relationship Id="rId6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430600" y="2149988"/>
            <a:ext cx="455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CLASE 3 - FUNDAMENTOS DE CSS</a:t>
            </a:r>
            <a:endParaRPr b="0" i="0" sz="2600" u="none" cap="none" strike="noStrike">
              <a:solidFill>
                <a:srgbClr val="351C75"/>
              </a:solidFill>
              <a:highlight>
                <a:srgbClr val="FFD966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289925" y="4226975"/>
            <a:ext cx="1805700" cy="91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3721900" y="2174150"/>
            <a:ext cx="910500" cy="869400"/>
          </a:xfrm>
          <a:prstGeom prst="mathPlus">
            <a:avLst>
              <a:gd fmla="val 23520" name="adj1"/>
            </a:avLst>
          </a:prstGeom>
          <a:solidFill>
            <a:srgbClr val="9118F5"/>
          </a:solidFill>
          <a:ln cap="flat" cmpd="sng" w="952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721900" y="2174150"/>
            <a:ext cx="910500" cy="869400"/>
          </a:xfrm>
          <a:prstGeom prst="mathPlus">
            <a:avLst>
              <a:gd fmla="val 23520" name="adj1"/>
            </a:avLst>
          </a:prstGeom>
          <a:solidFill>
            <a:srgbClr val="9118F5"/>
          </a:solidFill>
          <a:ln cap="flat" cmpd="sng" w="952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2825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85" name="Google Shape;185;p11"/>
          <p:cNvSpPr txBox="1"/>
          <p:nvPr>
            <p:ph type="title"/>
          </p:nvPr>
        </p:nvSpPr>
        <p:spPr>
          <a:xfrm>
            <a:off x="42449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>
            <p:ph type="title"/>
          </p:nvPr>
        </p:nvSpPr>
        <p:spPr>
          <a:xfrm>
            <a:off x="3872100" y="8452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Lenguaje basado en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Reglas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>
            <p:ph type="title"/>
          </p:nvPr>
        </p:nvSpPr>
        <p:spPr>
          <a:xfrm>
            <a:off x="805925" y="835225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latin typeface="Concert One"/>
                <a:ea typeface="Concert One"/>
                <a:cs typeface="Concert One"/>
                <a:sym typeface="Concert One"/>
              </a:rPr>
              <a:t>Las reglas determinarán el </a:t>
            </a:r>
            <a:r>
              <a:rPr lang="es" sz="50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r>
              <a:rPr lang="es" sz="5020">
                <a:latin typeface="Concert One"/>
                <a:ea typeface="Concert One"/>
                <a:cs typeface="Concert One"/>
                <a:sym typeface="Concert One"/>
              </a:rPr>
              <a:t> que se aplicará a un elemento o a un grupo de elementos.</a:t>
            </a:r>
            <a:endParaRPr sz="5020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>
            <p:ph type="title"/>
          </p:nvPr>
        </p:nvSpPr>
        <p:spPr>
          <a:xfrm>
            <a:off x="3630600" y="1597175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720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3 Opciones para CSS</a:t>
            </a:r>
            <a:endParaRPr sz="57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>
            <p:ph type="title"/>
          </p:nvPr>
        </p:nvSpPr>
        <p:spPr>
          <a:xfrm>
            <a:off x="3682925" y="1259100"/>
            <a:ext cx="46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576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420"/>
              <a:buFont typeface="Concert One"/>
              <a:buAutoNum type="arabicPeriod"/>
            </a:pPr>
            <a:r>
              <a:rPr lang="es" sz="3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Estilos en línea</a:t>
            </a:r>
            <a:endParaRPr sz="3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/>
          <p:nvPr/>
        </p:nvSpPr>
        <p:spPr>
          <a:xfrm>
            <a:off x="3453475" y="908950"/>
            <a:ext cx="651900" cy="3573900"/>
          </a:xfrm>
          <a:prstGeom prst="leftBracket">
            <a:avLst>
              <a:gd fmla="val 8333" name="adj"/>
            </a:avLst>
          </a:prstGeom>
          <a:noFill/>
          <a:ln cap="flat" cmpd="sng" w="76200">
            <a:solidFill>
              <a:srgbClr val="EB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813550" y="2620875"/>
            <a:ext cx="724500" cy="338100"/>
          </a:xfrm>
          <a:prstGeom prst="mathMinus">
            <a:avLst>
              <a:gd fmla="val 14286" name="adj1"/>
            </a:avLst>
          </a:prstGeom>
          <a:solidFill>
            <a:srgbClr val="EB5757"/>
          </a:solidFill>
          <a:ln cap="flat" cmpd="sng" w="9525">
            <a:solidFill>
              <a:srgbClr val="EB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299" y="757300"/>
            <a:ext cx="2641348" cy="372554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type="title"/>
          </p:nvPr>
        </p:nvSpPr>
        <p:spPr>
          <a:xfrm>
            <a:off x="3682925" y="2427375"/>
            <a:ext cx="36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2. &lt;style&gt;&lt;/style&gt;</a:t>
            </a:r>
            <a:endParaRPr sz="3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22" name="Google Shape;222;p15"/>
          <p:cNvSpPr txBox="1"/>
          <p:nvPr>
            <p:ph type="title"/>
          </p:nvPr>
        </p:nvSpPr>
        <p:spPr>
          <a:xfrm>
            <a:off x="3752725" y="3595650"/>
            <a:ext cx="36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3. Archivo .css</a:t>
            </a:r>
            <a:endParaRPr sz="3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>
            <p:ph type="title"/>
          </p:nvPr>
        </p:nvSpPr>
        <p:spPr>
          <a:xfrm>
            <a:off x="3244225" y="16454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Estilos en Línea</a:t>
            </a:r>
            <a:endParaRPr sz="62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>
            <p:ph type="title"/>
          </p:nvPr>
        </p:nvSpPr>
        <p:spPr>
          <a:xfrm>
            <a:off x="781800" y="7265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Estilos en Línea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>
            <p:ph type="title"/>
          </p:nvPr>
        </p:nvSpPr>
        <p:spPr>
          <a:xfrm>
            <a:off x="873825" y="1603375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>
                <a:latin typeface="KoHo"/>
                <a:ea typeface="KoHo"/>
                <a:cs typeface="KoHo"/>
                <a:sym typeface="KoHo"/>
              </a:rPr>
              <a:t>El estilo se añade directamente a la etiqueta de apertura del elemento HTML.</a:t>
            </a:r>
            <a:endParaRPr sz="4020"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/>
          <p:nvPr>
            <p:ph type="title"/>
          </p:nvPr>
        </p:nvSpPr>
        <p:spPr>
          <a:xfrm>
            <a:off x="781800" y="7265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Estilos en Línea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450" y="2176063"/>
            <a:ext cx="78390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>
            <p:ph type="title"/>
          </p:nvPr>
        </p:nvSpPr>
        <p:spPr>
          <a:xfrm>
            <a:off x="873825" y="1603375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>
                <a:latin typeface="KoHo"/>
                <a:ea typeface="KoHo"/>
                <a:cs typeface="KoHo"/>
                <a:sym typeface="KoHo"/>
              </a:rPr>
              <a:t>Ejemplo:</a:t>
            </a:r>
            <a:endParaRPr sz="4020"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>
            <p:ph type="title"/>
          </p:nvPr>
        </p:nvSpPr>
        <p:spPr>
          <a:xfrm>
            <a:off x="3244225" y="16454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Elemento </a:t>
            </a:r>
            <a:r>
              <a:rPr b="1" lang="es" sz="6220">
                <a:solidFill>
                  <a:srgbClr val="9118F5"/>
                </a:solidFill>
              </a:rPr>
              <a:t>&lt;Style&gt;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819325" y="14123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Apoyo para lxs mentores: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Repositorio en GitHub, </a:t>
            </a:r>
            <a:r>
              <a:rPr lang="es" sz="4920" u="sng">
                <a:solidFill>
                  <a:schemeClr val="hlink"/>
                </a:solidFill>
                <a:latin typeface="Concert One"/>
                <a:ea typeface="Concert One"/>
                <a:cs typeface="Concert One"/>
                <a:sym typeface="Concert One"/>
                <a:hlinkClick r:id="rId4"/>
              </a:rPr>
              <a:t>da click aquí</a:t>
            </a:r>
            <a:r>
              <a:rPr lang="es" sz="49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.</a:t>
            </a:r>
            <a:endParaRPr sz="49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0"/>
          <p:cNvSpPr txBox="1"/>
          <p:nvPr>
            <p:ph type="title"/>
          </p:nvPr>
        </p:nvSpPr>
        <p:spPr>
          <a:xfrm>
            <a:off x="781800" y="7265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Elemento &lt;style&gt;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 txBox="1"/>
          <p:nvPr>
            <p:ph type="title"/>
          </p:nvPr>
        </p:nvSpPr>
        <p:spPr>
          <a:xfrm>
            <a:off x="873825" y="1603375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>
                <a:latin typeface="KoHo"/>
                <a:ea typeface="KoHo"/>
                <a:cs typeface="KoHo"/>
                <a:sym typeface="KoHo"/>
              </a:rPr>
              <a:t>Añadimos el elemento </a:t>
            </a:r>
            <a:r>
              <a:rPr lang="es" sz="4020">
                <a:solidFill>
                  <a:srgbClr val="EB5757"/>
                </a:solidFill>
              </a:rPr>
              <a:t>&lt;style&gt;</a:t>
            </a:r>
            <a:r>
              <a:rPr lang="es" sz="4020">
                <a:latin typeface="KoHo"/>
                <a:ea typeface="KoHo"/>
                <a:cs typeface="KoHo"/>
                <a:sym typeface="KoHo"/>
              </a:rPr>
              <a:t> en </a:t>
            </a:r>
            <a:r>
              <a:rPr lang="es" sz="4020">
                <a:solidFill>
                  <a:srgbClr val="EB5757"/>
                </a:solidFill>
              </a:rPr>
              <a:t>&lt;head&gt;</a:t>
            </a:r>
            <a:r>
              <a:rPr lang="es" sz="4020">
                <a:latin typeface="KoHo"/>
                <a:ea typeface="KoHo"/>
                <a:cs typeface="KoHo"/>
                <a:sym typeface="KoHo"/>
              </a:rPr>
              <a:t> para describir el estilo.</a:t>
            </a:r>
            <a:endParaRPr sz="4020"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>
            <p:ph type="title"/>
          </p:nvPr>
        </p:nvSpPr>
        <p:spPr>
          <a:xfrm>
            <a:off x="93600" y="9870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Elemento &lt;style&gt;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>
            <p:ph type="title"/>
          </p:nvPr>
        </p:nvSpPr>
        <p:spPr>
          <a:xfrm>
            <a:off x="552400" y="688038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latin typeface="KoHo"/>
                <a:ea typeface="KoHo"/>
                <a:cs typeface="KoHo"/>
                <a:sym typeface="KoHo"/>
              </a:rPr>
              <a:t>Ejemplo:</a:t>
            </a:r>
            <a:endParaRPr sz="3320"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273" y="1277400"/>
            <a:ext cx="4718351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>
            <p:ph type="title"/>
          </p:nvPr>
        </p:nvSpPr>
        <p:spPr>
          <a:xfrm>
            <a:off x="3292525" y="21284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Archivo CSS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>
            <p:ph type="title"/>
          </p:nvPr>
        </p:nvSpPr>
        <p:spPr>
          <a:xfrm>
            <a:off x="781800" y="7265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Archivo CSS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>
            <p:ph type="title"/>
          </p:nvPr>
        </p:nvSpPr>
        <p:spPr>
          <a:xfrm>
            <a:off x="873825" y="1603375"/>
            <a:ext cx="74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>
                <a:latin typeface="KoHo"/>
                <a:ea typeface="KoHo"/>
                <a:cs typeface="KoHo"/>
                <a:sym typeface="KoHo"/>
              </a:rPr>
              <a:t>Creamos un archivo de tipo </a:t>
            </a:r>
            <a:r>
              <a:rPr b="1" lang="es" sz="4020">
                <a:solidFill>
                  <a:srgbClr val="EB5757"/>
                </a:solidFill>
              </a:rPr>
              <a:t>.css</a:t>
            </a:r>
            <a:r>
              <a:rPr lang="es" sz="4020"/>
              <a:t> </a:t>
            </a:r>
            <a:r>
              <a:rPr lang="es" sz="4020">
                <a:latin typeface="KoHo"/>
                <a:ea typeface="KoHo"/>
                <a:cs typeface="KoHo"/>
                <a:sym typeface="KoHo"/>
              </a:rPr>
              <a:t>para definir el estilo de la página.</a:t>
            </a:r>
            <a:endParaRPr sz="4020"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 txBox="1"/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/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3721900" y="2174150"/>
            <a:ext cx="910500" cy="869400"/>
          </a:xfrm>
          <a:prstGeom prst="mathPlus">
            <a:avLst>
              <a:gd fmla="val 23520" name="adj1"/>
            </a:avLst>
          </a:prstGeom>
          <a:solidFill>
            <a:srgbClr val="9118F5"/>
          </a:solidFill>
          <a:ln cap="flat" cmpd="sng" w="952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>
            <p:ph type="title"/>
          </p:nvPr>
        </p:nvSpPr>
        <p:spPr>
          <a:xfrm>
            <a:off x="2825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01" name="Google Shape;301;p24"/>
          <p:cNvSpPr txBox="1"/>
          <p:nvPr>
            <p:ph type="title"/>
          </p:nvPr>
        </p:nvSpPr>
        <p:spPr>
          <a:xfrm>
            <a:off x="42449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 txBox="1"/>
          <p:nvPr>
            <p:ph type="title"/>
          </p:nvPr>
        </p:nvSpPr>
        <p:spPr>
          <a:xfrm>
            <a:off x="1463625" y="2117725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463235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527230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813475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>
            <p:ph type="title"/>
          </p:nvPr>
        </p:nvSpPr>
        <p:spPr>
          <a:xfrm>
            <a:off x="5453425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.css</a:t>
            </a:r>
            <a:endParaRPr sz="552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4" name="Google Shape;314;p25"/>
          <p:cNvSpPr txBox="1"/>
          <p:nvPr>
            <p:ph type="title"/>
          </p:nvPr>
        </p:nvSpPr>
        <p:spPr>
          <a:xfrm>
            <a:off x="2825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5" name="Google Shape;315;p25"/>
          <p:cNvSpPr txBox="1"/>
          <p:nvPr>
            <p:ph type="title"/>
          </p:nvPr>
        </p:nvSpPr>
        <p:spPr>
          <a:xfrm>
            <a:off x="4244950" y="768625"/>
            <a:ext cx="387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4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ESTILO</a:t>
            </a:r>
            <a:endParaRPr sz="44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715000" y="1541775"/>
            <a:ext cx="3006900" cy="2176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1354950" y="2045300"/>
            <a:ext cx="30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520">
                <a:latin typeface="Concert One"/>
                <a:ea typeface="Concert One"/>
                <a:cs typeface="Concert One"/>
                <a:sym typeface="Concert One"/>
              </a:rPr>
              <a:t>.html</a:t>
            </a:r>
            <a:endParaRPr sz="5520"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18" name="Google Shape;318;p25"/>
          <p:cNvSpPr/>
          <p:nvPr/>
        </p:nvSpPr>
        <p:spPr>
          <a:xfrm flipH="1" rot="10800000">
            <a:off x="3821025" y="2410870"/>
            <a:ext cx="712200" cy="43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118F5"/>
          </a:solidFill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>
            <p:ph type="title"/>
          </p:nvPr>
        </p:nvSpPr>
        <p:spPr>
          <a:xfrm>
            <a:off x="705600" y="1336150"/>
            <a:ext cx="71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Archivo CSS</a:t>
            </a:r>
            <a:endParaRPr sz="5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6"/>
          <p:cNvPicPr preferRelativeResize="0"/>
          <p:nvPr/>
        </p:nvPicPr>
        <p:blipFill rotWithShape="1">
          <a:blip r:embed="rId5">
            <a:alphaModFix/>
          </a:blip>
          <a:srcRect b="0" l="17868" r="18473" t="0"/>
          <a:stretch/>
        </p:blipFill>
        <p:spPr>
          <a:xfrm>
            <a:off x="4081325" y="883800"/>
            <a:ext cx="1516126" cy="17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>
            <p:ph type="title"/>
          </p:nvPr>
        </p:nvSpPr>
        <p:spPr>
          <a:xfrm>
            <a:off x="797625" y="2212975"/>
            <a:ext cx="74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>
                <a:latin typeface="KoHo"/>
                <a:ea typeface="KoHo"/>
                <a:cs typeface="KoHo"/>
                <a:sym typeface="KoHo"/>
              </a:rPr>
              <a:t>Creamos un archivo de tipo </a:t>
            </a:r>
            <a:r>
              <a:rPr b="1" lang="es" sz="4020">
                <a:solidFill>
                  <a:srgbClr val="EB5757"/>
                </a:solidFill>
              </a:rPr>
              <a:t>.css</a:t>
            </a:r>
            <a:r>
              <a:rPr lang="es" sz="4020"/>
              <a:t> </a:t>
            </a:r>
            <a:r>
              <a:rPr lang="es" sz="4020">
                <a:latin typeface="KoHo"/>
                <a:ea typeface="KoHo"/>
                <a:cs typeface="KoHo"/>
                <a:sym typeface="KoHo"/>
              </a:rPr>
              <a:t>para definir el estilo de la página.</a:t>
            </a:r>
            <a:endParaRPr sz="4020"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7"/>
          <p:cNvSpPr txBox="1"/>
          <p:nvPr>
            <p:ph type="title"/>
          </p:nvPr>
        </p:nvSpPr>
        <p:spPr>
          <a:xfrm>
            <a:off x="-301850" y="2328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Archivo CSS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2000" y="1304572"/>
            <a:ext cx="3957500" cy="33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/>
          <p:nvPr/>
        </p:nvSpPr>
        <p:spPr>
          <a:xfrm>
            <a:off x="3135300" y="2089650"/>
            <a:ext cx="1436700" cy="4821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27"/>
          <p:cNvCxnSpPr/>
          <p:nvPr/>
        </p:nvCxnSpPr>
        <p:spPr>
          <a:xfrm rot="10800000">
            <a:off x="4288200" y="2571750"/>
            <a:ext cx="567600" cy="543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28"/>
          <p:cNvSpPr txBox="1"/>
          <p:nvPr>
            <p:ph type="title"/>
          </p:nvPr>
        </p:nvSpPr>
        <p:spPr>
          <a:xfrm>
            <a:off x="255525" y="537950"/>
            <a:ext cx="668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>
                <a:solidFill>
                  <a:srgbClr val="9118F5"/>
                </a:solidFill>
                <a:latin typeface="KoHo"/>
                <a:ea typeface="KoHo"/>
                <a:cs typeface="KoHo"/>
                <a:sym typeface="KoHo"/>
              </a:rPr>
              <a:t>Vincular </a:t>
            </a:r>
            <a:r>
              <a:rPr lang="es" sz="3420">
                <a:solidFill>
                  <a:srgbClr val="9118F5"/>
                </a:solidFill>
              </a:rPr>
              <a:t>style.css</a:t>
            </a:r>
            <a:r>
              <a:rPr lang="es" sz="3420">
                <a:solidFill>
                  <a:srgbClr val="9118F5"/>
                </a:solidFill>
                <a:latin typeface="KoHo"/>
                <a:ea typeface="KoHo"/>
                <a:cs typeface="KoHo"/>
                <a:sym typeface="KoHo"/>
              </a:rPr>
              <a:t> con </a:t>
            </a:r>
            <a:r>
              <a:rPr lang="es" sz="3420">
                <a:solidFill>
                  <a:srgbClr val="9118F5"/>
                </a:solidFill>
              </a:rPr>
              <a:t>index.html utilizando la etiqueta &lt;link&gt;</a:t>
            </a:r>
            <a:endParaRPr b="1" sz="3420">
              <a:solidFill>
                <a:srgbClr val="9118F5"/>
              </a:solidFill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800" y="1017325"/>
            <a:ext cx="8686800" cy="350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8"/>
          <p:cNvGrpSpPr/>
          <p:nvPr/>
        </p:nvGrpSpPr>
        <p:grpSpPr>
          <a:xfrm>
            <a:off x="1476325" y="3004050"/>
            <a:ext cx="1436700" cy="1025400"/>
            <a:chOff x="1476325" y="3004050"/>
            <a:chExt cx="1436700" cy="1025400"/>
          </a:xfrm>
        </p:grpSpPr>
        <p:sp>
          <p:nvSpPr>
            <p:cNvPr id="347" name="Google Shape;347;p28"/>
            <p:cNvSpPr/>
            <p:nvPr/>
          </p:nvSpPr>
          <p:spPr>
            <a:xfrm>
              <a:off x="1476325" y="3004050"/>
              <a:ext cx="1436700" cy="482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8"/>
            <p:cNvCxnSpPr/>
            <p:nvPr/>
          </p:nvCxnSpPr>
          <p:spPr>
            <a:xfrm rot="10800000">
              <a:off x="2230800" y="3486150"/>
              <a:ext cx="567600" cy="54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>
            <p:ph type="title"/>
          </p:nvPr>
        </p:nvSpPr>
        <p:spPr>
          <a:xfrm>
            <a:off x="1034700" y="1774825"/>
            <a:ext cx="70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Aplicar estilos a </a:t>
            </a:r>
            <a:r>
              <a:rPr b="1" lang="es" sz="6220">
                <a:solidFill>
                  <a:srgbClr val="9118F5"/>
                </a:solidFill>
              </a:rPr>
              <a:t>&lt;body&gt;</a:t>
            </a:r>
            <a:endParaRPr b="1" sz="2620">
              <a:solidFill>
                <a:srgbClr val="9118F5"/>
              </a:solidFill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50" y="286175"/>
            <a:ext cx="854201" cy="12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785525" y="1164450"/>
            <a:ext cx="2098206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BIENVENIDA Y AGENDA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811875" y="1850250"/>
            <a:ext cx="1990835" cy="1784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INTRODUCCIÓN A CSS</a:t>
            </a:r>
          </a:p>
        </p:txBody>
      </p:sp>
      <p:sp>
        <p:nvSpPr>
          <p:cNvPr id="74" name="Google Shape;74;p3"/>
          <p:cNvSpPr/>
          <p:nvPr/>
        </p:nvSpPr>
        <p:spPr>
          <a:xfrm>
            <a:off x="928750" y="2764650"/>
            <a:ext cx="1909304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CREAR ARCHIVO CSS</a:t>
            </a:r>
          </a:p>
        </p:txBody>
      </p:sp>
      <p:sp>
        <p:nvSpPr>
          <p:cNvPr id="75" name="Google Shape;75;p3"/>
          <p:cNvSpPr/>
          <p:nvPr/>
        </p:nvSpPr>
        <p:spPr>
          <a:xfrm>
            <a:off x="513075" y="3455200"/>
            <a:ext cx="2342997" cy="1382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APLICAR ESTILOS A BODY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3256675" y="1051900"/>
            <a:ext cx="998430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10:00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3256675" y="1787718"/>
            <a:ext cx="987933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10:20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3256675" y="2599736"/>
            <a:ext cx="1022265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10:45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3256675" y="3335150"/>
            <a:ext cx="1019027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10:55</a:t>
            </a:r>
          </a:p>
        </p:txBody>
      </p:sp>
      <p:sp>
        <p:nvSpPr>
          <p:cNvPr id="80" name="Google Shape;80;p3"/>
          <p:cNvSpPr/>
          <p:nvPr/>
        </p:nvSpPr>
        <p:spPr>
          <a:xfrm flipH="1">
            <a:off x="30782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0567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0567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056525" y="28088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056525" y="35540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343482" y="1011025"/>
            <a:ext cx="905572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11:30</a:t>
            </a:r>
          </a:p>
        </p:txBody>
      </p:sp>
      <p:sp>
        <p:nvSpPr>
          <p:cNvPr id="86" name="Google Shape;86;p3"/>
          <p:cNvSpPr/>
          <p:nvPr/>
        </p:nvSpPr>
        <p:spPr>
          <a:xfrm>
            <a:off x="5297562" y="1746843"/>
            <a:ext cx="931411" cy="287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11:45</a:t>
            </a:r>
          </a:p>
        </p:txBody>
      </p:sp>
      <p:sp>
        <p:nvSpPr>
          <p:cNvPr id="87" name="Google Shape;87;p3"/>
          <p:cNvSpPr/>
          <p:nvPr/>
        </p:nvSpPr>
        <p:spPr>
          <a:xfrm>
            <a:off x="5273127" y="2482661"/>
            <a:ext cx="907962" cy="291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12:15</a:t>
            </a:r>
          </a:p>
        </p:txBody>
      </p:sp>
      <p:sp>
        <p:nvSpPr>
          <p:cNvPr id="88" name="Google Shape;88;p3"/>
          <p:cNvSpPr/>
          <p:nvPr/>
        </p:nvSpPr>
        <p:spPr>
          <a:xfrm flipH="1">
            <a:off x="63548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3333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63333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333125" y="2804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6463175" y="1088250"/>
            <a:ext cx="1810070" cy="4147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CAMBIAR TAMAÑOS </a:t>
            </a:r>
            <a:b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</a:br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DE IMÁGENES</a:t>
            </a:r>
          </a:p>
        </p:txBody>
      </p:sp>
      <p:sp>
        <p:nvSpPr>
          <p:cNvPr id="93" name="Google Shape;93;p3"/>
          <p:cNvSpPr/>
          <p:nvPr/>
        </p:nvSpPr>
        <p:spPr>
          <a:xfrm>
            <a:off x="6539375" y="1926450"/>
            <a:ext cx="614752" cy="1358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BREAK</a:t>
            </a:r>
          </a:p>
        </p:txBody>
      </p:sp>
      <p:sp>
        <p:nvSpPr>
          <p:cNvPr id="94" name="Google Shape;94;p3"/>
          <p:cNvSpPr/>
          <p:nvPr/>
        </p:nvSpPr>
        <p:spPr>
          <a:xfrm>
            <a:off x="5273127" y="3244661"/>
            <a:ext cx="979855" cy="291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12:25</a:t>
            </a:r>
          </a:p>
        </p:txBody>
      </p:sp>
      <p:sp>
        <p:nvSpPr>
          <p:cNvPr id="95" name="Google Shape;95;p3"/>
          <p:cNvSpPr/>
          <p:nvPr/>
        </p:nvSpPr>
        <p:spPr>
          <a:xfrm>
            <a:off x="6333125" y="3566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456350" y="3425313"/>
            <a:ext cx="1781269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PADDING Y MARGIN</a:t>
            </a:r>
          </a:p>
        </p:txBody>
      </p:sp>
      <p:sp>
        <p:nvSpPr>
          <p:cNvPr id="97" name="Google Shape;97;p3"/>
          <p:cNvSpPr/>
          <p:nvPr/>
        </p:nvSpPr>
        <p:spPr>
          <a:xfrm>
            <a:off x="6453925" y="2523988"/>
            <a:ext cx="2342987" cy="434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AÑADIR BORDES</a:t>
            </a:r>
            <a:b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</a:br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ESQUINAS REDONDEADAS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1186325" y="243725"/>
            <a:ext cx="1639247" cy="361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oHo"/>
              </a:rPr>
              <a:t>AGENDA</a:t>
            </a:r>
          </a:p>
        </p:txBody>
      </p:sp>
      <p:sp>
        <p:nvSpPr>
          <p:cNvPr id="99" name="Google Shape;99;p3"/>
          <p:cNvSpPr/>
          <p:nvPr/>
        </p:nvSpPr>
        <p:spPr>
          <a:xfrm>
            <a:off x="589275" y="4064800"/>
            <a:ext cx="2242414" cy="178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FAMILIAS TIPOGRÁFICAS</a:t>
            </a:r>
          </a:p>
        </p:txBody>
      </p:sp>
      <p:sp>
        <p:nvSpPr>
          <p:cNvPr id="100" name="Google Shape;100;p3"/>
          <p:cNvSpPr/>
          <p:nvPr/>
        </p:nvSpPr>
        <p:spPr>
          <a:xfrm>
            <a:off x="3056525" y="41636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256675" y="3944750"/>
            <a:ext cx="836063" cy="287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11:15</a:t>
            </a:r>
          </a:p>
        </p:txBody>
      </p:sp>
      <p:sp>
        <p:nvSpPr>
          <p:cNvPr id="102" name="Google Shape;102;p3"/>
          <p:cNvSpPr/>
          <p:nvPr/>
        </p:nvSpPr>
        <p:spPr>
          <a:xfrm>
            <a:off x="6453925" y="4030013"/>
            <a:ext cx="925374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EJERCICIO</a:t>
            </a:r>
          </a:p>
        </p:txBody>
      </p:sp>
      <p:sp>
        <p:nvSpPr>
          <p:cNvPr id="103" name="Google Shape;103;p3"/>
          <p:cNvSpPr/>
          <p:nvPr/>
        </p:nvSpPr>
        <p:spPr>
          <a:xfrm>
            <a:off x="5273127" y="3930461"/>
            <a:ext cx="1003685" cy="291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12:45</a:t>
            </a:r>
          </a:p>
        </p:txBody>
      </p:sp>
      <p:sp>
        <p:nvSpPr>
          <p:cNvPr id="104" name="Google Shape;104;p3"/>
          <p:cNvSpPr/>
          <p:nvPr/>
        </p:nvSpPr>
        <p:spPr>
          <a:xfrm>
            <a:off x="6333125" y="42518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273127" y="4463861"/>
            <a:ext cx="1015802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13:45</a:t>
            </a:r>
          </a:p>
        </p:txBody>
      </p:sp>
      <p:sp>
        <p:nvSpPr>
          <p:cNvPr id="106" name="Google Shape;106;p3"/>
          <p:cNvSpPr/>
          <p:nvPr/>
        </p:nvSpPr>
        <p:spPr>
          <a:xfrm>
            <a:off x="6453925" y="4563413"/>
            <a:ext cx="169346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RECORDATORIOS Y</a:t>
            </a:r>
          </a:p>
        </p:txBody>
      </p:sp>
      <p:sp>
        <p:nvSpPr>
          <p:cNvPr id="107" name="Google Shape;107;p3"/>
          <p:cNvSpPr/>
          <p:nvPr/>
        </p:nvSpPr>
        <p:spPr>
          <a:xfrm>
            <a:off x="6453925" y="4715813"/>
            <a:ext cx="64287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CIERRE</a:t>
            </a:r>
          </a:p>
        </p:txBody>
      </p:sp>
      <p:sp>
        <p:nvSpPr>
          <p:cNvPr id="108" name="Google Shape;108;p3"/>
          <p:cNvSpPr/>
          <p:nvPr/>
        </p:nvSpPr>
        <p:spPr>
          <a:xfrm>
            <a:off x="6333125" y="4709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0"/>
          <p:cNvSpPr txBox="1"/>
          <p:nvPr>
            <p:ph type="title"/>
          </p:nvPr>
        </p:nvSpPr>
        <p:spPr>
          <a:xfrm>
            <a:off x="3292525" y="16817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Selectores CSS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375" y="1804100"/>
            <a:ext cx="6858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>
            <p:ph type="title"/>
          </p:nvPr>
        </p:nvSpPr>
        <p:spPr>
          <a:xfrm>
            <a:off x="271225" y="1041775"/>
            <a:ext cx="71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Veamos qué dice la documentación…</a:t>
            </a:r>
            <a:endParaRPr b="1" sz="3320">
              <a:solidFill>
                <a:srgbClr val="9118F5"/>
              </a:solidFill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1112325" y="4612138"/>
            <a:ext cx="58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https://developer.mozilla.org/es/docs/Web/CSS/CSS_Selectors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175" y="312788"/>
            <a:ext cx="57531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/>
          <p:cNvPicPr preferRelativeResize="0"/>
          <p:nvPr/>
        </p:nvPicPr>
        <p:blipFill rotWithShape="1">
          <a:blip r:embed="rId5">
            <a:alphaModFix/>
          </a:blip>
          <a:srcRect b="3809" l="2602" r="3456" t="0"/>
          <a:stretch/>
        </p:blipFill>
        <p:spPr>
          <a:xfrm>
            <a:off x="881725" y="511250"/>
            <a:ext cx="5904150" cy="4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4"/>
          <p:cNvSpPr txBox="1"/>
          <p:nvPr>
            <p:ph type="title"/>
          </p:nvPr>
        </p:nvSpPr>
        <p:spPr>
          <a:xfrm>
            <a:off x="3292525" y="16817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Tamaño de Fuente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>
            <p:ph type="title"/>
          </p:nvPr>
        </p:nvSpPr>
        <p:spPr>
          <a:xfrm>
            <a:off x="3292525" y="16817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Familias Tipográficas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6"/>
          <p:cNvSpPr txBox="1"/>
          <p:nvPr>
            <p:ph type="title"/>
          </p:nvPr>
        </p:nvSpPr>
        <p:spPr>
          <a:xfrm>
            <a:off x="470875" y="421300"/>
            <a:ext cx="72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Veamos qué dice la documentación…</a:t>
            </a:r>
            <a:endParaRPr b="1" sz="3320">
              <a:solidFill>
                <a:srgbClr val="9118F5"/>
              </a:solidFill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1112325" y="4612138"/>
            <a:ext cx="58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https://developer.mozilla.org/es/docs/Web/CSS/font-family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5">
            <a:alphaModFix/>
          </a:blip>
          <a:srcRect b="0" l="0" r="0" t="17252"/>
          <a:stretch/>
        </p:blipFill>
        <p:spPr>
          <a:xfrm>
            <a:off x="579875" y="994000"/>
            <a:ext cx="6340149" cy="3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7"/>
          <p:cNvSpPr txBox="1"/>
          <p:nvPr>
            <p:ph type="title"/>
          </p:nvPr>
        </p:nvSpPr>
        <p:spPr>
          <a:xfrm>
            <a:off x="470875" y="421300"/>
            <a:ext cx="72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Veamos qué dice la documentación…</a:t>
            </a:r>
            <a:endParaRPr b="1" sz="3320">
              <a:solidFill>
                <a:srgbClr val="9118F5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12325" y="4612138"/>
            <a:ext cx="58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https://developer.mozilla.org/es/docs/Web/CSS/font-family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21" name="Google Shape;42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988" y="1509713"/>
            <a:ext cx="85820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>
            <p:ph type="title"/>
          </p:nvPr>
        </p:nvSpPr>
        <p:spPr>
          <a:xfrm>
            <a:off x="470875" y="421300"/>
            <a:ext cx="72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Veamos qué dice la documentación…</a:t>
            </a:r>
            <a:endParaRPr b="1" sz="3320">
              <a:solidFill>
                <a:srgbClr val="9118F5"/>
              </a:solidFill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1112325" y="4612138"/>
            <a:ext cx="58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https://developer.mozilla.org/es/docs/Web/CSS/font-family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30" name="Google Shape;43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582" y="994000"/>
            <a:ext cx="6123994" cy="331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175" y="193200"/>
            <a:ext cx="567801" cy="68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9"/>
          <p:cNvPicPr preferRelativeResize="0"/>
          <p:nvPr/>
        </p:nvPicPr>
        <p:blipFill rotWithShape="1">
          <a:blip r:embed="rId6">
            <a:alphaModFix/>
          </a:blip>
          <a:srcRect b="31615" l="11365" r="9148" t="31405"/>
          <a:stretch/>
        </p:blipFill>
        <p:spPr>
          <a:xfrm>
            <a:off x="869650" y="1799875"/>
            <a:ext cx="7268500" cy="17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>
            <p:ph type="title"/>
          </p:nvPr>
        </p:nvSpPr>
        <p:spPr>
          <a:xfrm>
            <a:off x="7689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 IMPORTANTES</a:t>
            </a:r>
            <a:endParaRPr sz="3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311700" y="1152475"/>
            <a:ext cx="733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Este es un espacio para que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crezcas profesionalmente y para que compartas tu conocimiento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con las demás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 un espacio colaborativo y respetuoso,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cuida la forma en la que te diriges con tus mentores, con las embajadoras y con tus compañeras</a:t>
            </a:r>
            <a:endParaRPr b="1">
              <a:solidFill>
                <a:srgbClr val="3A03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Respeta el tiempo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que estás invirtiendo a este programa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No hagas comentarios discriminatorios o de burla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hacia tus compañeras, mentores y embajadoras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1112325" y="4719013"/>
            <a:ext cx="5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https://fonts.google.com/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3950" y="600238"/>
            <a:ext cx="6422150" cy="40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175" y="193200"/>
            <a:ext cx="567801" cy="68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1"/>
          <p:cNvSpPr txBox="1"/>
          <p:nvPr/>
        </p:nvSpPr>
        <p:spPr>
          <a:xfrm>
            <a:off x="1112325" y="4719013"/>
            <a:ext cx="5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https://fonts.google.com/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55" name="Google Shape;45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175" y="193200"/>
            <a:ext cx="567801" cy="68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2151" y="0"/>
            <a:ext cx="56818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1"/>
          <p:cNvSpPr/>
          <p:nvPr/>
        </p:nvSpPr>
        <p:spPr>
          <a:xfrm>
            <a:off x="5787600" y="2226525"/>
            <a:ext cx="3356400" cy="2547600"/>
          </a:xfrm>
          <a:prstGeom prst="flowChartConnector">
            <a:avLst/>
          </a:prstGeom>
          <a:noFill/>
          <a:ln cap="flat" cmpd="sng" w="19050">
            <a:solidFill>
              <a:srgbClr val="EB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1"/>
          <p:cNvSpPr txBox="1"/>
          <p:nvPr>
            <p:ph type="title"/>
          </p:nvPr>
        </p:nvSpPr>
        <p:spPr>
          <a:xfrm>
            <a:off x="340050" y="2025863"/>
            <a:ext cx="45261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>
                <a:solidFill>
                  <a:srgbClr val="9118F5"/>
                </a:solidFill>
                <a:latin typeface="KoHo"/>
                <a:ea typeface="KoHo"/>
                <a:cs typeface="KoHo"/>
                <a:sym typeface="KoHo"/>
              </a:rPr>
              <a:t>Copiar y pegar en el</a:t>
            </a:r>
            <a:r>
              <a:rPr lang="es" sz="3420">
                <a:solidFill>
                  <a:srgbClr val="9118F5"/>
                </a:solidFill>
              </a:rPr>
              <a:t> &lt;head&gt;</a:t>
            </a:r>
            <a:endParaRPr b="1" sz="3420">
              <a:solidFill>
                <a:srgbClr val="9118F5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/>
        </p:nvSpPr>
        <p:spPr>
          <a:xfrm>
            <a:off x="1112325" y="4719013"/>
            <a:ext cx="58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https://fonts.google.com/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466" name="Google Shape;46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175" y="193200"/>
            <a:ext cx="567801" cy="68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303" y="0"/>
            <a:ext cx="65626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/>
          <p:nvPr/>
        </p:nvSpPr>
        <p:spPr>
          <a:xfrm>
            <a:off x="5026950" y="2838225"/>
            <a:ext cx="3739200" cy="1187400"/>
          </a:xfrm>
          <a:prstGeom prst="flowChartConnector">
            <a:avLst/>
          </a:prstGeom>
          <a:noFill/>
          <a:ln cap="flat" cmpd="sng" w="19050">
            <a:solidFill>
              <a:srgbClr val="EB57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2"/>
          <p:cNvSpPr txBox="1"/>
          <p:nvPr>
            <p:ph type="title"/>
          </p:nvPr>
        </p:nvSpPr>
        <p:spPr>
          <a:xfrm>
            <a:off x="340050" y="2025863"/>
            <a:ext cx="4526100" cy="1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>
                <a:solidFill>
                  <a:srgbClr val="9118F5"/>
                </a:solidFill>
                <a:latin typeface="KoHo"/>
                <a:ea typeface="KoHo"/>
                <a:cs typeface="KoHo"/>
                <a:sym typeface="KoHo"/>
              </a:rPr>
              <a:t>Copiar y pegar en el</a:t>
            </a:r>
            <a:r>
              <a:rPr lang="es" sz="3420">
                <a:solidFill>
                  <a:srgbClr val="9118F5"/>
                </a:solidFill>
              </a:rPr>
              <a:t> </a:t>
            </a:r>
            <a:r>
              <a:rPr lang="es" sz="3420">
                <a:solidFill>
                  <a:srgbClr val="9118F5"/>
                </a:solidFill>
                <a:latin typeface="KoHo"/>
                <a:ea typeface="KoHo"/>
                <a:cs typeface="KoHo"/>
                <a:sym typeface="KoHo"/>
              </a:rPr>
              <a:t>archivo</a:t>
            </a:r>
            <a:r>
              <a:rPr lang="es" sz="3420">
                <a:solidFill>
                  <a:srgbClr val="9118F5"/>
                </a:solidFill>
              </a:rPr>
              <a:t> .css</a:t>
            </a:r>
            <a:endParaRPr b="1" sz="3420">
              <a:solidFill>
                <a:srgbClr val="9118F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3"/>
          <p:cNvSpPr txBox="1"/>
          <p:nvPr>
            <p:ph type="title"/>
          </p:nvPr>
        </p:nvSpPr>
        <p:spPr>
          <a:xfrm>
            <a:off x="3014825" y="10502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Cambiar el Tamaño de las Imágenes</a:t>
            </a:r>
            <a:endParaRPr b="1" sz="6220">
              <a:solidFill>
                <a:srgbClr val="EB5757"/>
              </a:solidFill>
            </a:endParaRPr>
          </a:p>
        </p:txBody>
      </p:sp>
      <p:pic>
        <p:nvPicPr>
          <p:cNvPr id="476" name="Google Shape;47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>
            <p:ph type="title"/>
          </p:nvPr>
        </p:nvSpPr>
        <p:spPr>
          <a:xfrm>
            <a:off x="3014825" y="10502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Añade bordes alrededor de un elemento</a:t>
            </a:r>
            <a:endParaRPr b="1" sz="6220">
              <a:solidFill>
                <a:srgbClr val="EB5757"/>
              </a:solidFill>
            </a:endParaRPr>
          </a:p>
        </p:txBody>
      </p:sp>
      <p:pic>
        <p:nvPicPr>
          <p:cNvPr id="484" name="Google Shape;48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 txBox="1"/>
          <p:nvPr>
            <p:ph type="title"/>
          </p:nvPr>
        </p:nvSpPr>
        <p:spPr>
          <a:xfrm>
            <a:off x="3001650" y="15118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Esquinas Redondeadas</a:t>
            </a:r>
            <a:endParaRPr b="1" sz="6220">
              <a:solidFill>
                <a:srgbClr val="EB5757"/>
              </a:solidFill>
            </a:endParaRPr>
          </a:p>
        </p:txBody>
      </p:sp>
      <p:pic>
        <p:nvPicPr>
          <p:cNvPr id="492" name="Google Shape;49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 txBox="1"/>
          <p:nvPr>
            <p:ph type="title"/>
          </p:nvPr>
        </p:nvSpPr>
        <p:spPr>
          <a:xfrm>
            <a:off x="3001650" y="15118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Imágenes Redondeadas</a:t>
            </a:r>
            <a:endParaRPr b="1" sz="6220">
              <a:solidFill>
                <a:srgbClr val="EB5757"/>
              </a:solidFill>
            </a:endParaRPr>
          </a:p>
        </p:txBody>
      </p:sp>
      <p:pic>
        <p:nvPicPr>
          <p:cNvPr id="500" name="Google Shape;50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>
            <p:ph type="title"/>
          </p:nvPr>
        </p:nvSpPr>
        <p:spPr>
          <a:xfrm>
            <a:off x="3001650" y="1511800"/>
            <a:ext cx="53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Color de fondo de un </a:t>
            </a:r>
            <a:r>
              <a:rPr b="1" lang="es" sz="6220">
                <a:solidFill>
                  <a:srgbClr val="9118F5"/>
                </a:solidFill>
              </a:rPr>
              <a:t>&lt;div&gt;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508" name="Google Shape;50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8"/>
          <p:cNvSpPr txBox="1"/>
          <p:nvPr>
            <p:ph type="title"/>
          </p:nvPr>
        </p:nvSpPr>
        <p:spPr>
          <a:xfrm>
            <a:off x="3001650" y="1511800"/>
            <a:ext cx="53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Atributo </a:t>
            </a:r>
            <a:r>
              <a:rPr b="1" lang="es" sz="6220">
                <a:solidFill>
                  <a:srgbClr val="9118F5"/>
                </a:solidFill>
              </a:rPr>
              <a:t>id</a:t>
            </a: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 en CSS</a:t>
            </a:r>
            <a:endParaRPr b="1" sz="6220">
              <a:solidFill>
                <a:srgbClr val="9118F5"/>
              </a:solidFill>
            </a:endParaRPr>
          </a:p>
        </p:txBody>
      </p:sp>
      <p:pic>
        <p:nvPicPr>
          <p:cNvPr id="516" name="Google Shape;51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9"/>
          <p:cNvSpPr txBox="1"/>
          <p:nvPr>
            <p:ph type="title"/>
          </p:nvPr>
        </p:nvSpPr>
        <p:spPr>
          <a:xfrm>
            <a:off x="2909325" y="1815125"/>
            <a:ext cx="53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Padding</a:t>
            </a:r>
            <a:endParaRPr sz="6220">
              <a:solidFill>
                <a:srgbClr val="EB5757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(básico, a cada lado, en una línea)</a:t>
            </a:r>
            <a:endParaRPr sz="26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24" name="Google Shape;5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type="title"/>
          </p:nvPr>
        </p:nvSpPr>
        <p:spPr>
          <a:xfrm>
            <a:off x="2441375" y="263300"/>
            <a:ext cx="42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solidFill>
                  <a:srgbClr val="FFD966"/>
                </a:solidFill>
                <a:latin typeface="Concert One"/>
                <a:ea typeface="Concert One"/>
                <a:cs typeface="Concert One"/>
                <a:sym typeface="Concert One"/>
              </a:rPr>
              <a:t>HTML Y CSS</a:t>
            </a:r>
            <a:endParaRPr b="1">
              <a:solidFill>
                <a:srgbClr val="FFD96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6075" y="93350"/>
            <a:ext cx="1197150" cy="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311700" y="1152475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HTML define los elementos de una página web, mientras que CSS define las propiedades visuales de dichos elementos</a:t>
            </a:r>
            <a:endParaRPr b="0" i="0" sz="2800" u="none" cap="none" strike="noStrike">
              <a:solidFill>
                <a:srgbClr val="351C7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225" y="2022400"/>
            <a:ext cx="5215550" cy="28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0"/>
          <p:cNvSpPr txBox="1"/>
          <p:nvPr>
            <p:ph type="title"/>
          </p:nvPr>
        </p:nvSpPr>
        <p:spPr>
          <a:xfrm>
            <a:off x="2909325" y="1815125"/>
            <a:ext cx="537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Margin</a:t>
            </a:r>
            <a:endParaRPr sz="6220">
              <a:solidFill>
                <a:srgbClr val="EB5757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(ajustar el margen, margen en una línea)</a:t>
            </a:r>
            <a:endParaRPr sz="26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32" name="Google Shape;53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500" y="1183000"/>
            <a:ext cx="1969199" cy="277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>
            <p:ph type="title"/>
          </p:nvPr>
        </p:nvSpPr>
        <p:spPr>
          <a:xfrm>
            <a:off x="1034700" y="286163"/>
            <a:ext cx="70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Padding vs. Margin</a:t>
            </a:r>
            <a:endParaRPr sz="26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40" name="Google Shape;54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50" y="286175"/>
            <a:ext cx="854201" cy="120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4701" y="1576325"/>
            <a:ext cx="7074601" cy="256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2"/>
          <p:cNvSpPr txBox="1"/>
          <p:nvPr>
            <p:ph type="title"/>
          </p:nvPr>
        </p:nvSpPr>
        <p:spPr>
          <a:xfrm>
            <a:off x="1034700" y="286163"/>
            <a:ext cx="70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Padding vs. Margin</a:t>
            </a:r>
            <a:endParaRPr sz="26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49" name="Google Shape;54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50" y="286175"/>
            <a:ext cx="854201" cy="120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2925" y="1411850"/>
            <a:ext cx="4896300" cy="353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3"/>
          <p:cNvSpPr txBox="1"/>
          <p:nvPr>
            <p:ph type="title"/>
          </p:nvPr>
        </p:nvSpPr>
        <p:spPr>
          <a:xfrm>
            <a:off x="1034700" y="1774825"/>
            <a:ext cx="707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Selectores de Atributo</a:t>
            </a:r>
            <a:endParaRPr sz="26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58" name="Google Shape;55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50" y="286175"/>
            <a:ext cx="854201" cy="12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4"/>
          <p:cNvSpPr txBox="1"/>
          <p:nvPr>
            <p:ph type="title"/>
          </p:nvPr>
        </p:nvSpPr>
        <p:spPr>
          <a:xfrm>
            <a:off x="470875" y="421300"/>
            <a:ext cx="722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Veamos qué dice la documentación…</a:t>
            </a:r>
            <a:endParaRPr b="1" sz="3320">
              <a:solidFill>
                <a:srgbClr val="9118F5"/>
              </a:solidFill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1011225" y="4378125"/>
            <a:ext cx="479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Fuente:</a:t>
            </a:r>
            <a:r>
              <a:rPr b="0" i="0" lang="es" sz="1400" u="none" cap="none" strike="noStrike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 https://developer.mozilla.org/es/docs/Learn/CSS/Building_blocks/Selectors/Attribute_selectors</a:t>
            </a:r>
            <a:endParaRPr b="0" i="0" sz="1400" u="none" cap="none" strike="noStrike">
              <a:solidFill>
                <a:srgbClr val="000000"/>
              </a:solidFill>
              <a:latin typeface="KoHo"/>
              <a:ea typeface="KoHo"/>
              <a:cs typeface="KoHo"/>
              <a:sym typeface="KoHo"/>
            </a:endParaRPr>
          </a:p>
        </p:txBody>
      </p:sp>
      <p:pic>
        <p:nvPicPr>
          <p:cNvPr id="568" name="Google Shape;56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6527" y="1154249"/>
            <a:ext cx="5513499" cy="3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5"/>
          <p:cNvSpPr txBox="1"/>
          <p:nvPr>
            <p:ph type="title"/>
          </p:nvPr>
        </p:nvSpPr>
        <p:spPr>
          <a:xfrm>
            <a:off x="351750" y="1491000"/>
            <a:ext cx="84405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220">
                <a:solidFill>
                  <a:srgbClr val="EB5757"/>
                </a:solidFill>
                <a:latin typeface="Concert One"/>
                <a:ea typeface="Concert One"/>
                <a:cs typeface="Concert One"/>
                <a:sym typeface="Concert One"/>
              </a:rPr>
              <a:t>Códigos hexadecimales para colores</a:t>
            </a:r>
            <a:endParaRPr b="1" sz="2620">
              <a:solidFill>
                <a:srgbClr val="9118F5"/>
              </a:solidFill>
            </a:endParaRPr>
          </a:p>
        </p:txBody>
      </p:sp>
      <p:pic>
        <p:nvPicPr>
          <p:cNvPr id="575" name="Google Shape;57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650" y="286175"/>
            <a:ext cx="854201" cy="120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>
            <p:ph idx="1" type="body"/>
          </p:nvPr>
        </p:nvSpPr>
        <p:spPr>
          <a:xfrm>
            <a:off x="4055125" y="1500925"/>
            <a:ext cx="47772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Recordatorio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3" name="Google Shape;58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6"/>
          <p:cNvSpPr txBox="1"/>
          <p:nvPr>
            <p:ph type="title"/>
          </p:nvPr>
        </p:nvSpPr>
        <p:spPr>
          <a:xfrm>
            <a:off x="4055125" y="384450"/>
            <a:ext cx="39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620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</a:t>
            </a:r>
            <a:endParaRPr sz="4620">
              <a:solidFill>
                <a:schemeClr val="accent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>
            <p:ph type="title"/>
          </p:nvPr>
        </p:nvSpPr>
        <p:spPr>
          <a:xfrm>
            <a:off x="2441375" y="263300"/>
            <a:ext cx="42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solidFill>
                  <a:srgbClr val="FFD966"/>
                </a:solidFill>
                <a:latin typeface="Concert One"/>
                <a:ea typeface="Concert One"/>
                <a:cs typeface="Concert One"/>
                <a:sym typeface="Concert One"/>
              </a:rPr>
              <a:t>¿QUÉ ES CSS?</a:t>
            </a:r>
            <a:endParaRPr b="1">
              <a:solidFill>
                <a:srgbClr val="FFD96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6075" y="93350"/>
            <a:ext cx="1197150" cy="3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jas de Estilo en Cascada (Cascading StyleSheets) es el lenguaje utilizado para describir la presentación de documentos HTML o XML, esto incluye varios lenguajes basados en XML como son XHTML o SVG. CSS describe como debe ser renderizado el elemento estructurado en pantalla, en papel, hablado o en otros medios.&#10;&#10;CSS es uno de los lenguajes base de la Open Web y posee una especificación estandarizada por parte del W3C. Desarrollado en niveles, CSS1 es ahora obsoleto, CSS2.1 es una recomendación y CSS3, ahora dividido en módulos más pequeños, está progresando en camino al estándar.&#10;&#10;Síguenos:&#10;● Twitter:&#10; https://goo.gl/UKw1b3&#10;● Instagram: &#10;https://goo.gl/5pNEub&#10;● Facebook: &#10;https://goo.gl/EvifkN&#10;● Linkedin: &#10;https://goo.gl/v6Gidp" id="133" name="Google Shape;133;p6" title="¿Qué es CSS? bien explicado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0500" y="1147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>
            <p:ph type="title"/>
          </p:nvPr>
        </p:nvSpPr>
        <p:spPr>
          <a:xfrm>
            <a:off x="3872100" y="8452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C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ascading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S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tyle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S</a:t>
            </a: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heets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type="title"/>
          </p:nvPr>
        </p:nvSpPr>
        <p:spPr>
          <a:xfrm>
            <a:off x="3872100" y="84525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Hojas de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chemeClr val="accent4"/>
                </a:solidFill>
                <a:latin typeface="Concert One"/>
                <a:ea typeface="Concert One"/>
                <a:cs typeface="Concert One"/>
                <a:sym typeface="Concert One"/>
              </a:rPr>
              <a:t>Estilos en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7019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Cascada</a:t>
            </a:r>
            <a:endParaRPr sz="7019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924" y="793500"/>
            <a:ext cx="2641348" cy="372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350" y="832963"/>
            <a:ext cx="3241975" cy="32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6">
            <a:alphaModFix/>
          </a:blip>
          <a:srcRect b="13284" l="30780" r="0" t="0"/>
          <a:stretch/>
        </p:blipFill>
        <p:spPr>
          <a:xfrm>
            <a:off x="3587600" y="1068525"/>
            <a:ext cx="4331724" cy="30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>
            <p:ph type="title"/>
          </p:nvPr>
        </p:nvSpPr>
        <p:spPr>
          <a:xfrm>
            <a:off x="3587600" y="482000"/>
            <a:ext cx="480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ESTRUCTURA</a:t>
            </a:r>
            <a:endParaRPr sz="53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