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1" r:id="rId24"/>
  </p:sldIdLst>
  <p:sldSz cx="9144000" cy="5143500" type="screen16x9"/>
  <p:notesSz cx="6858000" cy="9144000"/>
  <p:embeddedFontLst>
    <p:embeddedFont>
      <p:font typeface="Didact Gothic" panose="020B0604020202020204" charset="0"/>
      <p:regular r:id="rId26"/>
    </p:embeddedFont>
    <p:embeddedFont>
      <p:font typeface="Nunito Medium" panose="020B0604020202020204" charset="0"/>
      <p:regular r:id="rId27"/>
      <p:bold r:id="rId28"/>
      <p:italic r:id="rId29"/>
      <p:boldItalic r:id="rId30"/>
    </p:embeddedFont>
    <p:embeddedFont>
      <p:font typeface="Britannic Bold" panose="020B0903060703020204" pitchFamily="34" charset="0"/>
      <p:regular r:id="rId31"/>
    </p:embeddedFont>
    <p:embeddedFont>
      <p:font typeface="Nunito" panose="020B0604020202020204" charset="0"/>
      <p:regular r:id="rId32"/>
      <p:bold r:id="rId33"/>
      <p:italic r:id="rId34"/>
      <p:boldItalic r:id="rId35"/>
    </p:embeddedFont>
    <p:embeddedFont>
      <p:font typeface="Concert On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00c9493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00c9493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da101b5a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da101b5a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 archivo en HTML en VSC.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45dc989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45dc989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da101b5aa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da101b5aa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da101b5aa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da101b5aa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cf7fa7c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cf7fa7c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Iconos, header, logo, footer, menú, etc.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9c09023f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89c09023f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cf7fa7c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cf7fa7c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Iconos, header, logo, footer, menú, etc.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3269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cf7fa7c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cf7fa7c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Iconos, header, logo, footer, menú, etc.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8151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cf7fa7c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cf7fa7c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Iconos, header, logo, footer, menú, etc.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7775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cf7fa7c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cf7fa7c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Iconos, header, logo, footer, menú, etc.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61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60d3fcd4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60d3fcd4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cf7fa7c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cf7fa7c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Iconos, header, logo, footer, menú, etc.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3915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cf7fa7c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cf7fa7c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Iconos, header, logo, footer, menú, etc.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0183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cf7fa7c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cf7fa7c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Iconos, header, logo, footer, menú, etc.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4179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e6d5d10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7e6d5d10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00c94934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00c94934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00c94934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00c94934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da101b5aa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da101b5aa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Crear archivo CSS en VSC.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00c949347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00c949347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60d3fcd4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60d3fcd4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60d3fcd4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60d3fcd4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da101b5a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da101b5a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 archivo en HTML en VSC.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gi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azzling-nightingale-01ce86.netlify.app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github.com/nancynsalazar/clonacion-googl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30600" y="2149988"/>
            <a:ext cx="4551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351C75"/>
                </a:solidFill>
                <a:highlight>
                  <a:srgbClr val="FFD966"/>
                </a:highlight>
                <a:latin typeface="Concert One"/>
                <a:ea typeface="Concert One"/>
                <a:cs typeface="Concert One"/>
                <a:sym typeface="Concert One"/>
              </a:rPr>
              <a:t>CLASE 4 - PRÁCTICA DE CLONACIÓN DE INTERFAZ DE GOOGLE</a:t>
            </a:r>
            <a:endParaRPr sz="2600">
              <a:solidFill>
                <a:srgbClr val="351C75"/>
              </a:solidFill>
              <a:highlight>
                <a:srgbClr val="FFD966"/>
              </a:highlight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1463625" y="2117725"/>
            <a:ext cx="300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.html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632350" y="1541775"/>
            <a:ext cx="3006900" cy="2176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5272300" y="2045300"/>
            <a:ext cx="300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.css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4813475" y="1541775"/>
            <a:ext cx="3006900" cy="2176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5453425" y="2045300"/>
            <a:ext cx="300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.css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282550" y="768625"/>
            <a:ext cx="3871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4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ESTRUCTURA</a:t>
            </a:r>
            <a:endParaRPr sz="44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4244950" y="768625"/>
            <a:ext cx="3871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4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ESTILO</a:t>
            </a:r>
            <a:endParaRPr sz="44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715000" y="1541775"/>
            <a:ext cx="3006900" cy="2176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1354950" y="2045300"/>
            <a:ext cx="300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latin typeface="Concert One"/>
                <a:ea typeface="Concert One"/>
                <a:cs typeface="Concert One"/>
                <a:sym typeface="Concert One"/>
              </a:rPr>
              <a:t>.html</a:t>
            </a:r>
            <a:endParaRPr sz="552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69" name="Google Shape;169;p22"/>
          <p:cNvSpPr/>
          <p:nvPr/>
        </p:nvSpPr>
        <p:spPr>
          <a:xfrm rot="10800000" flipH="1">
            <a:off x="3821025" y="2410870"/>
            <a:ext cx="712200" cy="438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118F5"/>
          </a:solidFill>
          <a:ln w="76200" cap="flat" cmpd="sng">
            <a:solidFill>
              <a:srgbClr val="9118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8863" y="1801475"/>
            <a:ext cx="5685074" cy="319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1112900" y="592125"/>
            <a:ext cx="641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8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CLONACIÓN DE INTERFAZ DE</a:t>
            </a:r>
            <a:endParaRPr sz="5820" b="1">
              <a:solidFill>
                <a:srgbClr val="9118F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1258000" y="2104575"/>
            <a:ext cx="641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8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www.google.com</a:t>
            </a:r>
            <a:endParaRPr sz="5820" b="1">
              <a:solidFill>
                <a:srgbClr val="9118F5"/>
              </a:solidFill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292300" y="284800"/>
            <a:ext cx="83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7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Entra a Google </a:t>
            </a:r>
            <a:br>
              <a:rPr lang="es" sz="37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</a:br>
            <a:r>
              <a:rPr lang="es" sz="37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y analiza su interfaz</a:t>
            </a:r>
            <a:endParaRPr sz="3720" b="1">
              <a:solidFill>
                <a:srgbClr val="EB57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1042300" y="1567350"/>
            <a:ext cx="641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8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¿QUÉ ELEMENTOS IDENTIFICAS?</a:t>
            </a:r>
            <a:endParaRPr sz="5820" b="1">
              <a:solidFill>
                <a:srgbClr val="9118F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397800" y="435900"/>
            <a:ext cx="83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7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¿Estás lista?</a:t>
            </a:r>
            <a:endParaRPr sz="3720" b="1">
              <a:solidFill>
                <a:srgbClr val="EB5757"/>
              </a:solidFill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5500" y="760325"/>
            <a:ext cx="4383175" cy="43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1363500" y="820730"/>
            <a:ext cx="6417000" cy="3348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SzPts val="990"/>
            </a:pPr>
            <a:r>
              <a:rPr lang="es-MX" sz="5820" dirty="0">
                <a:solidFill>
                  <a:srgbClr val="9118F5"/>
                </a:solidFill>
                <a:latin typeface="Concert One"/>
                <a:ea typeface="Concert One"/>
                <a:cs typeface="Concert One"/>
              </a:rPr>
              <a:t>Clonación de la Interfaz de Google con HTML y CSS</a:t>
            </a:r>
            <a:br>
              <a:rPr lang="es-MX" sz="5820" dirty="0">
                <a:solidFill>
                  <a:srgbClr val="9118F5"/>
                </a:solidFill>
                <a:latin typeface="Concert One"/>
                <a:ea typeface="Concert One"/>
                <a:cs typeface="Concert One"/>
              </a:rPr>
            </a:br>
            <a:endParaRPr sz="5820" b="1" dirty="0">
              <a:solidFill>
                <a:srgbClr val="9118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0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1363500" y="1325289"/>
            <a:ext cx="6417000" cy="2492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SzPts val="990"/>
            </a:pPr>
            <a:r>
              <a:rPr lang="es-MX" sz="3200" dirty="0" smtClean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Ha </a:t>
            </a:r>
            <a:r>
              <a:rPr lang="es-MX" sz="32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llegado el momento de poner en práctica lo aprendido y para ello te pido que puedas clonar la interfaz de Google siguiendo los s</a:t>
            </a:r>
            <a:r>
              <a:rPr lang="es-MX" sz="3200" dirty="0" smtClean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iguientes </a:t>
            </a:r>
            <a:r>
              <a:rPr lang="es-MX" sz="32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pasos:</a:t>
            </a:r>
            <a:r>
              <a:rPr lang="es-MX" sz="3200" dirty="0">
                <a:solidFill>
                  <a:srgbClr val="9118F5"/>
                </a:solidFill>
                <a:latin typeface="Concert One"/>
                <a:ea typeface="Concert One"/>
                <a:cs typeface="Concert One"/>
              </a:rPr>
              <a:t/>
            </a:r>
            <a:br>
              <a:rPr lang="es-MX" sz="3200" dirty="0">
                <a:solidFill>
                  <a:srgbClr val="9118F5"/>
                </a:solidFill>
                <a:latin typeface="Concert One"/>
                <a:ea typeface="Concert One"/>
                <a:cs typeface="Concert One"/>
              </a:rPr>
            </a:br>
            <a:endParaRPr sz="3200" dirty="0">
              <a:solidFill>
                <a:srgbClr val="9118F5"/>
              </a:solidFill>
              <a:latin typeface="Concert One"/>
              <a:ea typeface="Concert One"/>
              <a:cs typeface="Concert One"/>
            </a:endParaRPr>
          </a:p>
        </p:txBody>
      </p:sp>
    </p:spTree>
    <p:extLst>
      <p:ext uri="{BB962C8B-B14F-4D97-AF65-F5344CB8AC3E}">
        <p14:creationId xmlns:p14="http://schemas.microsoft.com/office/powerpoint/2010/main" val="4151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1363500" y="897451"/>
            <a:ext cx="6417000" cy="629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b="1" dirty="0"/>
              <a:t>1. </a:t>
            </a:r>
            <a:r>
              <a:rPr lang="es-MX" b="1" dirty="0" smtClean="0"/>
              <a:t>Introducción</a:t>
            </a:r>
            <a:endParaRPr lang="es-MX" sz="1600" dirty="0"/>
          </a:p>
        </p:txBody>
      </p:sp>
      <p:sp>
        <p:nvSpPr>
          <p:cNvPr id="6" name="Google Shape;199;p26"/>
          <p:cNvSpPr txBox="1">
            <a:spLocks/>
          </p:cNvSpPr>
          <p:nvPr/>
        </p:nvSpPr>
        <p:spPr>
          <a:xfrm>
            <a:off x="1440400" y="1661021"/>
            <a:ext cx="6417000" cy="223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MX" sz="14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HTML trabaja de la mano con CSS para crear las páginas web que usamos todos los días en el navegador💻. Incluso, este sitio web en donde estás viendo este contenido está construido con HTML y CSS🤯 (junto con otros elementos que conocerás más adelante). Para este primer proyecto, con los conocimientos que tienes de HTML y CSS realizarás la clonación de la interfaz de Google, sí, esa que ves cada que haces una búsqueda en su navegador, ¿aceptas el reto🤓?</a:t>
            </a:r>
          </a:p>
        </p:txBody>
      </p:sp>
    </p:spTree>
    <p:extLst>
      <p:ext uri="{BB962C8B-B14F-4D97-AF65-F5344CB8AC3E}">
        <p14:creationId xmlns:p14="http://schemas.microsoft.com/office/powerpoint/2010/main" val="6282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1363500" y="897451"/>
            <a:ext cx="6417000" cy="629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b="1" dirty="0"/>
              <a:t>2</a:t>
            </a:r>
            <a:r>
              <a:rPr lang="es-MX" b="1" dirty="0" smtClean="0"/>
              <a:t>. Demostración</a:t>
            </a:r>
            <a:endParaRPr lang="es-MX" sz="1600" dirty="0"/>
          </a:p>
        </p:txBody>
      </p:sp>
      <p:sp>
        <p:nvSpPr>
          <p:cNvPr id="6" name="Google Shape;199;p26"/>
          <p:cNvSpPr txBox="1">
            <a:spLocks/>
          </p:cNvSpPr>
          <p:nvPr/>
        </p:nvSpPr>
        <p:spPr>
          <a:xfrm>
            <a:off x="1440400" y="1661021"/>
            <a:ext cx="6417000" cy="223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MX" sz="1400" dirty="0" smtClean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Puedes </a:t>
            </a:r>
            <a:r>
              <a:rPr lang="es-MX" sz="14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entrar a ver el demo en este vínculo: </a:t>
            </a:r>
            <a:r>
              <a:rPr lang="es-MX" sz="14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  <a:hlinkClick r:id="rId5"/>
              </a:rPr>
              <a:t>https://dazzling-nightingale-01ce86.netlify.app</a:t>
            </a:r>
            <a:endParaRPr lang="es-MX" sz="14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algn="just"/>
            <a:r>
              <a:rPr lang="es-MX" sz="14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La idea es inspirarte con esta demostración de proyecto.</a:t>
            </a:r>
          </a:p>
          <a:p>
            <a:pPr algn="just"/>
            <a:r>
              <a:rPr lang="es-MX" sz="14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¡Quizá no te quede idéntico o quizá te quede mucho mejor que este demo🤩, utiliza tu destreza y aprendizaje para que demuestres que tu futuro es ser un(a) programador(a) web.👩🏻💻👦🏻</a:t>
            </a:r>
          </a:p>
          <a:p>
            <a:r>
              <a:rPr lang="es-MX" sz="1400" dirty="0"/>
              <a:t/>
            </a:r>
            <a:br>
              <a:rPr lang="es-MX" sz="1400" dirty="0"/>
            </a:br>
            <a:endParaRPr lang="es-MX" sz="14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</p:txBody>
      </p:sp>
    </p:spTree>
    <p:extLst>
      <p:ext uri="{BB962C8B-B14F-4D97-AF65-F5344CB8AC3E}">
        <p14:creationId xmlns:p14="http://schemas.microsoft.com/office/powerpoint/2010/main" val="39368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819325" y="1412350"/>
            <a:ext cx="713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9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Apoyo para lxs mentores:</a:t>
            </a:r>
            <a:endParaRPr sz="49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9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Repositorio en GitHub, </a:t>
            </a:r>
            <a:r>
              <a:rPr lang="es" sz="4920" u="sng">
                <a:solidFill>
                  <a:schemeClr val="hlink"/>
                </a:solidFill>
                <a:latin typeface="Concert One"/>
                <a:ea typeface="Concert One"/>
                <a:cs typeface="Concert One"/>
                <a:sym typeface="Concert One"/>
                <a:hlinkClick r:id="rId4"/>
              </a:rPr>
              <a:t>da click aquí</a:t>
            </a:r>
            <a:r>
              <a:rPr lang="es" sz="49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.</a:t>
            </a:r>
            <a:endParaRPr sz="49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1241350" y="716125"/>
            <a:ext cx="6417000" cy="629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b="1" dirty="0"/>
              <a:t>3. ¿Qué construirás?</a:t>
            </a:r>
          </a:p>
        </p:txBody>
      </p:sp>
      <p:sp>
        <p:nvSpPr>
          <p:cNvPr id="6" name="Google Shape;199;p26"/>
          <p:cNvSpPr txBox="1">
            <a:spLocks/>
          </p:cNvSpPr>
          <p:nvPr/>
        </p:nvSpPr>
        <p:spPr>
          <a:xfrm>
            <a:off x="1767571" y="1345471"/>
            <a:ext cx="6018900" cy="285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MX" sz="1400" dirty="0"/>
              <a:t/>
            </a:r>
            <a:br>
              <a:rPr lang="es-MX" sz="1400" dirty="0"/>
            </a:br>
            <a:r>
              <a:rPr lang="es-MX" sz="14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Este proyecto está enfocado en construir la interfaz estática de Google.</a:t>
            </a:r>
          </a:p>
          <a:p>
            <a:pPr algn="just"/>
            <a:r>
              <a:rPr lang="es-MX" sz="14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Se te pide que sea una sola página que contenga las secciones siguientes</a:t>
            </a:r>
            <a:r>
              <a:rPr lang="es-MX" sz="1400" dirty="0" smtClean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:</a:t>
            </a:r>
          </a:p>
          <a:p>
            <a:pPr algn="just"/>
            <a:endParaRPr lang="es-MX" sz="14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s-MX" sz="1400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Concert One"/>
                <a:cs typeface="Concert One"/>
              </a:rPr>
              <a:t>Header</a:t>
            </a:r>
            <a:r>
              <a:rPr lang="es-MX" sz="14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 Sección que involucra la foto del perfil, iconos, logo de Google y las áreas principales del sitio</a:t>
            </a:r>
            <a:r>
              <a:rPr lang="es-MX" sz="1400" dirty="0" smtClean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.</a:t>
            </a:r>
          </a:p>
          <a:p>
            <a:pPr marL="342900" indent="-342900" algn="just">
              <a:buFont typeface="+mj-lt"/>
              <a:buAutoNum type="alphaLcParenR"/>
            </a:pPr>
            <a:endParaRPr lang="es-MX" sz="1400" dirty="0" smtClean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s-MX" sz="1400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Concert One"/>
                <a:cs typeface="Concert One"/>
              </a:rPr>
              <a:t>Main</a:t>
            </a:r>
            <a:r>
              <a:rPr lang="es-MX" sz="14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 Sección del contenedor para los elementos centrales de la página</a:t>
            </a:r>
            <a:r>
              <a:rPr lang="es-MX" sz="1400" dirty="0" smtClean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.</a:t>
            </a:r>
          </a:p>
          <a:p>
            <a:pPr marL="342900" indent="-342900" algn="just">
              <a:buFont typeface="+mj-lt"/>
              <a:buAutoNum type="alphaLcParenR"/>
            </a:pPr>
            <a:endParaRPr lang="es-MX" sz="14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s-MX" sz="1400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Concert One"/>
                <a:cs typeface="Concert One"/>
              </a:rPr>
              <a:t>Footer</a:t>
            </a:r>
            <a:r>
              <a:rPr lang="es-MX" sz="14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 Sección que incluye hipervínculos al final de la página</a:t>
            </a:r>
            <a:r>
              <a:rPr lang="es-MX" sz="1400" dirty="0" smtClean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.</a:t>
            </a:r>
          </a:p>
          <a:p>
            <a:pPr algn="just"/>
            <a:endParaRPr lang="es-MX" sz="14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algn="just"/>
            <a:endParaRPr lang="es-MX" sz="1400" dirty="0" smtClean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marL="342900" indent="-342900" algn="just">
              <a:buAutoNum type="alphaLcPeriod"/>
            </a:pPr>
            <a:endParaRPr lang="es-MX" sz="14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algn="just"/>
            <a:endParaRPr lang="es-MX" sz="14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endParaRPr lang="es-MX" sz="14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</p:txBody>
      </p:sp>
    </p:spTree>
    <p:extLst>
      <p:ext uri="{BB962C8B-B14F-4D97-AF65-F5344CB8AC3E}">
        <p14:creationId xmlns:p14="http://schemas.microsoft.com/office/powerpoint/2010/main" val="6866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1241350" y="716125"/>
            <a:ext cx="6417000" cy="629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b="1" dirty="0"/>
              <a:t>4. Objetivos de aprendizaje</a:t>
            </a:r>
          </a:p>
        </p:txBody>
      </p:sp>
      <p:sp>
        <p:nvSpPr>
          <p:cNvPr id="6" name="Google Shape;199;p26"/>
          <p:cNvSpPr txBox="1">
            <a:spLocks/>
          </p:cNvSpPr>
          <p:nvPr/>
        </p:nvSpPr>
        <p:spPr>
          <a:xfrm>
            <a:off x="1375050" y="1345471"/>
            <a:ext cx="6393899" cy="227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MX" sz="1400" dirty="0"/>
              <a:t/>
            </a:r>
            <a:br>
              <a:rPr lang="es-MX" sz="1400" dirty="0"/>
            </a:br>
            <a:r>
              <a:rPr lang="es-MX" sz="18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El objetivo principal de este proyecto es desarrollar una </a:t>
            </a:r>
            <a:r>
              <a:rPr lang="es-MX" sz="1800" dirty="0" smtClean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interfaz utilizando </a:t>
            </a:r>
            <a:r>
              <a:rPr lang="es-MX" sz="18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HTML y CSS, en toda su aplicación.</a:t>
            </a:r>
          </a:p>
          <a:p>
            <a:pPr algn="just"/>
            <a:r>
              <a:rPr lang="es-MX" sz="18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Aplicarás</a:t>
            </a:r>
            <a:r>
              <a:rPr lang="es-MX" sz="1800" dirty="0" smtClean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:</a:t>
            </a:r>
          </a:p>
          <a:p>
            <a:pPr algn="just"/>
            <a:endParaRPr lang="es-MX" sz="18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Etiquetas estándar HTML5.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Estilos con CSS</a:t>
            </a:r>
          </a:p>
          <a:p>
            <a:pPr algn="just"/>
            <a:endParaRPr lang="es-MX" sz="1400" dirty="0" smtClean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algn="just"/>
            <a:endParaRPr lang="es-MX" sz="14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algn="just"/>
            <a:endParaRPr lang="es-MX" sz="1400" dirty="0" smtClean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marL="342900" indent="-342900" algn="just">
              <a:buAutoNum type="alphaLcPeriod"/>
            </a:pPr>
            <a:endParaRPr lang="es-MX" sz="14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algn="just"/>
            <a:endParaRPr lang="es-MX" sz="14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endParaRPr lang="es-MX" sz="14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</p:txBody>
      </p:sp>
    </p:spTree>
    <p:extLst>
      <p:ext uri="{BB962C8B-B14F-4D97-AF65-F5344CB8AC3E}">
        <p14:creationId xmlns:p14="http://schemas.microsoft.com/office/powerpoint/2010/main" val="8351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1241350" y="716125"/>
            <a:ext cx="6417000" cy="629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b="1" dirty="0"/>
              <a:t>5. Requisitos</a:t>
            </a:r>
          </a:p>
        </p:txBody>
      </p:sp>
      <p:sp>
        <p:nvSpPr>
          <p:cNvPr id="6" name="Google Shape;199;p26"/>
          <p:cNvSpPr txBox="1">
            <a:spLocks/>
          </p:cNvSpPr>
          <p:nvPr/>
        </p:nvSpPr>
        <p:spPr>
          <a:xfrm>
            <a:off x="1375050" y="1127356"/>
            <a:ext cx="6393899" cy="289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400" dirty="0"/>
              <a:t/>
            </a:r>
            <a:br>
              <a:rPr lang="es-MX" sz="1400" dirty="0"/>
            </a:br>
            <a:r>
              <a:rPr lang="es-MX" sz="20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Realizarse de manera individual</a:t>
            </a:r>
            <a:endParaRPr lang="es-MX" sz="20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algn="just"/>
            <a:r>
              <a:rPr lang="es-MX" sz="2000" dirty="0" smtClean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Usa </a:t>
            </a:r>
            <a:r>
              <a:rPr lang="es-MX" sz="20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esta lista para saber los requisitos mínimos del proyecto</a:t>
            </a:r>
            <a:r>
              <a:rPr lang="es-MX" sz="2000" dirty="0" smtClean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:</a:t>
            </a:r>
          </a:p>
          <a:p>
            <a:pPr algn="just"/>
            <a:endParaRPr lang="es-MX" sz="20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Aplicar </a:t>
            </a:r>
            <a:r>
              <a:rPr lang="es-MX" sz="18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en todo el sitio HTML semántico de estándar no.5 (HTML5</a:t>
            </a:r>
            <a:r>
              <a:rPr lang="es-MX" sz="18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).</a:t>
            </a:r>
            <a:endParaRPr lang="es-MX" sz="18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Aplicar tipos de selectores en CSS</a:t>
            </a:r>
            <a:r>
              <a:rPr lang="es-MX" sz="1800" dirty="0" smtClean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9118F5"/>
                </a:solidFill>
                <a:latin typeface="Britannic Bold" panose="020B0903060703020204" pitchFamily="34" charset="0"/>
                <a:ea typeface="Concert One"/>
                <a:cs typeface="Concert One"/>
              </a:rPr>
              <a:t>Sección </a:t>
            </a:r>
            <a:r>
              <a:rPr lang="es-MX" sz="18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Concert One"/>
                <a:cs typeface="Concert One"/>
              </a:rPr>
              <a:t> </a:t>
            </a:r>
            <a:r>
              <a:rPr lang="es-MX" sz="1800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Concert One"/>
                <a:cs typeface="Concert One"/>
              </a:rPr>
              <a:t>Header</a:t>
            </a:r>
            <a:r>
              <a:rPr lang="es-MX" sz="1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Concert One"/>
                <a:cs typeface="Concert One"/>
              </a:rPr>
              <a:t>, </a:t>
            </a:r>
            <a:r>
              <a:rPr lang="es-MX" sz="1800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Concert One"/>
                <a:cs typeface="Concert One"/>
              </a:rPr>
              <a:t>Main</a:t>
            </a:r>
            <a:r>
              <a:rPr lang="es-MX" sz="1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Concert One"/>
                <a:cs typeface="Concert One"/>
              </a:rPr>
              <a:t>, </a:t>
            </a:r>
            <a:r>
              <a:rPr lang="es-MX" sz="1800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Concert One"/>
                <a:cs typeface="Concert One"/>
              </a:rPr>
              <a:t>Footer</a:t>
            </a:r>
            <a:r>
              <a:rPr lang="es-MX" sz="18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Concert One"/>
                <a:cs typeface="Concert One"/>
              </a:rPr>
              <a:t>.</a:t>
            </a:r>
            <a:endParaRPr lang="es-MX" sz="18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algn="just"/>
            <a:endParaRPr lang="es-MX" sz="1400" dirty="0" smtClean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algn="just"/>
            <a:endParaRPr lang="es-MX" sz="14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algn="just"/>
            <a:endParaRPr lang="es-MX" sz="1400" dirty="0" smtClean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marL="342900" indent="-342900" algn="just">
              <a:buAutoNum type="alphaLcPeriod"/>
            </a:pPr>
            <a:endParaRPr lang="es-MX" sz="14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pPr algn="just"/>
            <a:endParaRPr lang="es-MX" sz="14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  <a:p>
            <a:endParaRPr lang="es-MX" sz="1400" dirty="0">
              <a:solidFill>
                <a:srgbClr val="9118F5"/>
              </a:solidFill>
              <a:latin typeface="Britannic Bold" panose="020B0903060703020204" pitchFamily="34" charset="0"/>
              <a:ea typeface="Concert One"/>
              <a:cs typeface="Concert One"/>
            </a:endParaRPr>
          </a:p>
        </p:txBody>
      </p:sp>
    </p:spTree>
    <p:extLst>
      <p:ext uri="{BB962C8B-B14F-4D97-AF65-F5344CB8AC3E}">
        <p14:creationId xmlns:p14="http://schemas.microsoft.com/office/powerpoint/2010/main" val="41187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4055125" y="1500925"/>
            <a:ext cx="4777200" cy="30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Recordatorio 1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Recordatorio 2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4055125" y="384450"/>
            <a:ext cx="394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620">
                <a:solidFill>
                  <a:schemeClr val="accent4"/>
                </a:solidFill>
                <a:latin typeface="Concert One"/>
                <a:ea typeface="Concert One"/>
                <a:cs typeface="Concert One"/>
                <a:sym typeface="Concert One"/>
              </a:rPr>
              <a:t>Recordatorios</a:t>
            </a:r>
            <a:endParaRPr sz="4620">
              <a:solidFill>
                <a:schemeClr val="accent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785525" y="1164450"/>
            <a:ext cx="2098206" cy="1383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BIENVENIDA Y AGENDA</a:t>
            </a:r>
          </a:p>
        </p:txBody>
      </p:sp>
      <p:sp>
        <p:nvSpPr>
          <p:cNvPr id="72" name="Google Shape;72;p15"/>
          <p:cNvSpPr/>
          <p:nvPr/>
        </p:nvSpPr>
        <p:spPr>
          <a:xfrm>
            <a:off x="1497675" y="1774050"/>
            <a:ext cx="1369021" cy="41412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PRESENTACIÓN </a:t>
            </a:r>
            <a:b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</a:br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DE PROYECTO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1462150" y="2612250"/>
            <a:ext cx="1397485" cy="4378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CLONACIÓN DE </a:t>
            </a:r>
            <a:b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</a:br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GOOGLE (HTML)</a:t>
            </a:r>
          </a:p>
        </p:txBody>
      </p:sp>
      <p:sp>
        <p:nvSpPr>
          <p:cNvPr id="74" name="Google Shape;74;p15"/>
          <p:cNvSpPr/>
          <p:nvPr/>
        </p:nvSpPr>
        <p:spPr>
          <a:xfrm>
            <a:off x="3256675" y="1128100"/>
            <a:ext cx="998430" cy="2922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KoHo"/>
              </a:rPr>
              <a:t>10:00</a:t>
            </a:r>
          </a:p>
        </p:txBody>
      </p:sp>
      <p:sp>
        <p:nvSpPr>
          <p:cNvPr id="75" name="Google Shape;75;p15"/>
          <p:cNvSpPr/>
          <p:nvPr/>
        </p:nvSpPr>
        <p:spPr>
          <a:xfrm>
            <a:off x="3256675" y="1863918"/>
            <a:ext cx="926162" cy="2922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KoHo"/>
              </a:rPr>
              <a:t>10:15</a:t>
            </a:r>
          </a:p>
        </p:txBody>
      </p:sp>
      <p:sp>
        <p:nvSpPr>
          <p:cNvPr id="76" name="Google Shape;76;p15"/>
          <p:cNvSpPr/>
          <p:nvPr/>
        </p:nvSpPr>
        <p:spPr>
          <a:xfrm>
            <a:off x="3256675" y="2675936"/>
            <a:ext cx="998435" cy="292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KoHo"/>
              </a:rPr>
              <a:t>10:25</a:t>
            </a:r>
          </a:p>
        </p:txBody>
      </p:sp>
      <p:sp>
        <p:nvSpPr>
          <p:cNvPr id="77" name="Google Shape;77;p15"/>
          <p:cNvSpPr/>
          <p:nvPr/>
        </p:nvSpPr>
        <p:spPr>
          <a:xfrm flipH="1">
            <a:off x="3078275" y="999500"/>
            <a:ext cx="11700" cy="386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056725" y="1280500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056725" y="2045575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056525" y="2808800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056525" y="3554025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343482" y="1087225"/>
            <a:ext cx="931411" cy="28744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KoHo"/>
              </a:rPr>
              <a:t>11:45</a:t>
            </a:r>
          </a:p>
        </p:txBody>
      </p:sp>
      <p:sp>
        <p:nvSpPr>
          <p:cNvPr id="83" name="Google Shape;83;p15"/>
          <p:cNvSpPr/>
          <p:nvPr/>
        </p:nvSpPr>
        <p:spPr>
          <a:xfrm>
            <a:off x="5297562" y="1899243"/>
            <a:ext cx="907591" cy="2914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KoHo"/>
              </a:rPr>
              <a:t>12:15</a:t>
            </a:r>
          </a:p>
        </p:txBody>
      </p:sp>
      <p:sp>
        <p:nvSpPr>
          <p:cNvPr id="84" name="Google Shape;84;p15"/>
          <p:cNvSpPr/>
          <p:nvPr/>
        </p:nvSpPr>
        <p:spPr>
          <a:xfrm flipH="1">
            <a:off x="6354875" y="999500"/>
            <a:ext cx="11700" cy="386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333325" y="1280500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333325" y="2045575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333125" y="2804038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463175" y="1164450"/>
            <a:ext cx="614680" cy="1360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BREAK</a:t>
            </a:r>
          </a:p>
        </p:txBody>
      </p:sp>
      <p:sp>
        <p:nvSpPr>
          <p:cNvPr id="89" name="Google Shape;89;p15"/>
          <p:cNvSpPr/>
          <p:nvPr/>
        </p:nvSpPr>
        <p:spPr>
          <a:xfrm>
            <a:off x="6463175" y="1926450"/>
            <a:ext cx="1343446" cy="1782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CLONACIÓN DE</a:t>
            </a:r>
          </a:p>
        </p:txBody>
      </p:sp>
      <p:sp>
        <p:nvSpPr>
          <p:cNvPr id="90" name="Google Shape;90;p15"/>
          <p:cNvSpPr/>
          <p:nvPr/>
        </p:nvSpPr>
        <p:spPr>
          <a:xfrm>
            <a:off x="6333125" y="3566038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1186325" y="243725"/>
            <a:ext cx="1639247" cy="361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KoHo"/>
              </a:rPr>
              <a:t>AGENDA</a:t>
            </a:r>
          </a:p>
        </p:txBody>
      </p:sp>
      <p:sp>
        <p:nvSpPr>
          <p:cNvPr id="92" name="Google Shape;92;p15"/>
          <p:cNvSpPr/>
          <p:nvPr/>
        </p:nvSpPr>
        <p:spPr>
          <a:xfrm>
            <a:off x="3056525" y="4163625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6333125" y="4251838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5273127" y="2711261"/>
            <a:ext cx="1015802" cy="292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KoHo"/>
              </a:rPr>
              <a:t>13:45</a:t>
            </a:r>
          </a:p>
        </p:txBody>
      </p:sp>
      <p:sp>
        <p:nvSpPr>
          <p:cNvPr id="95" name="Google Shape;95;p15"/>
          <p:cNvSpPr/>
          <p:nvPr/>
        </p:nvSpPr>
        <p:spPr>
          <a:xfrm>
            <a:off x="6453925" y="2734613"/>
            <a:ext cx="1693465" cy="1381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RECORDATORIOS Y</a:t>
            </a:r>
          </a:p>
        </p:txBody>
      </p:sp>
      <p:sp>
        <p:nvSpPr>
          <p:cNvPr id="96" name="Google Shape;96;p15"/>
          <p:cNvSpPr/>
          <p:nvPr/>
        </p:nvSpPr>
        <p:spPr>
          <a:xfrm>
            <a:off x="6453925" y="2963213"/>
            <a:ext cx="642875" cy="1381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CIERRE</a:t>
            </a:r>
          </a:p>
        </p:txBody>
      </p:sp>
      <p:sp>
        <p:nvSpPr>
          <p:cNvPr id="97" name="Google Shape;97;p15"/>
          <p:cNvSpPr/>
          <p:nvPr/>
        </p:nvSpPr>
        <p:spPr>
          <a:xfrm>
            <a:off x="6333125" y="4709038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6416300" y="2160375"/>
            <a:ext cx="1244200" cy="1790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GOOGLE (CSS)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689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RECORDATORIOS IMPORTANTES</a:t>
            </a:r>
            <a:endParaRPr sz="30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33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0368"/>
              </a:buClr>
              <a:buSzPts val="1800"/>
              <a:buFont typeface="Nunito Medium"/>
              <a:buChar char="●"/>
            </a:pP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Este es un espacio para que </a:t>
            </a:r>
            <a:r>
              <a:rPr lang="es" b="1">
                <a:solidFill>
                  <a:srgbClr val="3A0368"/>
                </a:solidFill>
                <a:latin typeface="Nunito"/>
                <a:ea typeface="Nunito"/>
                <a:cs typeface="Nunito"/>
                <a:sym typeface="Nunito"/>
              </a:rPr>
              <a:t>crezcas profesionalmente y para que compartas tu conocimiento</a:t>
            </a: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 con las demás</a:t>
            </a:r>
            <a:endParaRPr>
              <a:solidFill>
                <a:srgbClr val="3A0368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0368"/>
              </a:buClr>
              <a:buSzPts val="1800"/>
              <a:buFont typeface="Nunito Medium"/>
              <a:buChar char="●"/>
            </a:pP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Es un espacio colaborativo y respetuoso, </a:t>
            </a:r>
            <a:r>
              <a:rPr lang="es" b="1">
                <a:solidFill>
                  <a:srgbClr val="3A0368"/>
                </a:solidFill>
                <a:latin typeface="Nunito"/>
                <a:ea typeface="Nunito"/>
                <a:cs typeface="Nunito"/>
                <a:sym typeface="Nunito"/>
              </a:rPr>
              <a:t>cuida la forma en la que te diriges con tus mentores, con las embajadoras y con tus compañeras</a:t>
            </a:r>
            <a:endParaRPr b="1">
              <a:solidFill>
                <a:srgbClr val="3A036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0368"/>
              </a:buClr>
              <a:buSzPts val="1800"/>
              <a:buFont typeface="Nunito Medium"/>
              <a:buChar char="●"/>
            </a:pPr>
            <a:r>
              <a:rPr lang="es" b="1">
                <a:solidFill>
                  <a:srgbClr val="3A0368"/>
                </a:solidFill>
                <a:latin typeface="Nunito"/>
                <a:ea typeface="Nunito"/>
                <a:cs typeface="Nunito"/>
                <a:sym typeface="Nunito"/>
              </a:rPr>
              <a:t>Respeta el tiempo</a:t>
            </a: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 que estás invirtiendo a este programa</a:t>
            </a:r>
            <a:endParaRPr>
              <a:solidFill>
                <a:srgbClr val="3A0368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0368"/>
              </a:buClr>
              <a:buSzPts val="1800"/>
              <a:buFont typeface="Nunito Medium"/>
              <a:buChar char="●"/>
            </a:pPr>
            <a:r>
              <a:rPr lang="es" b="1">
                <a:solidFill>
                  <a:srgbClr val="3A0368"/>
                </a:solidFill>
                <a:latin typeface="Nunito"/>
                <a:ea typeface="Nunito"/>
                <a:cs typeface="Nunito"/>
                <a:sym typeface="Nunito"/>
              </a:rPr>
              <a:t>No hagas comentarios discriminatorios o de burla</a:t>
            </a: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 hacia tus compañeras, mentores y embajadoras</a:t>
            </a:r>
            <a:endParaRPr>
              <a:solidFill>
                <a:srgbClr val="3A0368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042225" y="2023850"/>
            <a:ext cx="641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519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RECAPITULACIÓN</a:t>
            </a:r>
            <a:endParaRPr sz="6519" b="1">
              <a:solidFill>
                <a:srgbClr val="9118F5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2441375" y="263300"/>
            <a:ext cx="424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D966"/>
                </a:solidFill>
                <a:latin typeface="Concert One"/>
                <a:ea typeface="Concert One"/>
                <a:cs typeface="Concert One"/>
                <a:sym typeface="Concert One"/>
              </a:rPr>
              <a:t>HTML Y CSS</a:t>
            </a:r>
            <a:endParaRPr b="1">
              <a:solidFill>
                <a:srgbClr val="FFD966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075" y="93350"/>
            <a:ext cx="1197150" cy="3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311700" y="1152475"/>
            <a:ext cx="85206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666666"/>
                </a:solidFill>
                <a:latin typeface="Didact Gothic"/>
                <a:ea typeface="Didact Gothic"/>
                <a:cs typeface="Didact Gothic"/>
                <a:sym typeface="Didact Gothic"/>
              </a:rPr>
              <a:t>HTML define los elementos de una página web, mientras que CSS define las propiedades visuales de dichos elementos</a:t>
            </a:r>
            <a:endParaRPr sz="2800">
              <a:solidFill>
                <a:srgbClr val="351C7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666666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4225" y="2022400"/>
            <a:ext cx="5215550" cy="28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350" y="832963"/>
            <a:ext cx="3241975" cy="32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6">
            <a:alphaModFix/>
          </a:blip>
          <a:srcRect l="30781" b="13284"/>
          <a:stretch/>
        </p:blipFill>
        <p:spPr>
          <a:xfrm>
            <a:off x="3587600" y="1068525"/>
            <a:ext cx="4331724" cy="30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587600" y="482000"/>
            <a:ext cx="48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3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ESTRUCTURA</a:t>
            </a:r>
            <a:endParaRPr sz="53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872100" y="845250"/>
            <a:ext cx="48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019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C</a:t>
            </a:r>
            <a:r>
              <a:rPr lang="es" sz="7019">
                <a:solidFill>
                  <a:schemeClr val="accent4"/>
                </a:solidFill>
                <a:latin typeface="Concert One"/>
                <a:ea typeface="Concert One"/>
                <a:cs typeface="Concert One"/>
                <a:sym typeface="Concert One"/>
              </a:rPr>
              <a:t>ascading</a:t>
            </a:r>
            <a:endParaRPr sz="7019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019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S</a:t>
            </a:r>
            <a:r>
              <a:rPr lang="es" sz="7019">
                <a:solidFill>
                  <a:schemeClr val="accent4"/>
                </a:solidFill>
                <a:latin typeface="Concert One"/>
                <a:ea typeface="Concert One"/>
                <a:cs typeface="Concert One"/>
                <a:sym typeface="Concert One"/>
              </a:rPr>
              <a:t>tyle</a:t>
            </a:r>
            <a:endParaRPr sz="7019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019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S</a:t>
            </a:r>
            <a:r>
              <a:rPr lang="es" sz="7019">
                <a:solidFill>
                  <a:schemeClr val="accent4"/>
                </a:solidFill>
                <a:latin typeface="Concert One"/>
                <a:ea typeface="Concert One"/>
                <a:cs typeface="Concert One"/>
                <a:sym typeface="Concert One"/>
              </a:rPr>
              <a:t>heets</a:t>
            </a:r>
            <a:endParaRPr sz="7019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924" y="793500"/>
            <a:ext cx="2641348" cy="372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1463625" y="2117725"/>
            <a:ext cx="300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.html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4632350" y="1541775"/>
            <a:ext cx="3006900" cy="2176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272300" y="2045300"/>
            <a:ext cx="300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.css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4813475" y="1541775"/>
            <a:ext cx="3006900" cy="2176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5453425" y="2045300"/>
            <a:ext cx="300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.css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3721900" y="2174150"/>
            <a:ext cx="910500" cy="869400"/>
          </a:xfrm>
          <a:prstGeom prst="mathPlus">
            <a:avLst>
              <a:gd name="adj1" fmla="val 23520"/>
            </a:avLst>
          </a:prstGeom>
          <a:solidFill>
            <a:srgbClr val="9118F5"/>
          </a:solidFill>
          <a:ln w="9525" cap="flat" cmpd="sng">
            <a:solidFill>
              <a:srgbClr val="9118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accent4"/>
              </a:highlight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282550" y="768625"/>
            <a:ext cx="3871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4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ESTRUCTURA</a:t>
            </a:r>
            <a:endParaRPr sz="44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4244950" y="768625"/>
            <a:ext cx="3871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4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ESTILO</a:t>
            </a:r>
            <a:endParaRPr sz="44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715000" y="1541775"/>
            <a:ext cx="3006900" cy="2176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1354950" y="2045300"/>
            <a:ext cx="300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latin typeface="Concert One"/>
                <a:ea typeface="Concert One"/>
                <a:cs typeface="Concert One"/>
                <a:sym typeface="Concert One"/>
              </a:rPr>
              <a:t>.html</a:t>
            </a:r>
            <a:endParaRPr sz="5520"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408</Words>
  <Application>Microsoft Office PowerPoint</Application>
  <PresentationFormat>Presentación en pantalla (16:9)</PresentationFormat>
  <Paragraphs>103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Didact Gothic</vt:lpstr>
      <vt:lpstr>Nunito Medium</vt:lpstr>
      <vt:lpstr>Britannic Bold</vt:lpstr>
      <vt:lpstr>Nunito</vt:lpstr>
      <vt:lpstr>Concert One</vt:lpstr>
      <vt:lpstr>KoHo</vt:lpstr>
      <vt:lpstr>Simple Light</vt:lpstr>
      <vt:lpstr>Presentación de PowerPoint</vt:lpstr>
      <vt:lpstr>Apoyo para lxs mentores: Repositorio en GitHub, da click aquí.</vt:lpstr>
      <vt:lpstr>Presentación de PowerPoint</vt:lpstr>
      <vt:lpstr>RECORDATORIOS IMPORTANTES</vt:lpstr>
      <vt:lpstr>RECAPITULACIÓN</vt:lpstr>
      <vt:lpstr>HTML Y CSS</vt:lpstr>
      <vt:lpstr>ESTRUCTURA</vt:lpstr>
      <vt:lpstr>Cascading Style Sheets</vt:lpstr>
      <vt:lpstr>.html</vt:lpstr>
      <vt:lpstr>.html</vt:lpstr>
      <vt:lpstr>Presentación de PowerPoint</vt:lpstr>
      <vt:lpstr>CLONACIÓN DE INTERFAZ DE</vt:lpstr>
      <vt:lpstr>www.google.com</vt:lpstr>
      <vt:lpstr>¿QUÉ ELEMENTOS IDENTIFICAS?</vt:lpstr>
      <vt:lpstr>¿Estás lista?</vt:lpstr>
      <vt:lpstr>Clonación de la Interfaz de Google con HTML y CSS </vt:lpstr>
      <vt:lpstr>Ha llegado el momento de poner en práctica lo aprendido y para ello te pido que puedas clonar la interfaz de Google siguiendo los siguientes pasos: </vt:lpstr>
      <vt:lpstr>1. Introducción</vt:lpstr>
      <vt:lpstr>2. Demostración</vt:lpstr>
      <vt:lpstr>3. ¿Qué construirás?</vt:lpstr>
      <vt:lpstr>4. Objetivos de aprendizaje</vt:lpstr>
      <vt:lpstr>5. Requisitos</vt:lpstr>
      <vt:lpstr>Recordatorios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14</cp:revision>
  <dcterms:modified xsi:type="dcterms:W3CDTF">2023-03-31T16:55:38Z</dcterms:modified>
</cp:coreProperties>
</file>