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Concert One"/>
      <p:regular r:id="rId51"/>
    </p:embeddedFont>
    <p:embeddedFont>
      <p:font typeface="Nunito"/>
      <p:regular r:id="rId52"/>
      <p:bold r:id="rId53"/>
      <p:italic r:id="rId54"/>
      <p:boldItalic r:id="rId55"/>
    </p:embeddedFont>
    <p:embeddedFont>
      <p:font typeface="Didact Gothic"/>
      <p:regular r:id="rId56"/>
    </p:embeddedFont>
    <p:embeddedFont>
      <p:font typeface="Nunito Medium"/>
      <p:regular r:id="rId57"/>
      <p:bold r:id="rId58"/>
      <p:italic r:id="rId59"/>
      <p:boldItalic r:id="rId60"/>
    </p:embeddedFont>
    <p:embeddedFont>
      <p:font typeface="Comfortaa Medium"/>
      <p:regular r:id="rId61"/>
      <p:bold r:id="rId62"/>
    </p:embeddedFont>
    <p:embeddedFont>
      <p:font typeface="Comfortaa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jJJv3XEBSiN9LAwPHFhNXZuYyJT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ncy Salaz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43AA4-8D30-47AA-9CF6-41C7A83FD4FB}">
  <a:tblStyle styleId="{7DC43AA4-8D30-47AA-9CF6-41C7A83FD4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ComfortaaMedium-bold.fntdata"/><Relationship Id="rId61" Type="http://schemas.openxmlformats.org/officeDocument/2006/relationships/font" Target="fonts/ComfortaaMedium-regular.fntdata"/><Relationship Id="rId20" Type="http://schemas.openxmlformats.org/officeDocument/2006/relationships/slide" Target="slides/slide13.xml"/><Relationship Id="rId64" Type="http://schemas.openxmlformats.org/officeDocument/2006/relationships/font" Target="fonts/Comfortaa-bold.fntdata"/><Relationship Id="rId63" Type="http://schemas.openxmlformats.org/officeDocument/2006/relationships/font" Target="fonts/Comfortaa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customschemas.google.com/relationships/presentationmetadata" Target="meta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NunitoMedium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ncertOne-regular.fntdata"/><Relationship Id="rId50" Type="http://schemas.openxmlformats.org/officeDocument/2006/relationships/slide" Target="slides/slide43.xml"/><Relationship Id="rId53" Type="http://schemas.openxmlformats.org/officeDocument/2006/relationships/font" Target="fonts/Nunito-bold.fntdata"/><Relationship Id="rId52" Type="http://schemas.openxmlformats.org/officeDocument/2006/relationships/font" Target="fonts/Nunito-regular.fntdata"/><Relationship Id="rId11" Type="http://schemas.openxmlformats.org/officeDocument/2006/relationships/slide" Target="slides/slide4.xml"/><Relationship Id="rId55" Type="http://schemas.openxmlformats.org/officeDocument/2006/relationships/font" Target="fonts/Nunito-boldItalic.fntdata"/><Relationship Id="rId10" Type="http://schemas.openxmlformats.org/officeDocument/2006/relationships/slide" Target="slides/slide3.xml"/><Relationship Id="rId54" Type="http://schemas.openxmlformats.org/officeDocument/2006/relationships/font" Target="fonts/Nunito-italic.fntdata"/><Relationship Id="rId13" Type="http://schemas.openxmlformats.org/officeDocument/2006/relationships/slide" Target="slides/slide6.xml"/><Relationship Id="rId57" Type="http://schemas.openxmlformats.org/officeDocument/2006/relationships/font" Target="fonts/NunitoMedium-regular.fntdata"/><Relationship Id="rId12" Type="http://schemas.openxmlformats.org/officeDocument/2006/relationships/slide" Target="slides/slide5.xml"/><Relationship Id="rId56" Type="http://schemas.openxmlformats.org/officeDocument/2006/relationships/font" Target="fonts/DidactGothic-regular.fntdata"/><Relationship Id="rId15" Type="http://schemas.openxmlformats.org/officeDocument/2006/relationships/slide" Target="slides/slide8.xml"/><Relationship Id="rId59" Type="http://schemas.openxmlformats.org/officeDocument/2006/relationships/font" Target="fonts/NunitoMedium-italic.fntdata"/><Relationship Id="rId14" Type="http://schemas.openxmlformats.org/officeDocument/2006/relationships/slide" Target="slides/slide7.xml"/><Relationship Id="rId58" Type="http://schemas.openxmlformats.org/officeDocument/2006/relationships/font" Target="fonts/NunitoMedium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19T20:45:52.244">
    <p:pos x="6000" y="0"/>
    <p:text>Actualizar de acuerdo a temario.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tB8PX6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cnolochicas.mx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Imagen de referencia para ejemplificar Sitios Web Responsive. Los usuarios pueden ver el sitio desde cualquier dispositivo.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Analizar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https://tecnolochicas.mx/</a:t>
            </a:r>
            <a:r>
              <a:rPr lang="es"/>
              <a:t> utilizando las herramientas de Google para Desarrolladores.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Cuadrícula que nos permite definir cómo queremos que se presenten los elementos de nuestra página web, cómo se van a presentar, qué espacio van a ocupar,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Podríamos pedir una alineación o estructura de 3 filas y 3 columnas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Pero también podríamos pedir algo así.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O también algo así y tener elementos que ocupan más espacio que otros.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También tener esta combinación.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En Bootstrap, hay un concepto muy importante, esa cuadrícula (Grid), nos va a permitir trabajar con filas y columnas, pero cada fila va a estar dividida en 12 columnas. Cada fila en Bootstrap tiene 12 columnas que podemos distribuir como lo necesitemos. Y esas 12 columnas están contenidas dentro de 1 fila.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Si queremos que un elemento en HTML abarque 5 columnas, lo podemos especificar.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Si queremos que un elemento en HTML abarque 9 columnas, también lo podemos especificar.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Si queremos que un elemento en HTML abarque 12 columnas, también lo podemos especificar.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¿Cómo podemos especificarlo? En Bootstrap tenemos clases específicas que podemos asignarles a nuestros elementos HTML, como la grid, o imágenes o cualquier elemento HTML que desees incluir.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Row significa ‘fila’ en español, así que, cuando agregamos la clase ‘.row’, estamos diciendo que ese elemento HTML se va a convertir en una fila para Bootstrap.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 un div le podemos agregar la clase ‘row’, ese div actuará como una fila, y va a tener ciertas propiedades CSS que vienen predeterminadas en Bootstrap.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Ya que tenemos agregada la clase ‘row’, ahora debemos de especificar las columnas. Hay diferentes clases: col-, .col-sm-, .col-md-, col-xl-. Después de los guiones podemos especificar el número de columnas que necesitamos para esos elementos.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Las abreviaturas son abreviaciones que corresponden a las palabras en inglés. XS significa Extra Small, que en español es Muy Pequeño. Y que se usa cuando el dispositivo o pantalla es muy pequeño.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Las abreviaturas son abreviaciones que corresponden a las palabras en inglés. Va incrementando el tamaño del dispositivo.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Las abreviaturas son abreviaciones que corresponden a las palabras en inglés. Va incrementando el tamaño del dispositivo. Md significa Medium y en español es Mediano.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Las abreviaturas son abreviaciones que corresponden a las palabras en inglés. Va incrementando el tamaño del dispositivo. Lg significa Large y en español es Grande.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Las abreviaturas son abreviaciones que corresponden a las palabras en inglés. Va incrementando el tamaño del dispositivo. Xl significa Extra Large y en español es Extra Grande o muy grande.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Las abreviaturas son abreviaciones que corresponden a las palabras en inglés. Va incrementando el tamaño del dispositivo. Xxl significa Extra Extra Large y en español es Extra extra Grande o muy muy grande.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Dimensiones de cada una de las abreviaciones. Px significa pixeles y es como nos referimos al tamaño de un elemento en CSS.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La dimensión xs aplica cuando el dispositivo es menor a 576px, sm aplica cuando es mayor o igual que 576px, md cuando es mayor o gual a 768px, y así sucesivamente. Estas dimensiones representan el ancho de la ventana en donde estás viendo la página web. En inglés se le conoce como ‘Viewport’.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Bootstrap: Librería de estilos CSS, creada por Twitter, cuya principal característica 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dotar a los sitios web de responsividad.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Página oficial: https://getbootstrap.com/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Bootstrap es un framework el framework CSS más popular utilizado para desarrollar aplicaciones web.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Nos permite realizar una página web responsive de manera muy rápida y eficiente. Para ello, utilizaremos las normas, atajos y componentes que nos da Bootstrap.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Utilizar la metodología de trabajo que nos da Bootstrap es habitualmente una solución más rápida y eficaz que desarrollar nuestra propia metodología.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A las estudiantes les suele resultar más sencilla maquetar una web con Bootstrap que utilizando únicamente código CSS sin utilizar un framework.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Bootstrap es un framework CSS.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En CSS tenemos clases, tenemos ids, tenemos selectores. Bootstrap viene ya con muchas clases y otros elementos. Podemos agregar los elementos clase a nuestro archivo HTML.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¿Qué es el concepto de ‘Adaptable’?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9.jp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430600" y="2149988"/>
            <a:ext cx="455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" sz="2600" u="none" cap="none" strike="noStrike">
                <a:solidFill>
                  <a:srgbClr val="351C75"/>
                </a:solidFill>
                <a:highlight>
                  <a:srgbClr val="FFD966"/>
                </a:highlight>
                <a:latin typeface="Concert One"/>
                <a:ea typeface="Concert One"/>
                <a:cs typeface="Concert One"/>
                <a:sym typeface="Concert One"/>
              </a:rPr>
              <a:t>CLASE 5 - INTRODUCCIÓN A BOOTSTRAP</a:t>
            </a:r>
            <a:endParaRPr b="0" i="0" sz="2600" u="none" cap="none" strike="noStrike">
              <a:solidFill>
                <a:srgbClr val="351C75"/>
              </a:solidFill>
              <a:highlight>
                <a:srgbClr val="FFD966"/>
              </a:highlight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174225" y="4244275"/>
            <a:ext cx="2086200" cy="89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/>
        </p:nvSpPr>
        <p:spPr>
          <a:xfrm>
            <a:off x="1101050" y="2265025"/>
            <a:ext cx="6606300" cy="20322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" sz="31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Que se </a:t>
            </a:r>
            <a:r>
              <a:rPr b="1" i="0" lang="es" sz="3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adapta</a:t>
            </a:r>
            <a:r>
              <a:rPr b="0" i="0" lang="es" sz="31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a distintos dispositivos con base en su tamaño y orientación (en desarrollo web).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1027850" y="1332200"/>
            <a:ext cx="675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Adaptable (“Responsivo”)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4854" r="5898" t="9485"/>
          <a:stretch/>
        </p:blipFill>
        <p:spPr>
          <a:xfrm>
            <a:off x="1543050" y="1272600"/>
            <a:ext cx="5524500" cy="337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>
            <p:ph type="title"/>
          </p:nvPr>
        </p:nvSpPr>
        <p:spPr>
          <a:xfrm>
            <a:off x="563400" y="9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ACTIVIDAD</a:t>
            </a:r>
            <a:endParaRPr sz="35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4105375" y="1253675"/>
            <a:ext cx="45615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Analiza el sitio web de Tecnolochicas.mx y comprueba que este sea un sitio web responsive</a:t>
            </a:r>
            <a:endParaRPr sz="26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>
            <p:ph type="title"/>
          </p:nvPr>
        </p:nvSpPr>
        <p:spPr>
          <a:xfrm>
            <a:off x="201575" y="17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BOOTSTRAP</a:t>
            </a:r>
            <a:endParaRPr sz="31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676350" y="1134275"/>
            <a:ext cx="369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4800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Tres pilares de Bootstrap</a:t>
            </a:r>
            <a:endParaRPr b="1" sz="4800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9175" y="1039900"/>
            <a:ext cx="4286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650" y="1813603"/>
            <a:ext cx="2218625" cy="17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/>
          <p:nvPr/>
        </p:nvSpPr>
        <p:spPr>
          <a:xfrm rot="-6193734">
            <a:off x="3732957" y="661086"/>
            <a:ext cx="423436" cy="1781079"/>
          </a:xfrm>
          <a:prstGeom prst="downArrow">
            <a:avLst>
              <a:gd fmla="val 50000" name="adj1"/>
              <a:gd fmla="val 63360" name="adj2"/>
            </a:avLst>
          </a:prstGeom>
          <a:solidFill>
            <a:schemeClr val="accent4"/>
          </a:solidFill>
          <a:ln cap="flat" cmpd="sng" w="2857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 rot="-5400000">
            <a:off x="3790472" y="1839715"/>
            <a:ext cx="423600" cy="1715700"/>
          </a:xfrm>
          <a:prstGeom prst="downArrow">
            <a:avLst>
              <a:gd fmla="val 50000" name="adj1"/>
              <a:gd fmla="val 63360" name="adj2"/>
            </a:avLst>
          </a:prstGeom>
          <a:solidFill>
            <a:schemeClr val="accent4"/>
          </a:solidFill>
          <a:ln cap="flat" cmpd="sng" w="2857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 rot="-4706609">
            <a:off x="3664239" y="2902889"/>
            <a:ext cx="423791" cy="1732526"/>
          </a:xfrm>
          <a:prstGeom prst="downArrow">
            <a:avLst>
              <a:gd fmla="val 50000" name="adj1"/>
              <a:gd fmla="val 63360" name="adj2"/>
            </a:avLst>
          </a:prstGeom>
          <a:solidFill>
            <a:schemeClr val="accent4"/>
          </a:solidFill>
          <a:ln cap="flat" cmpd="sng" w="2857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4459750" y="923350"/>
            <a:ext cx="201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Grid</a:t>
            </a:r>
            <a:endParaRPr b="1" i="0" sz="1400" u="none" cap="none" strike="noStrike">
              <a:solidFill>
                <a:srgbClr val="9118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4767275" y="2300188"/>
            <a:ext cx="389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Componentes</a:t>
            </a:r>
            <a:endParaRPr b="1" i="0" sz="1400" u="none" cap="none" strike="noStrike">
              <a:solidFill>
                <a:srgbClr val="9118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4688350" y="3590350"/>
            <a:ext cx="2018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Íconos</a:t>
            </a:r>
            <a:endParaRPr b="1" i="0" sz="1400" u="none" cap="none" strike="noStrike">
              <a:solidFill>
                <a:srgbClr val="9118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/>
        </p:nvSpPr>
        <p:spPr>
          <a:xfrm>
            <a:off x="1439700" y="2002200"/>
            <a:ext cx="2272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s" sz="62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GRID</a:t>
            </a:r>
            <a:endParaRPr b="1" i="0" sz="3700" u="none" cap="none" strike="noStrike">
              <a:solidFill>
                <a:srgbClr val="9118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8400" y="167600"/>
            <a:ext cx="1349025" cy="10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6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Cuadrícula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1101050" y="2265025"/>
            <a:ext cx="6606300" cy="20322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" sz="3100" u="none" cap="none" strike="noStrik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Conjunto de contenedores, filas y columnas que definen cómo se va a presentar y a alinear el contenido.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101050" y="1332213"/>
            <a:ext cx="6752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Grid de Bootstrap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29175" y="1211175"/>
            <a:ext cx="2422200" cy="8808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3439850" y="1211175"/>
            <a:ext cx="2422200" cy="8808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250525" y="1211175"/>
            <a:ext cx="2422200" cy="8808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629175" y="2285425"/>
            <a:ext cx="24222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3439850" y="2285425"/>
            <a:ext cx="24222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250525" y="2285425"/>
            <a:ext cx="24222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629175" y="3359675"/>
            <a:ext cx="24222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3439850" y="3359675"/>
            <a:ext cx="24222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6250525" y="3359675"/>
            <a:ext cx="24222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72" name="Google Shape;2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/>
          <p:nvPr/>
        </p:nvSpPr>
        <p:spPr>
          <a:xfrm>
            <a:off x="629175" y="1211175"/>
            <a:ext cx="5232900" cy="8808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6250525" y="1211175"/>
            <a:ext cx="2422200" cy="8808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629175" y="2285425"/>
            <a:ext cx="24222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3439825" y="2285425"/>
            <a:ext cx="52329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629175" y="3359675"/>
            <a:ext cx="52329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6250525" y="3359675"/>
            <a:ext cx="24222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861725" y="1012050"/>
            <a:ext cx="2098206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BIENVENIDA Y AGENDA</a:t>
            </a:r>
          </a:p>
        </p:txBody>
      </p:sp>
      <p:sp>
        <p:nvSpPr>
          <p:cNvPr id="66" name="Google Shape;66;p2"/>
          <p:cNvSpPr/>
          <p:nvPr/>
        </p:nvSpPr>
        <p:spPr>
          <a:xfrm>
            <a:off x="811875" y="1850250"/>
            <a:ext cx="2146574" cy="1784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INTRODUCCIÓN A HTML</a:t>
            </a:r>
          </a:p>
        </p:txBody>
      </p:sp>
      <p:sp>
        <p:nvSpPr>
          <p:cNvPr id="67" name="Google Shape;67;p2"/>
          <p:cNvSpPr/>
          <p:nvPr/>
        </p:nvSpPr>
        <p:spPr>
          <a:xfrm>
            <a:off x="90550" y="2612250"/>
            <a:ext cx="2859472" cy="1664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ELEMENTOS Y ETIQUETAS HTML</a:t>
            </a:r>
          </a:p>
        </p:txBody>
      </p:sp>
      <p:sp>
        <p:nvSpPr>
          <p:cNvPr id="68" name="Google Shape;68;p2"/>
          <p:cNvSpPr/>
          <p:nvPr/>
        </p:nvSpPr>
        <p:spPr>
          <a:xfrm>
            <a:off x="360675" y="3302800"/>
            <a:ext cx="2563441" cy="178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ENCABEZADOS Y PÁRRAFOS</a:t>
            </a:r>
          </a:p>
        </p:txBody>
      </p:sp>
      <p:sp>
        <p:nvSpPr>
          <p:cNvPr id="69" name="Google Shape;69;p2"/>
          <p:cNvSpPr/>
          <p:nvPr/>
        </p:nvSpPr>
        <p:spPr>
          <a:xfrm>
            <a:off x="3256675" y="1051900"/>
            <a:ext cx="998430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10:00</a:t>
            </a:r>
          </a:p>
        </p:txBody>
      </p:sp>
      <p:sp>
        <p:nvSpPr>
          <p:cNvPr id="70" name="Google Shape;70;p2"/>
          <p:cNvSpPr/>
          <p:nvPr/>
        </p:nvSpPr>
        <p:spPr>
          <a:xfrm>
            <a:off x="3256675" y="1787718"/>
            <a:ext cx="987933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10:20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3256675" y="2599736"/>
            <a:ext cx="1010552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10:35</a:t>
            </a:r>
          </a:p>
        </p:txBody>
      </p:sp>
      <p:sp>
        <p:nvSpPr>
          <p:cNvPr id="72" name="Google Shape;72;p2"/>
          <p:cNvSpPr/>
          <p:nvPr/>
        </p:nvSpPr>
        <p:spPr>
          <a:xfrm>
            <a:off x="3256675" y="3335150"/>
            <a:ext cx="1019027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10:55</a:t>
            </a:r>
          </a:p>
        </p:txBody>
      </p:sp>
      <p:sp>
        <p:nvSpPr>
          <p:cNvPr id="73" name="Google Shape;73;p2"/>
          <p:cNvSpPr/>
          <p:nvPr/>
        </p:nvSpPr>
        <p:spPr>
          <a:xfrm flipH="1">
            <a:off x="30782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0567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30567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056525" y="28088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056525" y="35540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5343482" y="1011025"/>
            <a:ext cx="905572" cy="2922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11:30</a:t>
            </a:r>
          </a:p>
        </p:txBody>
      </p:sp>
      <p:sp>
        <p:nvSpPr>
          <p:cNvPr id="79" name="Google Shape;79;p2"/>
          <p:cNvSpPr/>
          <p:nvPr/>
        </p:nvSpPr>
        <p:spPr>
          <a:xfrm>
            <a:off x="5297562" y="1746843"/>
            <a:ext cx="931411" cy="287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11:45</a:t>
            </a:r>
          </a:p>
        </p:txBody>
      </p:sp>
      <p:sp>
        <p:nvSpPr>
          <p:cNvPr id="80" name="Google Shape;80;p2"/>
          <p:cNvSpPr/>
          <p:nvPr/>
        </p:nvSpPr>
        <p:spPr>
          <a:xfrm>
            <a:off x="5273127" y="2482661"/>
            <a:ext cx="907962" cy="291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12:15</a:t>
            </a:r>
          </a:p>
        </p:txBody>
      </p:sp>
      <p:sp>
        <p:nvSpPr>
          <p:cNvPr id="81" name="Google Shape;81;p2"/>
          <p:cNvSpPr/>
          <p:nvPr/>
        </p:nvSpPr>
        <p:spPr>
          <a:xfrm flipH="1">
            <a:off x="6354875" y="999500"/>
            <a:ext cx="11700" cy="386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6333325" y="1280500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333325" y="204557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333125" y="2804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463175" y="1088250"/>
            <a:ext cx="1974379" cy="1784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IMÁGENES Y ENLACES</a:t>
            </a:r>
          </a:p>
        </p:txBody>
      </p:sp>
      <p:sp>
        <p:nvSpPr>
          <p:cNvPr id="86" name="Google Shape;86;p2"/>
          <p:cNvSpPr/>
          <p:nvPr/>
        </p:nvSpPr>
        <p:spPr>
          <a:xfrm>
            <a:off x="6539375" y="1850250"/>
            <a:ext cx="614752" cy="1358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BREAK</a:t>
            </a:r>
          </a:p>
        </p:txBody>
      </p:sp>
      <p:sp>
        <p:nvSpPr>
          <p:cNvPr id="87" name="Google Shape;87;p2"/>
          <p:cNvSpPr/>
          <p:nvPr/>
        </p:nvSpPr>
        <p:spPr>
          <a:xfrm>
            <a:off x="6530125" y="3496613"/>
            <a:ext cx="1941224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BOTONES Y CASILLAS</a:t>
            </a:r>
          </a:p>
        </p:txBody>
      </p:sp>
      <p:sp>
        <p:nvSpPr>
          <p:cNvPr id="88" name="Google Shape;88;p2"/>
          <p:cNvSpPr/>
          <p:nvPr/>
        </p:nvSpPr>
        <p:spPr>
          <a:xfrm>
            <a:off x="5273127" y="3244661"/>
            <a:ext cx="991972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12:35</a:t>
            </a:r>
          </a:p>
        </p:txBody>
      </p:sp>
      <p:sp>
        <p:nvSpPr>
          <p:cNvPr id="89" name="Google Shape;89;p2"/>
          <p:cNvSpPr/>
          <p:nvPr/>
        </p:nvSpPr>
        <p:spPr>
          <a:xfrm>
            <a:off x="6333125" y="3566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6530125" y="3268013"/>
            <a:ext cx="1310374" cy="1383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FORMULARIOS</a:t>
            </a:r>
          </a:p>
        </p:txBody>
      </p:sp>
      <p:sp>
        <p:nvSpPr>
          <p:cNvPr id="91" name="Google Shape;91;p2"/>
          <p:cNvSpPr/>
          <p:nvPr/>
        </p:nvSpPr>
        <p:spPr>
          <a:xfrm>
            <a:off x="6491350" y="2536050"/>
            <a:ext cx="1983348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LISTAS ORDENADAS Y</a:t>
            </a:r>
          </a:p>
        </p:txBody>
      </p:sp>
      <p:sp>
        <p:nvSpPr>
          <p:cNvPr id="92" name="Google Shape;92;p2"/>
          <p:cNvSpPr/>
          <p:nvPr/>
        </p:nvSpPr>
        <p:spPr>
          <a:xfrm>
            <a:off x="1186325" y="243725"/>
            <a:ext cx="1639247" cy="361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KoHo"/>
              </a:rPr>
              <a:t>AGENDA</a:t>
            </a:r>
          </a:p>
        </p:txBody>
      </p:sp>
      <p:sp>
        <p:nvSpPr>
          <p:cNvPr id="93" name="Google Shape;93;p2"/>
          <p:cNvSpPr/>
          <p:nvPr/>
        </p:nvSpPr>
        <p:spPr>
          <a:xfrm>
            <a:off x="55875" y="3988600"/>
            <a:ext cx="2896491" cy="1785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IDENTACIÓN Y DOCUMENTACIÓN</a:t>
            </a:r>
          </a:p>
        </p:txBody>
      </p:sp>
      <p:sp>
        <p:nvSpPr>
          <p:cNvPr id="94" name="Google Shape;94;p2"/>
          <p:cNvSpPr/>
          <p:nvPr/>
        </p:nvSpPr>
        <p:spPr>
          <a:xfrm>
            <a:off x="3056525" y="4163625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256675" y="3944750"/>
            <a:ext cx="836063" cy="2874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11:15</a:t>
            </a:r>
          </a:p>
        </p:txBody>
      </p:sp>
      <p:sp>
        <p:nvSpPr>
          <p:cNvPr id="96" name="Google Shape;96;p2"/>
          <p:cNvSpPr/>
          <p:nvPr/>
        </p:nvSpPr>
        <p:spPr>
          <a:xfrm>
            <a:off x="6719950" y="2764650"/>
            <a:ext cx="1450537" cy="1383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NO ORDENADAS</a:t>
            </a:r>
          </a:p>
        </p:txBody>
      </p:sp>
      <p:sp>
        <p:nvSpPr>
          <p:cNvPr id="97" name="Google Shape;97;p2"/>
          <p:cNvSpPr/>
          <p:nvPr/>
        </p:nvSpPr>
        <p:spPr>
          <a:xfrm>
            <a:off x="6453925" y="4030013"/>
            <a:ext cx="1049826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EJERCICIOS</a:t>
            </a:r>
          </a:p>
        </p:txBody>
      </p:sp>
      <p:sp>
        <p:nvSpPr>
          <p:cNvPr id="98" name="Google Shape;98;p2"/>
          <p:cNvSpPr/>
          <p:nvPr/>
        </p:nvSpPr>
        <p:spPr>
          <a:xfrm>
            <a:off x="5273127" y="3930461"/>
            <a:ext cx="990357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12:50</a:t>
            </a:r>
          </a:p>
        </p:txBody>
      </p:sp>
      <p:sp>
        <p:nvSpPr>
          <p:cNvPr id="99" name="Google Shape;99;p2"/>
          <p:cNvSpPr/>
          <p:nvPr/>
        </p:nvSpPr>
        <p:spPr>
          <a:xfrm>
            <a:off x="6333125" y="42518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273127" y="4463861"/>
            <a:ext cx="1015802" cy="2926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666666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KoHo"/>
              </a:rPr>
              <a:t>13:45</a:t>
            </a:r>
          </a:p>
        </p:txBody>
      </p:sp>
      <p:sp>
        <p:nvSpPr>
          <p:cNvPr id="101" name="Google Shape;101;p2"/>
          <p:cNvSpPr/>
          <p:nvPr/>
        </p:nvSpPr>
        <p:spPr>
          <a:xfrm>
            <a:off x="6453925" y="4563413"/>
            <a:ext cx="1693465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RECORDATORIOS Y</a:t>
            </a:r>
          </a:p>
        </p:txBody>
      </p:sp>
      <p:sp>
        <p:nvSpPr>
          <p:cNvPr id="102" name="Google Shape;102;p2"/>
          <p:cNvSpPr/>
          <p:nvPr/>
        </p:nvSpPr>
        <p:spPr>
          <a:xfrm>
            <a:off x="6453925" y="4715813"/>
            <a:ext cx="642875" cy="138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9118F5"/>
                </a:solidFill>
                <a:latin typeface="KoHo"/>
              </a:rPr>
              <a:t>CIERRE</a:t>
            </a:r>
          </a:p>
        </p:txBody>
      </p:sp>
      <p:sp>
        <p:nvSpPr>
          <p:cNvPr id="103" name="Google Shape;103;p2"/>
          <p:cNvSpPr/>
          <p:nvPr/>
        </p:nvSpPr>
        <p:spPr>
          <a:xfrm>
            <a:off x="6333125" y="4709038"/>
            <a:ext cx="55200" cy="552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0"/>
          <p:cNvSpPr/>
          <p:nvPr/>
        </p:nvSpPr>
        <p:spPr>
          <a:xfrm>
            <a:off x="629175" y="1211175"/>
            <a:ext cx="2422200" cy="19134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439850" y="1211175"/>
            <a:ext cx="2422200" cy="8808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6250525" y="1252825"/>
            <a:ext cx="2422200" cy="191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629175" y="3359675"/>
            <a:ext cx="24222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3439850" y="2327075"/>
            <a:ext cx="2422200" cy="191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6250525" y="3359675"/>
            <a:ext cx="2422200" cy="88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629175" y="1211175"/>
            <a:ext cx="2422200" cy="3029400"/>
          </a:xfrm>
          <a:prstGeom prst="rect">
            <a:avLst/>
          </a:prstGeom>
          <a:solidFill>
            <a:srgbClr val="9118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6250525" y="1252825"/>
            <a:ext cx="2422200" cy="298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3439850" y="1211075"/>
            <a:ext cx="2422200" cy="30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11" name="Google Shape;3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" name="Google Shape;314;p22"/>
          <p:cNvGraphicFramePr/>
          <p:nvPr/>
        </p:nvGraphicFramePr>
        <p:xfrm>
          <a:off x="1027200" y="131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{7DC43AA4-8D30-47AA-9CF6-41C7A83FD4FB}</a:tableStyleId>
              </a:tblPr>
              <a:tblGrid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</a:tblGrid>
              <a:tr h="27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22"/>
          <p:cNvSpPr txBox="1"/>
          <p:nvPr/>
        </p:nvSpPr>
        <p:spPr>
          <a:xfrm>
            <a:off x="2736675" y="60520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 Columnas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 rot="-5400000">
            <a:off x="-639300" y="2305025"/>
            <a:ext cx="254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Fila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23"/>
          <p:cNvGraphicFramePr/>
          <p:nvPr/>
        </p:nvGraphicFramePr>
        <p:xfrm>
          <a:off x="1027200" y="131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{7DC43AA4-8D30-47AA-9CF6-41C7A83FD4FB}</a:tableStyleId>
              </a:tblPr>
              <a:tblGrid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</a:tblGrid>
              <a:tr h="27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23"/>
          <p:cNvSpPr txBox="1"/>
          <p:nvPr/>
        </p:nvSpPr>
        <p:spPr>
          <a:xfrm>
            <a:off x="2736675" y="60520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 Columnas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 rot="-5400000">
            <a:off x="-639300" y="2305025"/>
            <a:ext cx="254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Fila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1027200" y="2029100"/>
            <a:ext cx="28491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24"/>
          <p:cNvGraphicFramePr/>
          <p:nvPr/>
        </p:nvGraphicFramePr>
        <p:xfrm>
          <a:off x="1027200" y="131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{7DC43AA4-8D30-47AA-9CF6-41C7A83FD4FB}</a:tableStyleId>
              </a:tblPr>
              <a:tblGrid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</a:tblGrid>
              <a:tr h="27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8" name="Google Shape;338;p24"/>
          <p:cNvSpPr txBox="1"/>
          <p:nvPr/>
        </p:nvSpPr>
        <p:spPr>
          <a:xfrm>
            <a:off x="2736675" y="60520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 Columnas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 rot="-5400000">
            <a:off x="-639300" y="2305025"/>
            <a:ext cx="254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Fila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1027200" y="2029100"/>
            <a:ext cx="51285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200" y="46499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766" y="166800"/>
            <a:ext cx="929684" cy="740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9" name="Google Shape;349;p25"/>
          <p:cNvGraphicFramePr/>
          <p:nvPr/>
        </p:nvGraphicFramePr>
        <p:xfrm>
          <a:off x="1027200" y="131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{7DC43AA4-8D30-47AA-9CF6-41C7A83FD4FB}</a:tableStyleId>
              </a:tblPr>
              <a:tblGrid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  <a:gridCol w="569825"/>
              </a:tblGrid>
              <a:tr h="27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25"/>
          <p:cNvSpPr txBox="1"/>
          <p:nvPr/>
        </p:nvSpPr>
        <p:spPr>
          <a:xfrm>
            <a:off x="2736675" y="60520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12 Columnas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 rot="-5400000">
            <a:off x="-639300" y="2305025"/>
            <a:ext cx="254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Fila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1027200" y="2029100"/>
            <a:ext cx="6837900" cy="88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 txBox="1"/>
          <p:nvPr/>
        </p:nvSpPr>
        <p:spPr>
          <a:xfrm>
            <a:off x="1195650" y="247388"/>
            <a:ext cx="675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Clases para la </a:t>
            </a:r>
            <a:r>
              <a:rPr b="1" i="1" lang="es" sz="31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grid</a:t>
            </a:r>
            <a:endParaRPr b="0" i="1" sz="6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6"/>
          <p:cNvSpPr txBox="1"/>
          <p:nvPr/>
        </p:nvSpPr>
        <p:spPr>
          <a:xfrm>
            <a:off x="996525" y="1116425"/>
            <a:ext cx="3575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"/>
              <a:buChar char="●"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.row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"/>
              <a:buChar char="●"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col-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"/>
              <a:buChar char="●"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.col-sm-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4735225" y="1147875"/>
            <a:ext cx="3575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"/>
              <a:buChar char="●"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.col-md-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"/>
              <a:buChar char="●"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col-lg-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"/>
              <a:buChar char="●"/>
            </a:pP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.col-xl-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45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3350" y="1674088"/>
            <a:ext cx="54483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1195650" y="247388"/>
            <a:ext cx="6752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Clases para la </a:t>
            </a:r>
            <a:r>
              <a:rPr b="1" i="1" lang="es" sz="3100" u="none" cap="none" strike="noStrike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grid</a:t>
            </a:r>
            <a:endParaRPr b="0" i="1" sz="6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 txBox="1"/>
          <p:nvPr/>
        </p:nvSpPr>
        <p:spPr>
          <a:xfrm>
            <a:off x="996525" y="1116425"/>
            <a:ext cx="3575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 Medium"/>
              <a:buChar char="●"/>
            </a:pPr>
            <a:r>
              <a:rPr b="0" i="0" lang="es" sz="3900" u="none" cap="none" strike="noStrike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.row</a:t>
            </a:r>
            <a:endParaRPr b="0" i="0" sz="3900" u="none" cap="none" strike="noStrike">
              <a:solidFill>
                <a:srgbClr val="9118F5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 Medium"/>
              <a:buChar char="●"/>
            </a:pPr>
            <a:r>
              <a:rPr b="0" i="0" lang="es" sz="3900" u="none" cap="none" strike="noStrike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col-</a:t>
            </a:r>
            <a:endParaRPr b="0" i="0" sz="3900" u="none" cap="none" strike="noStrike">
              <a:solidFill>
                <a:srgbClr val="9118F5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 Medium"/>
              <a:buChar char="●"/>
            </a:pPr>
            <a:r>
              <a:rPr b="0" i="0" lang="es" sz="3900" u="none" cap="none" strike="noStrike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.col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b="1" i="0" lang="es" sz="3900" u="sng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sm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4735225" y="1147875"/>
            <a:ext cx="3575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 Medium"/>
              <a:buChar char="●"/>
            </a:pPr>
            <a:r>
              <a:rPr b="0" i="0" lang="es" sz="3900" u="none" cap="none" strike="noStrike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.col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b="1" i="0" lang="es" sz="3900" u="sng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md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 Medium"/>
              <a:buChar char="●"/>
            </a:pPr>
            <a:r>
              <a:rPr b="0" i="0" lang="es" sz="3900" u="none" cap="none" strike="noStrike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col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b="1" i="0" lang="es" sz="3900" u="sng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lg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118F5"/>
              </a:buClr>
              <a:buSzPts val="3900"/>
              <a:buFont typeface="Comfortaa Medium"/>
              <a:buChar char="●"/>
            </a:pPr>
            <a:r>
              <a:rPr b="0" i="0" lang="es" sz="3900" u="none" cap="none" strike="noStrike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.col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b="1" i="0" lang="es" sz="3900" u="sng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xl</a:t>
            </a:r>
            <a:r>
              <a:rPr b="1" i="0" lang="es" sz="3900" u="none" cap="none" strike="noStrike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endParaRPr b="1" i="0" sz="3900" u="none" cap="none" strike="noStrike">
              <a:solidFill>
                <a:srgbClr val="9118F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7689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 IMPORTANTES</a:t>
            </a:r>
            <a:endParaRPr sz="30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11700" y="1152475"/>
            <a:ext cx="733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Este es un espacio para que </a:t>
            </a: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crezcas profesionalmente y para que compartas tu conocimiento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con las demás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Es un espacio colaborativo y respetuoso, </a:t>
            </a: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cuida la forma en la que te diriges con tus mentores, con las embajadoras y con tus compañeras</a:t>
            </a:r>
            <a:endParaRPr b="1">
              <a:solidFill>
                <a:srgbClr val="3A03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Respeta el tiempo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que estás invirtiendo a este programa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0368"/>
              </a:buClr>
              <a:buSzPts val="1800"/>
              <a:buFont typeface="Nunito Medium"/>
              <a:buChar char="●"/>
            </a:pPr>
            <a:r>
              <a:rPr b="1" lang="es">
                <a:solidFill>
                  <a:srgbClr val="3A0368"/>
                </a:solidFill>
                <a:latin typeface="Nunito"/>
                <a:ea typeface="Nunito"/>
                <a:cs typeface="Nunito"/>
                <a:sym typeface="Nunito"/>
              </a:rPr>
              <a:t>No hagas comentarios discriminatorios o de burla</a:t>
            </a:r>
            <a:r>
              <a:rPr lang="es">
                <a:solidFill>
                  <a:srgbClr val="3A0368"/>
                </a:solidFill>
                <a:latin typeface="Nunito Medium"/>
                <a:ea typeface="Nunito Medium"/>
                <a:cs typeface="Nunito Medium"/>
                <a:sym typeface="Nunito Medium"/>
              </a:rPr>
              <a:t> hacia tus compañeras, mentores y embajadoras</a:t>
            </a:r>
            <a:endParaRPr>
              <a:solidFill>
                <a:srgbClr val="3A0368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Column (col)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Columna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Extra Small (xs)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Muy Pequeño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2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Small (sm)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Pequeño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2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3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Medium (md)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Mediano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3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4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Large (lg)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Grande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5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Extra Large (xl)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5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Extra Grande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5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6"/>
          <p:cNvSpPr/>
          <p:nvPr/>
        </p:nvSpPr>
        <p:spPr>
          <a:xfrm>
            <a:off x="1730225" y="1564950"/>
            <a:ext cx="56469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Extra extra large (xxl)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6"/>
          <p:cNvSpPr/>
          <p:nvPr/>
        </p:nvSpPr>
        <p:spPr>
          <a:xfrm>
            <a:off x="1730225" y="3290275"/>
            <a:ext cx="56469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Muy muy grande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6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7"/>
          <p:cNvSpPr txBox="1"/>
          <p:nvPr/>
        </p:nvSpPr>
        <p:spPr>
          <a:xfrm>
            <a:off x="975225" y="2179750"/>
            <a:ext cx="6952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xs            sm            md            lg            xl            xxl</a:t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7"/>
          <p:cNvSpPr txBox="1"/>
          <p:nvPr/>
        </p:nvSpPr>
        <p:spPr>
          <a:xfrm>
            <a:off x="854400" y="2541125"/>
            <a:ext cx="728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&lt;576px            ≥576px            ≥768px            ≥992px          ≥1200px       ≥1400px</a:t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5269350" y="3287425"/>
            <a:ext cx="1635900" cy="907500"/>
          </a:xfrm>
          <a:prstGeom prst="wedgeRectCallout">
            <a:avLst>
              <a:gd fmla="val -37501" name="adj1"/>
              <a:gd fmla="val -91598" name="adj2"/>
            </a:avLst>
          </a:prstGeom>
          <a:solidFill>
            <a:srgbClr val="9118F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px = pixeles</a:t>
            </a:r>
            <a:endParaRPr b="0" i="0" sz="18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8"/>
          <p:cNvSpPr txBox="1"/>
          <p:nvPr/>
        </p:nvSpPr>
        <p:spPr>
          <a:xfrm>
            <a:off x="-319925" y="1595775"/>
            <a:ext cx="54162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s" sz="4100" u="none" cap="none" strike="noStrike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BREAKPOINTS</a:t>
            </a:r>
            <a:endParaRPr b="1" i="0" sz="4100" u="none" cap="none" strike="noStrike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s" sz="4100" u="none" cap="none" strike="noStrike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EN </a:t>
            </a:r>
            <a:endParaRPr b="1" i="0" sz="4100" u="none" cap="none" strike="noStrike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s" sz="4100" u="none" cap="none" strike="noStrike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BOOTSTRAP</a:t>
            </a:r>
            <a:endParaRPr b="1" i="0" sz="1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8400" y="167600"/>
            <a:ext cx="1349025" cy="10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type="title"/>
          </p:nvPr>
        </p:nvSpPr>
        <p:spPr>
          <a:xfrm>
            <a:off x="201575" y="17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BOOTSTRAP</a:t>
            </a:r>
            <a:endParaRPr sz="31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676350" y="1134275"/>
            <a:ext cx="369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 sz="3000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Bootstrap es un </a:t>
            </a:r>
            <a:r>
              <a:rPr b="1" lang="es" sz="3000">
                <a:solidFill>
                  <a:srgbClr val="9118F5"/>
                </a:solidFill>
                <a:latin typeface="Comfortaa"/>
                <a:ea typeface="Comfortaa"/>
                <a:cs typeface="Comfortaa"/>
                <a:sym typeface="Comfortaa"/>
              </a:rPr>
              <a:t>Framework CSS</a:t>
            </a:r>
            <a:r>
              <a:rPr lang="es" sz="3000">
                <a:solidFill>
                  <a:srgbClr val="9118F5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para desarrollar sitios web adaptables (responsivos).</a:t>
            </a:r>
            <a:endParaRPr sz="3000">
              <a:solidFill>
                <a:srgbClr val="9118F5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9175" y="1039900"/>
            <a:ext cx="4286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0"/>
          <p:cNvSpPr txBox="1"/>
          <p:nvPr>
            <p:ph type="title"/>
          </p:nvPr>
        </p:nvSpPr>
        <p:spPr>
          <a:xfrm>
            <a:off x="2441375" y="263300"/>
            <a:ext cx="42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>
                <a:solidFill>
                  <a:srgbClr val="FFD966"/>
                </a:solidFill>
                <a:latin typeface="Concert One"/>
                <a:ea typeface="Concert One"/>
                <a:cs typeface="Concert One"/>
                <a:sym typeface="Concert One"/>
              </a:rPr>
              <a:t>INSTALACIÓN DE BOOTSTRAP</a:t>
            </a:r>
            <a:endParaRPr b="1">
              <a:solidFill>
                <a:srgbClr val="FFD966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12" name="Google Shape;51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6075" y="93350"/>
            <a:ext cx="1197150" cy="3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/>
        </p:nvSpPr>
        <p:spPr>
          <a:xfrm>
            <a:off x="532625" y="1459975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1. Vamos a https://getbootstrap.com/ → Get Started</a:t>
            </a:r>
            <a:endParaRPr b="1" i="0" sz="18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2. Cargamos la hoja de estilos en el &lt;head&gt;:</a:t>
            </a:r>
            <a:endParaRPr b="1" i="0" sz="18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500" u="none" cap="none" strike="noStrike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&lt;link href="https://cdn.jsdelivr.net/npm/bootstrap@5.2.2/dist/css/bootstrap.min.css" rel="stylesheet"&gt;</a:t>
            </a:r>
            <a:endParaRPr b="0" i="0" sz="15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3. Cargamos el Javascript justo antes del cierre del &lt;/body&gt;:</a:t>
            </a:r>
            <a:endParaRPr b="1" i="0" sz="18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500" u="none" cap="none" strike="noStrike">
                <a:solidFill>
                  <a:srgbClr val="666666"/>
                </a:solidFill>
                <a:latin typeface="Didact Gothic"/>
                <a:ea typeface="Didact Gothic"/>
                <a:cs typeface="Didact Gothic"/>
                <a:sym typeface="Didact Gothic"/>
              </a:rPr>
              <a:t>&lt;script src="https://cdn.jsdelivr.net/npm/bootstrap@5.2.2/dist/js/bootstrap.bundle.min.js"&gt;&lt;/script&gt;</a:t>
            </a:r>
            <a:endParaRPr b="0" i="0" sz="15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666666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1"/>
          <p:cNvSpPr txBox="1"/>
          <p:nvPr>
            <p:ph type="title"/>
          </p:nvPr>
        </p:nvSpPr>
        <p:spPr>
          <a:xfrm>
            <a:off x="149900" y="2356200"/>
            <a:ext cx="48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Nav Bar</a:t>
            </a:r>
            <a:endParaRPr sz="53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21" name="Google Shape;5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8044" y="0"/>
            <a:ext cx="60559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1"/>
          <p:cNvSpPr/>
          <p:nvPr/>
        </p:nvSpPr>
        <p:spPr>
          <a:xfrm>
            <a:off x="4732600" y="3811800"/>
            <a:ext cx="963600" cy="5355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41"/>
          <p:cNvCxnSpPr/>
          <p:nvPr/>
        </p:nvCxnSpPr>
        <p:spPr>
          <a:xfrm>
            <a:off x="2698225" y="3147925"/>
            <a:ext cx="1863000" cy="599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300" y="47036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2"/>
          <p:cNvSpPr txBox="1"/>
          <p:nvPr>
            <p:ph type="title"/>
          </p:nvPr>
        </p:nvSpPr>
        <p:spPr>
          <a:xfrm>
            <a:off x="149900" y="2356200"/>
            <a:ext cx="480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Forms</a:t>
            </a:r>
            <a:endParaRPr sz="53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531" name="Google Shape;53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5557" y="0"/>
            <a:ext cx="65884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2"/>
          <p:cNvSpPr/>
          <p:nvPr/>
        </p:nvSpPr>
        <p:spPr>
          <a:xfrm>
            <a:off x="2555550" y="642450"/>
            <a:ext cx="963600" cy="535500"/>
          </a:xfrm>
          <a:prstGeom prst="ellipse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42"/>
          <p:cNvCxnSpPr/>
          <p:nvPr/>
        </p:nvCxnSpPr>
        <p:spPr>
          <a:xfrm flipH="1" rot="10800000">
            <a:off x="2098650" y="1520550"/>
            <a:ext cx="578100" cy="1220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41" name="Google Shape;5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3"/>
          <p:cNvSpPr txBox="1"/>
          <p:nvPr/>
        </p:nvSpPr>
        <p:spPr>
          <a:xfrm>
            <a:off x="4055125" y="1500925"/>
            <a:ext cx="47772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Recordatorio 1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Recordatorio 2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4055125" y="384450"/>
            <a:ext cx="39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0"/>
              <a:buFont typeface="Arial"/>
              <a:buNone/>
            </a:pPr>
            <a:r>
              <a:rPr b="0" i="0" lang="es" sz="4620" u="none" cap="none" strike="noStrike">
                <a:solidFill>
                  <a:srgbClr val="FFAB40"/>
                </a:solidFill>
                <a:latin typeface="Concert One"/>
                <a:ea typeface="Concert One"/>
                <a:cs typeface="Concert One"/>
                <a:sym typeface="Concert One"/>
              </a:rPr>
              <a:t>Recordatorios</a:t>
            </a:r>
            <a:endParaRPr b="0" i="0" sz="4620" u="none" cap="none" strike="noStrike">
              <a:solidFill>
                <a:srgbClr val="FFAB40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875" y="4416125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>
            <p:ph type="title"/>
          </p:nvPr>
        </p:nvSpPr>
        <p:spPr>
          <a:xfrm>
            <a:off x="563400" y="9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FRAMEWORK</a:t>
            </a:r>
            <a:endParaRPr sz="35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4168300" y="966725"/>
            <a:ext cx="39324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Un Framework es una estructura (base) que puedes usar para desarrollar tu aplicación o sitio web de forma más rápida y eficiente.</a:t>
            </a:r>
            <a:endParaRPr sz="26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>
            <p:ph type="title"/>
          </p:nvPr>
        </p:nvSpPr>
        <p:spPr>
          <a:xfrm>
            <a:off x="1966175" y="822525"/>
            <a:ext cx="48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20">
                <a:solidFill>
                  <a:srgbClr val="9118F5"/>
                </a:solidFill>
                <a:highlight>
                  <a:schemeClr val="accent4"/>
                </a:highlight>
                <a:latin typeface="Concert One"/>
                <a:ea typeface="Concert One"/>
                <a:cs typeface="Concert One"/>
                <a:sym typeface="Concert One"/>
              </a:rPr>
              <a:t>BOOTSTRAP</a:t>
            </a:r>
            <a:endParaRPr sz="4120">
              <a:solidFill>
                <a:srgbClr val="9118F5"/>
              </a:solidFill>
              <a:highlight>
                <a:schemeClr val="accent4"/>
              </a:highlight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2390850" y="3413250"/>
            <a:ext cx="4388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3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Framework CSS</a:t>
            </a:r>
            <a:endParaRPr sz="39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824600" y="3082950"/>
            <a:ext cx="5363700" cy="15099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4168275" y="1761700"/>
            <a:ext cx="566400" cy="125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8575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971" y="2673976"/>
            <a:ext cx="1178625" cy="166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>
            <p:ph type="title"/>
          </p:nvPr>
        </p:nvSpPr>
        <p:spPr>
          <a:xfrm>
            <a:off x="563400" y="9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rgbClr val="9118F5"/>
                </a:solidFill>
                <a:latin typeface="Concert One"/>
                <a:ea typeface="Concert One"/>
                <a:cs typeface="Concert One"/>
                <a:sym typeface="Concert One"/>
              </a:rPr>
              <a:t>FRAMEWORK CSS</a:t>
            </a:r>
            <a:endParaRPr sz="3520">
              <a:solidFill>
                <a:srgbClr val="9118F5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4105375" y="1253675"/>
            <a:ext cx="45615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s" sz="2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Un Framework CSS es un</a:t>
            </a:r>
            <a:r>
              <a:rPr b="1" lang="es" sz="26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Conjunto de Clases</a:t>
            </a:r>
            <a:r>
              <a:rPr b="1" lang="es" sz="2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que nos permiten personalizar el estilo de los elementos HTML de nuestro sitio web.</a:t>
            </a:r>
            <a:endParaRPr sz="26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/>
          <p:nvPr/>
        </p:nvSpPr>
        <p:spPr>
          <a:xfrm>
            <a:off x="1890150" y="1950425"/>
            <a:ext cx="5363700" cy="15099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¿Adaptable?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75" y="4667250"/>
            <a:ext cx="1516126" cy="4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/>
          <p:nvPr/>
        </p:nvSpPr>
        <p:spPr>
          <a:xfrm>
            <a:off x="2512800" y="1564950"/>
            <a:ext cx="4118400" cy="10068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“Responsivo”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2580375" y="3290275"/>
            <a:ext cx="4118400" cy="1006800"/>
          </a:xfrm>
          <a:prstGeom prst="rect">
            <a:avLst/>
          </a:prstGeom>
          <a:noFill/>
          <a:ln cap="flat" cmpd="sng" w="76200">
            <a:solidFill>
              <a:srgbClr val="9118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“Responsive”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199575" y="7798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Español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199575" y="2571750"/>
            <a:ext cx="37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" sz="39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Inglés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7375" y="276897"/>
            <a:ext cx="1138975" cy="9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