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ncert One"/>
      <p:regular r:id="rId13"/>
    </p:embeddedFont>
    <p:embeddedFont>
      <p:font typeface="Nunito"/>
      <p:regular r:id="rId14"/>
      <p:bold r:id="rId15"/>
      <p:italic r:id="rId16"/>
      <p:boldItalic r:id="rId17"/>
    </p:embeddedFont>
    <p:embeddedFont>
      <p:font typeface="Nuni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Iwy4rzJiPpG7pd2Q7p5SkxPPX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Medium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NunitoMedium-boldItalic.fntdata"/><Relationship Id="rId13" Type="http://schemas.openxmlformats.org/officeDocument/2006/relationships/font" Target="fonts/ConcertOn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Medium-bold.fntdata"/><Relationship Id="rId6" Type="http://schemas.openxmlformats.org/officeDocument/2006/relationships/slide" Target="slides/slide1.xml"/><Relationship Id="rId18" Type="http://schemas.openxmlformats.org/officeDocument/2006/relationships/font" Target="fonts/Nuni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Link de soporte: https://nancynsalazar.medium.com/guía-rápida-para-construir-tu-portafolio-como-programador-a-9f02daeabb12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nancynsalazar/tecnolochicaspro_portafolio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nancynsalazar.medium.com/gu%C3%ADa-r%C3%A1pida-para-construir-tu-portafolio-como-programador-a-9f02daeabb12" TargetMode="Externa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1430600" y="2149988"/>
            <a:ext cx="4551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351C75"/>
                </a:solidFill>
                <a:highlight>
                  <a:srgbClr val="FFD966"/>
                </a:highlight>
                <a:latin typeface="Concert One"/>
                <a:ea typeface="Concert One"/>
                <a:cs typeface="Concert One"/>
                <a:sym typeface="Concert One"/>
              </a:rPr>
              <a:t>CLASE </a:t>
            </a:r>
            <a:r>
              <a:rPr lang="es" sz="2600">
                <a:solidFill>
                  <a:srgbClr val="351C75"/>
                </a:solidFill>
                <a:highlight>
                  <a:srgbClr val="FFD966"/>
                </a:highlight>
                <a:latin typeface="Concert One"/>
                <a:ea typeface="Concert One"/>
                <a:cs typeface="Concert One"/>
                <a:sym typeface="Concert One"/>
              </a:rPr>
              <a:t>6</a:t>
            </a:r>
            <a:r>
              <a:rPr b="0" i="0" lang="es" sz="2600" u="none" cap="none" strike="noStrike">
                <a:solidFill>
                  <a:srgbClr val="351C75"/>
                </a:solidFill>
                <a:highlight>
                  <a:srgbClr val="FFD966"/>
                </a:highlight>
                <a:latin typeface="Concert One"/>
                <a:ea typeface="Concert One"/>
                <a:cs typeface="Concert One"/>
                <a:sym typeface="Concert One"/>
              </a:rPr>
              <a:t> - CREACIÓN DE PORTAFOLIO RESPONSIVE CON BOOTSTRAP Y ANIMACIÓN CON JAVASCRIPT (Parte 1)</a:t>
            </a:r>
            <a:endParaRPr b="0" i="0" sz="2600" u="none" cap="none" strike="noStrike">
              <a:solidFill>
                <a:srgbClr val="351C75"/>
              </a:solidFill>
              <a:highlight>
                <a:srgbClr val="FFD966"/>
              </a:highlight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174225" y="4244275"/>
            <a:ext cx="2086200" cy="8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>
            <p:ph type="title"/>
          </p:nvPr>
        </p:nvSpPr>
        <p:spPr>
          <a:xfrm>
            <a:off x="819325" y="14123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Apoyo para lxs mentores: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Repositorio en GitHub: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 u="sng">
                <a:solidFill>
                  <a:schemeClr val="hlink"/>
                </a:solidFill>
                <a:latin typeface="Concert One"/>
                <a:ea typeface="Concert One"/>
                <a:cs typeface="Concert One"/>
                <a:sym typeface="Concert One"/>
                <a:hlinkClick r:id="rId4"/>
              </a:rPr>
              <a:t>Proyecto Final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/>
          <p:nvPr/>
        </p:nvSpPr>
        <p:spPr>
          <a:xfrm>
            <a:off x="785525" y="1164450"/>
            <a:ext cx="2098206" cy="1383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BIENVENIDA Y AGENDA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66950" y="2002650"/>
            <a:ext cx="1090622" cy="1383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BOOTSTRAP</a:t>
            </a:r>
          </a:p>
        </p:txBody>
      </p:sp>
      <p:sp>
        <p:nvSpPr>
          <p:cNvPr id="74" name="Google Shape;74;p3"/>
          <p:cNvSpPr/>
          <p:nvPr/>
        </p:nvSpPr>
        <p:spPr>
          <a:xfrm>
            <a:off x="3256675" y="1128100"/>
            <a:ext cx="998430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10:00</a:t>
            </a:r>
          </a:p>
        </p:txBody>
      </p:sp>
      <p:sp>
        <p:nvSpPr>
          <p:cNvPr id="75" name="Google Shape;75;p3"/>
          <p:cNvSpPr/>
          <p:nvPr/>
        </p:nvSpPr>
        <p:spPr>
          <a:xfrm>
            <a:off x="3256675" y="1863918"/>
            <a:ext cx="926162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10:15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3256675" y="2675936"/>
            <a:ext cx="931792" cy="2878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11:45</a:t>
            </a:r>
          </a:p>
        </p:txBody>
      </p:sp>
      <p:sp>
        <p:nvSpPr>
          <p:cNvPr id="77" name="Google Shape;77;p3"/>
          <p:cNvSpPr/>
          <p:nvPr/>
        </p:nvSpPr>
        <p:spPr>
          <a:xfrm flipH="1">
            <a:off x="3078275" y="999500"/>
            <a:ext cx="11700" cy="386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3056725" y="12805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056725" y="204557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3056525" y="28088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3056525" y="355402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3268787" y="3435881"/>
            <a:ext cx="907591" cy="29147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12:15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2348375" y="2764650"/>
            <a:ext cx="614680" cy="1360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BREAK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1186325" y="243725"/>
            <a:ext cx="1639247" cy="361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oHo"/>
              </a:rPr>
              <a:t>AGENDA</a:t>
            </a:r>
          </a:p>
        </p:txBody>
      </p:sp>
      <p:sp>
        <p:nvSpPr>
          <p:cNvPr id="85" name="Google Shape;85;p3"/>
          <p:cNvSpPr/>
          <p:nvPr/>
        </p:nvSpPr>
        <p:spPr>
          <a:xfrm>
            <a:off x="3056525" y="416362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3247989" y="4121099"/>
            <a:ext cx="1015802" cy="292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13:45</a:t>
            </a:r>
          </a:p>
        </p:txBody>
      </p:sp>
      <p:sp>
        <p:nvSpPr>
          <p:cNvPr id="87" name="Google Shape;87;p3"/>
          <p:cNvSpPr/>
          <p:nvPr/>
        </p:nvSpPr>
        <p:spPr>
          <a:xfrm>
            <a:off x="1272325" y="4182413"/>
            <a:ext cx="1693465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RECORDATORIOS Y</a:t>
            </a:r>
          </a:p>
        </p:txBody>
      </p:sp>
      <p:sp>
        <p:nvSpPr>
          <p:cNvPr id="88" name="Google Shape;88;p3"/>
          <p:cNvSpPr/>
          <p:nvPr/>
        </p:nvSpPr>
        <p:spPr>
          <a:xfrm>
            <a:off x="2258075" y="4426738"/>
            <a:ext cx="642875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CIERRE</a:t>
            </a:r>
          </a:p>
        </p:txBody>
      </p:sp>
      <p:sp>
        <p:nvSpPr>
          <p:cNvPr id="89" name="Google Shape;89;p3"/>
          <p:cNvSpPr/>
          <p:nvPr/>
        </p:nvSpPr>
        <p:spPr>
          <a:xfrm>
            <a:off x="1726275" y="3450450"/>
            <a:ext cx="1213854" cy="4068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CREACIÓN DE</a:t>
            </a:r>
            <a:b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</a:br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PORTAFOLIO</a:t>
            </a:r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5">
            <a:alphaModFix/>
          </a:blip>
          <a:srcRect b="0" l="0" r="0" t="11582"/>
          <a:stretch/>
        </p:blipFill>
        <p:spPr>
          <a:xfrm>
            <a:off x="4546000" y="482338"/>
            <a:ext cx="3121200" cy="41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>
            <p:ph type="title"/>
          </p:nvPr>
        </p:nvSpPr>
        <p:spPr>
          <a:xfrm>
            <a:off x="7689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RECORDATORIOS IMPORTANTES</a:t>
            </a:r>
            <a:endParaRPr sz="3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311700" y="1152475"/>
            <a:ext cx="733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Este es un espacio para que </a:t>
            </a: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crezcas profesionalmente y para que compartas tu conocimiento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con las demás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Es un espacio colaborativo y respetuoso, </a:t>
            </a: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cuida la forma en la que te diriges con tus mentores, con las embajadoras y con tus compañeras</a:t>
            </a:r>
            <a:endParaRPr b="1">
              <a:solidFill>
                <a:srgbClr val="3A036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Respeta el tiempo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que estás invirtiendo a este programa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No hagas comentarios discriminatorios o de burla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hacia tus compañeras, mentores y embajadoras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>
            <p:ph type="title"/>
          </p:nvPr>
        </p:nvSpPr>
        <p:spPr>
          <a:xfrm>
            <a:off x="819325" y="18695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Lectura: </a:t>
            </a:r>
            <a:r>
              <a:rPr lang="es" sz="4920" u="sng">
                <a:solidFill>
                  <a:schemeClr val="hlink"/>
                </a:solidFill>
                <a:latin typeface="Concert One"/>
                <a:ea typeface="Concert One"/>
                <a:cs typeface="Concert One"/>
                <a:sym typeface="Concert One"/>
                <a:hlinkClick r:id="rId4"/>
              </a:rPr>
              <a:t>Importancia de Crear un Portafolio Web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>
            <p:ph type="title"/>
          </p:nvPr>
        </p:nvSpPr>
        <p:spPr>
          <a:xfrm>
            <a:off x="397800" y="435900"/>
            <a:ext cx="83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¿Estás lista para armar tu portafolio?</a:t>
            </a:r>
            <a:endParaRPr b="1" sz="3720">
              <a:solidFill>
                <a:srgbClr val="EB5757"/>
              </a:solidFill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1219200"/>
            <a:ext cx="33718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4055125" y="1500925"/>
            <a:ext cx="47772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Recordatorio 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Recordatorio 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>
            <p:ph type="title"/>
          </p:nvPr>
        </p:nvSpPr>
        <p:spPr>
          <a:xfrm>
            <a:off x="4055125" y="384450"/>
            <a:ext cx="39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20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Recordatorios</a:t>
            </a:r>
            <a:endParaRPr sz="4620">
              <a:solidFill>
                <a:schemeClr val="accent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