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65" r:id="rId5"/>
    <p:sldId id="260" r:id="rId6"/>
    <p:sldId id="261" r:id="rId7"/>
    <p:sldId id="262" r:id="rId8"/>
    <p:sldId id="264" r:id="rId9"/>
    <p:sldId id="263" r:id="rId10"/>
    <p:sldId id="266" r:id="rId11"/>
    <p:sldId id="267" r:id="rId12"/>
    <p:sldId id="268" r:id="rId13"/>
    <p:sldId id="269" r:id="rId14"/>
    <p:sldId id="270" r:id="rId15"/>
    <p:sldId id="271" r:id="rId16"/>
    <p:sldId id="273" r:id="rId17"/>
    <p:sldId id="274" r:id="rId18"/>
    <p:sldId id="272" r:id="rId19"/>
    <p:sldId id="275" r:id="rId20"/>
    <p:sldId id="276" r:id="rId21"/>
    <p:sldId id="277" r:id="rId22"/>
    <p:sldId id="279" r:id="rId23"/>
    <p:sldId id="278"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9F776-E84F-4253-B3F8-72DBDEB70076}" type="datetimeFigureOut">
              <a:rPr lang="es-MX" smtClean="0"/>
              <a:t>24/03/2014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41796-D7BD-4D27-91CC-0A8213048735}" type="slidenum">
              <a:rPr lang="es-MX" smtClean="0"/>
              <a:t>‹Nº›</a:t>
            </a:fld>
            <a:endParaRPr lang="es-MX"/>
          </a:p>
        </p:txBody>
      </p:sp>
    </p:spTree>
    <p:extLst>
      <p:ext uri="{BB962C8B-B14F-4D97-AF65-F5344CB8AC3E}">
        <p14:creationId xmlns:p14="http://schemas.microsoft.com/office/powerpoint/2010/main" val="421671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397194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199301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2039204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6582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27198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119483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196371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410858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93723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227238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313756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24BC5A-D552-4837-8130-A957171FA17D}" type="datetimeFigureOut">
              <a:rPr lang="es-MX" smtClean="0"/>
              <a:t>24/03/2014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A759F7-8EB9-46A5-A304-5079E51127B6}" type="slidenum">
              <a:rPr lang="es-MX" smtClean="0"/>
              <a:t>‹Nº›</a:t>
            </a:fld>
            <a:endParaRPr lang="es-MX"/>
          </a:p>
        </p:txBody>
      </p:sp>
    </p:spTree>
    <p:extLst>
      <p:ext uri="{BB962C8B-B14F-4D97-AF65-F5344CB8AC3E}">
        <p14:creationId xmlns:p14="http://schemas.microsoft.com/office/powerpoint/2010/main" val="327224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BC5A-D552-4837-8130-A957171FA17D}" type="datetimeFigureOut">
              <a:rPr lang="es-MX" smtClean="0"/>
              <a:t>24/03/2014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759F7-8EB9-46A5-A304-5079E51127B6}" type="slidenum">
              <a:rPr lang="es-MX" smtClean="0"/>
              <a:t>‹Nº›</a:t>
            </a:fld>
            <a:endParaRPr lang="es-MX"/>
          </a:p>
        </p:txBody>
      </p:sp>
    </p:spTree>
    <p:extLst>
      <p:ext uri="{BB962C8B-B14F-4D97-AF65-F5344CB8AC3E}">
        <p14:creationId xmlns:p14="http://schemas.microsoft.com/office/powerpoint/2010/main" val="350534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899592" y="1124744"/>
            <a:ext cx="7772400" cy="1470025"/>
          </a:xfrm>
        </p:spPr>
        <p:txBody>
          <a:bodyPr/>
          <a:lstStyle/>
          <a:p>
            <a:r>
              <a:rPr lang="es-ES" dirty="0">
                <a:latin typeface="Segoe UI Light" pitchFamily="34" charset="0"/>
                <a:cs typeface="Segoe UI Light" pitchFamily="34" charset="0"/>
              </a:rPr>
              <a:t>Sistema de inventario </a:t>
            </a:r>
            <a:r>
              <a:rPr lang="es-ES" dirty="0" smtClean="0">
                <a:latin typeface="Segoe UI Light" pitchFamily="34" charset="0"/>
                <a:cs typeface="Segoe UI Light" pitchFamily="34" charset="0"/>
              </a:rPr>
              <a:t>farmacéutico </a:t>
            </a:r>
            <a:endParaRPr lang="es-MX" dirty="0">
              <a:latin typeface="Segoe UI Light" pitchFamily="34" charset="0"/>
              <a:cs typeface="Segoe UI Light"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924944"/>
            <a:ext cx="3885715" cy="3504762"/>
          </a:xfrm>
          <a:prstGeom prst="rect">
            <a:avLst/>
          </a:prstGeom>
        </p:spPr>
      </p:pic>
      <p:sp>
        <p:nvSpPr>
          <p:cNvPr id="7" name="6 Rectángulo"/>
          <p:cNvSpPr/>
          <p:nvPr/>
        </p:nvSpPr>
        <p:spPr>
          <a:xfrm>
            <a:off x="1547664" y="3140968"/>
            <a:ext cx="2448272" cy="2376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62" y="3212976"/>
            <a:ext cx="3780953" cy="2190476"/>
          </a:xfrm>
          <a:prstGeom prst="rect">
            <a:avLst/>
          </a:prstGeom>
        </p:spPr>
      </p:pic>
    </p:spTree>
    <p:extLst>
      <p:ext uri="{BB962C8B-B14F-4D97-AF65-F5344CB8AC3E}">
        <p14:creationId xmlns:p14="http://schemas.microsoft.com/office/powerpoint/2010/main" val="29119735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39552" y="908720"/>
            <a:ext cx="8229600" cy="4525963"/>
          </a:xfrm>
        </p:spPr>
        <p:txBody>
          <a:bodyPr>
            <a:normAutofit/>
          </a:bodyPr>
          <a:lstStyle/>
          <a:p>
            <a:pPr marL="0" indent="0" algn="just">
              <a:spcBef>
                <a:spcPct val="0"/>
              </a:spcBef>
              <a:buNone/>
            </a:pPr>
            <a:r>
              <a:rPr lang="es-MX" sz="2900" dirty="0">
                <a:latin typeface="Segoe UI Light" pitchFamily="34" charset="0"/>
                <a:ea typeface="+mj-ea"/>
                <a:cs typeface="Segoe UI Light" pitchFamily="34" charset="0"/>
              </a:rPr>
              <a:t>Control y registro de entradas y salidas de inventario, con una bitácora individual que monitorea todos los movimientos de un producto. </a:t>
            </a:r>
            <a:r>
              <a:rPr lang="es-MX" sz="2900" dirty="0">
                <a:latin typeface="Segoe UI Light" pitchFamily="34" charset="0"/>
                <a:ea typeface="+mj-ea"/>
                <a:cs typeface="Segoe UI Light" pitchFamily="34" charset="0"/>
              </a:rPr>
              <a:t>Diariamente y completamente practico gracias a la interfaz gráfica</a:t>
            </a:r>
            <a:r>
              <a:rPr lang="es-MX" sz="2900" dirty="0" smtClean="0">
                <a:latin typeface="Segoe UI Light" pitchFamily="34" charset="0"/>
                <a:ea typeface="+mj-ea"/>
                <a:cs typeface="Segoe UI Light" pitchFamily="34" charset="0"/>
              </a:rPr>
              <a:t>.</a:t>
            </a:r>
            <a:endParaRPr lang="es-MX" dirty="0"/>
          </a:p>
        </p:txBody>
      </p:sp>
    </p:spTree>
    <p:extLst>
      <p:ext uri="{BB962C8B-B14F-4D97-AF65-F5344CB8AC3E}">
        <p14:creationId xmlns:p14="http://schemas.microsoft.com/office/powerpoint/2010/main" val="294522668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39552" y="1196752"/>
            <a:ext cx="8229600" cy="4525963"/>
          </a:xfrm>
        </p:spPr>
        <p:txBody>
          <a:bodyPr>
            <a:normAutofit/>
          </a:bodyPr>
          <a:lstStyle/>
          <a:p>
            <a:pPr marL="0" indent="0" algn="just">
              <a:spcBef>
                <a:spcPct val="0"/>
              </a:spcBef>
              <a:buNone/>
            </a:pPr>
            <a:r>
              <a:rPr lang="es-MX" sz="2700" dirty="0">
                <a:latin typeface="Segoe UI Light" pitchFamily="34" charset="0"/>
                <a:ea typeface="+mj-ea"/>
                <a:cs typeface="Segoe UI Light" pitchFamily="34" charset="0"/>
              </a:rPr>
              <a:t>La finalidad de este proyecto es de suma importancia porque nos ofrece un conocimiento más amplio para hacer mejoras en cuanto al manejo de las cuentas por cobrar se refiere favoreciendo así a la empresa; además nos proporcionará una idea clara de cuáles son los altibajos de la misma en relación a las demás, por otra parte conoceremos los aspectos que se mejoraran con la implantación de un sistema automatizado.</a:t>
            </a:r>
          </a:p>
          <a:p>
            <a:endParaRPr lang="es-MX" dirty="0"/>
          </a:p>
        </p:txBody>
      </p:sp>
      <p:sp>
        <p:nvSpPr>
          <p:cNvPr id="2" name="1 Título"/>
          <p:cNvSpPr>
            <a:spLocks noGrp="1"/>
          </p:cNvSpPr>
          <p:nvPr>
            <p:ph type="title" idx="4294967295"/>
          </p:nvPr>
        </p:nvSpPr>
        <p:spPr>
          <a:xfrm>
            <a:off x="0" y="274638"/>
            <a:ext cx="8229600" cy="1143000"/>
          </a:xfrm>
        </p:spPr>
        <p:txBody>
          <a:bodyPr>
            <a:noAutofit/>
          </a:bodyPr>
          <a:lstStyle/>
          <a:p>
            <a:r>
              <a:rPr lang="es-ES" sz="3500" b="1" dirty="0">
                <a:latin typeface="Segoe UI Light" pitchFamily="34" charset="0"/>
                <a:cs typeface="Segoe UI Light" pitchFamily="34" charset="0"/>
              </a:rPr>
              <a:t>Justificación</a:t>
            </a:r>
            <a:r>
              <a:rPr lang="es-MX" sz="3500" b="1" dirty="0">
                <a:latin typeface="Segoe UI Light" pitchFamily="34" charset="0"/>
                <a:cs typeface="Segoe UI Light" pitchFamily="34" charset="0"/>
              </a:rPr>
              <a:t/>
            </a:r>
            <a:br>
              <a:rPr lang="es-MX" sz="3500" b="1" dirty="0">
                <a:latin typeface="Segoe UI Light" pitchFamily="34" charset="0"/>
                <a:cs typeface="Segoe UI Light" pitchFamily="34" charset="0"/>
              </a:rPr>
            </a:br>
            <a:endParaRPr lang="es-MX" sz="3500" b="1" dirty="0">
              <a:latin typeface="Segoe UI Light" pitchFamily="34" charset="0"/>
              <a:cs typeface="Segoe UI Light" pitchFamily="34" charset="0"/>
            </a:endParaRPr>
          </a:p>
        </p:txBody>
      </p:sp>
    </p:spTree>
    <p:extLst>
      <p:ext uri="{BB962C8B-B14F-4D97-AF65-F5344CB8AC3E}">
        <p14:creationId xmlns:p14="http://schemas.microsoft.com/office/powerpoint/2010/main" val="21625144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395536" y="1628800"/>
            <a:ext cx="8229600" cy="4525963"/>
          </a:xfrm>
        </p:spPr>
        <p:txBody>
          <a:bodyPr>
            <a:normAutofit fontScale="55000" lnSpcReduction="20000"/>
          </a:bodyPr>
          <a:lstStyle/>
          <a:p>
            <a:pPr marL="0" indent="0">
              <a:buNone/>
            </a:pPr>
            <a:r>
              <a:rPr lang="es-MX" dirty="0" smtClean="0"/>
              <a:t>Se tomaron los mas principales:</a:t>
            </a:r>
          </a:p>
          <a:p>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Deberá poder registrar nuevos productos en la base de datos</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hacer un muestreo de los productos existentes</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identificar cada producto con un identificador único</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contabilizar la existencia de los productos</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registrar la entrada de producto </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registrar la salida del producto </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tener en cuenta las categorías de los productos </a:t>
            </a:r>
            <a:endParaRPr lang="es-MX" sz="3600" dirty="0">
              <a:latin typeface="Segoe UI Light" pitchFamily="34" charset="0"/>
              <a:ea typeface="+mj-ea"/>
              <a:cs typeface="Segoe UI Light" pitchFamily="34" charset="0"/>
            </a:endParaRPr>
          </a:p>
          <a:p>
            <a:pPr lvl="0"/>
            <a:r>
              <a:rPr lang="es-ES" sz="3600" dirty="0">
                <a:latin typeface="Segoe UI Light" pitchFamily="34" charset="0"/>
                <a:ea typeface="+mj-ea"/>
                <a:cs typeface="Segoe UI Light" pitchFamily="34" charset="0"/>
              </a:rPr>
              <a:t>El sistema deberá mostrar el número determinado conforme a la base de datos</a:t>
            </a:r>
            <a:endParaRPr lang="es-MX" sz="3600" dirty="0">
              <a:latin typeface="Segoe UI Light" pitchFamily="34" charset="0"/>
              <a:ea typeface="+mj-ea"/>
              <a:cs typeface="Segoe UI Light" pitchFamily="34" charset="0"/>
            </a:endParaRPr>
          </a:p>
          <a:p>
            <a:endParaRPr lang="es-MX" dirty="0"/>
          </a:p>
        </p:txBody>
      </p:sp>
      <p:sp>
        <p:nvSpPr>
          <p:cNvPr id="2" name="1 Título"/>
          <p:cNvSpPr>
            <a:spLocks noGrp="1"/>
          </p:cNvSpPr>
          <p:nvPr>
            <p:ph type="title" idx="4294967295"/>
          </p:nvPr>
        </p:nvSpPr>
        <p:spPr>
          <a:xfrm>
            <a:off x="0" y="274638"/>
            <a:ext cx="8229600" cy="1143000"/>
          </a:xfrm>
        </p:spPr>
        <p:txBody>
          <a:bodyPr>
            <a:normAutofit/>
          </a:bodyPr>
          <a:lstStyle/>
          <a:p>
            <a:r>
              <a:rPr lang="es-MX" sz="3500" b="1" dirty="0">
                <a:latin typeface="Segoe UI Light" pitchFamily="34" charset="0"/>
                <a:cs typeface="Segoe UI Light" pitchFamily="34" charset="0"/>
              </a:rPr>
              <a:t>Tras el análisis de requerimientos</a:t>
            </a:r>
          </a:p>
        </p:txBody>
      </p:sp>
    </p:spTree>
    <p:extLst>
      <p:ext uri="{BB962C8B-B14F-4D97-AF65-F5344CB8AC3E}">
        <p14:creationId xmlns:p14="http://schemas.microsoft.com/office/powerpoint/2010/main" val="27716167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600200"/>
            <a:ext cx="8229600" cy="4525963"/>
          </a:xfrm>
        </p:spPr>
        <p:txBody>
          <a:bodyPr>
            <a:normAutofit/>
          </a:bodyPr>
          <a:lstStyle/>
          <a:p>
            <a:pPr>
              <a:lnSpc>
                <a:spcPct val="80000"/>
              </a:lnSpc>
            </a:pPr>
            <a:r>
              <a:rPr lang="es-MX" sz="2000" dirty="0">
                <a:latin typeface="Segoe UI Light" pitchFamily="34" charset="0"/>
                <a:ea typeface="+mj-ea"/>
                <a:cs typeface="Segoe UI Light" pitchFamily="34" charset="0"/>
              </a:rPr>
              <a:t>Módulos </a:t>
            </a:r>
            <a:r>
              <a:rPr lang="es-MX" sz="2000" dirty="0" smtClean="0">
                <a:latin typeface="Segoe UI Light" pitchFamily="34" charset="0"/>
                <a:ea typeface="+mj-ea"/>
                <a:cs typeface="Segoe UI Light" pitchFamily="34" charset="0"/>
              </a:rPr>
              <a:t>representando </a:t>
            </a:r>
            <a:r>
              <a:rPr lang="es-MX" sz="2000" dirty="0">
                <a:latin typeface="Segoe UI Light" pitchFamily="34" charset="0"/>
                <a:ea typeface="+mj-ea"/>
                <a:cs typeface="Segoe UI Light" pitchFamily="34" charset="0"/>
              </a:rPr>
              <a:t>mediante los casos de </a:t>
            </a:r>
            <a:r>
              <a:rPr lang="es-MX" sz="2000" dirty="0" smtClean="0">
                <a:latin typeface="Segoe UI Light" pitchFamily="34" charset="0"/>
                <a:ea typeface="+mj-ea"/>
                <a:cs typeface="Segoe UI Light" pitchFamily="34" charset="0"/>
              </a:rPr>
              <a:t>uso los mas principales</a:t>
            </a:r>
          </a:p>
          <a:p>
            <a:pPr>
              <a:lnSpc>
                <a:spcPct val="80000"/>
              </a:lnSpc>
            </a:pPr>
            <a:endParaRPr lang="es-MX" sz="2000" dirty="0">
              <a:latin typeface="Segoe UI Light" pitchFamily="34" charset="0"/>
              <a:ea typeface="+mj-ea"/>
              <a:cs typeface="Segoe UI Light" pitchFamily="34" charset="0"/>
            </a:endParaRPr>
          </a:p>
          <a:p>
            <a:pPr marL="0" indent="0">
              <a:lnSpc>
                <a:spcPct val="80000"/>
              </a:lnSpc>
              <a:buNone/>
            </a:pPr>
            <a:r>
              <a:rPr lang="es-MX" sz="2000" dirty="0" smtClean="0">
                <a:latin typeface="Segoe UI Light" pitchFamily="34" charset="0"/>
                <a:ea typeface="+mj-ea"/>
                <a:cs typeface="Segoe UI Light" pitchFamily="34" charset="0"/>
              </a:rPr>
              <a:t> </a:t>
            </a:r>
            <a:endParaRPr lang="es-MX" sz="2000" dirty="0">
              <a:latin typeface="Segoe UI Light" pitchFamily="34" charset="0"/>
              <a:ea typeface="+mj-ea"/>
              <a:cs typeface="Segoe UI Light" pitchFamily="34" charset="0"/>
            </a:endParaRPr>
          </a:p>
        </p:txBody>
      </p:sp>
      <p:sp>
        <p:nvSpPr>
          <p:cNvPr id="2" name="1 Título"/>
          <p:cNvSpPr>
            <a:spLocks noGrp="1"/>
          </p:cNvSpPr>
          <p:nvPr>
            <p:ph type="title" idx="4294967295"/>
          </p:nvPr>
        </p:nvSpPr>
        <p:spPr>
          <a:xfrm>
            <a:off x="0" y="274638"/>
            <a:ext cx="8229600" cy="1143000"/>
          </a:xfrm>
        </p:spPr>
        <p:txBody>
          <a:bodyPr/>
          <a:lstStyle/>
          <a:p>
            <a:r>
              <a:rPr lang="es-ES" dirty="0"/>
              <a:t>Análisis y especificación de sistema</a:t>
            </a:r>
            <a:endParaRPr lang="es-MX" dirty="0"/>
          </a:p>
        </p:txBody>
      </p:sp>
      <p:pic>
        <p:nvPicPr>
          <p:cNvPr id="4" name="3 Imagen" descr="Diagrama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433497"/>
            <a:ext cx="4149452" cy="3019247"/>
          </a:xfrm>
          <a:prstGeom prst="rect">
            <a:avLst/>
          </a:prstGeom>
          <a:noFill/>
          <a:ln>
            <a:noFill/>
          </a:ln>
        </p:spPr>
      </p:pic>
      <p:pic>
        <p:nvPicPr>
          <p:cNvPr id="5" name="4 Imagen" descr="Diagrama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2328404"/>
            <a:ext cx="3528392" cy="3124339"/>
          </a:xfrm>
          <a:prstGeom prst="rect">
            <a:avLst/>
          </a:prstGeom>
          <a:noFill/>
          <a:ln>
            <a:noFill/>
          </a:ln>
        </p:spPr>
      </p:pic>
    </p:spTree>
    <p:extLst>
      <p:ext uri="{BB962C8B-B14F-4D97-AF65-F5344CB8AC3E}">
        <p14:creationId xmlns:p14="http://schemas.microsoft.com/office/powerpoint/2010/main" val="3433375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Diagrama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701905"/>
            <a:ext cx="4224988" cy="3581826"/>
          </a:xfrm>
          <a:prstGeom prst="rect">
            <a:avLst/>
          </a:prstGeom>
          <a:noFill/>
          <a:ln>
            <a:noFill/>
          </a:ln>
        </p:spPr>
      </p:pic>
      <p:pic>
        <p:nvPicPr>
          <p:cNvPr id="7" name="6 Imagen" descr="Diagrama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1717230"/>
            <a:ext cx="4104456" cy="3566501"/>
          </a:xfrm>
          <a:prstGeom prst="rect">
            <a:avLst/>
          </a:prstGeom>
          <a:noFill/>
          <a:ln>
            <a:noFill/>
          </a:ln>
        </p:spPr>
      </p:pic>
    </p:spTree>
    <p:extLst>
      <p:ext uri="{BB962C8B-B14F-4D97-AF65-F5344CB8AC3E}">
        <p14:creationId xmlns:p14="http://schemas.microsoft.com/office/powerpoint/2010/main" val="326635805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Diagrama3"/>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5980113" cy="4525963"/>
          </a:xfrm>
          <a:prstGeom prst="rect">
            <a:avLst/>
          </a:prstGeom>
          <a:noFill/>
          <a:ln>
            <a:noFill/>
          </a:ln>
        </p:spPr>
      </p:pic>
    </p:spTree>
    <p:extLst>
      <p:ext uri="{BB962C8B-B14F-4D97-AF65-F5344CB8AC3E}">
        <p14:creationId xmlns:p14="http://schemas.microsoft.com/office/powerpoint/2010/main" val="22211536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7786" r="122" b="7191"/>
          <a:stretch/>
        </p:blipFill>
        <p:spPr>
          <a:xfrm>
            <a:off x="1043608" y="1628800"/>
            <a:ext cx="7489825" cy="4781550"/>
          </a:xfrm>
        </p:spPr>
      </p:pic>
      <p:sp>
        <p:nvSpPr>
          <p:cNvPr id="2" name="1 Título"/>
          <p:cNvSpPr>
            <a:spLocks noGrp="1"/>
          </p:cNvSpPr>
          <p:nvPr>
            <p:ph type="title" idx="4294967295"/>
          </p:nvPr>
        </p:nvSpPr>
        <p:spPr>
          <a:xfrm>
            <a:off x="683568" y="332656"/>
            <a:ext cx="8229600" cy="1143000"/>
          </a:xfrm>
        </p:spPr>
        <p:txBody>
          <a:bodyPr>
            <a:normAutofit fontScale="90000"/>
          </a:bodyPr>
          <a:lstStyle/>
          <a:p>
            <a:r>
              <a:rPr lang="es-ES" sz="3900" b="1" dirty="0">
                <a:latin typeface="Segoe UI Light" pitchFamily="34" charset="0"/>
                <a:cs typeface="Segoe UI Light" pitchFamily="34" charset="0"/>
              </a:rPr>
              <a:t>Desarrollo de interfaces</a:t>
            </a:r>
            <a:r>
              <a:rPr lang="es-MX" b="1" dirty="0"/>
              <a:t/>
            </a:r>
            <a:br>
              <a:rPr lang="es-MX" b="1" dirty="0"/>
            </a:br>
            <a:r>
              <a:rPr lang="es-ES" sz="3900" b="1" dirty="0">
                <a:latin typeface="Segoe UI Light" pitchFamily="34" charset="0"/>
                <a:cs typeface="Segoe UI Light" pitchFamily="34" charset="0"/>
              </a:rPr>
              <a:t>Interfaces de sistema</a:t>
            </a:r>
            <a:endParaRPr lang="es-MX" sz="3900" b="1" dirty="0">
              <a:latin typeface="Segoe UI Light" pitchFamily="34" charset="0"/>
              <a:cs typeface="Segoe UI Light" pitchFamily="34" charset="0"/>
            </a:endParaRPr>
          </a:p>
        </p:txBody>
      </p:sp>
    </p:spTree>
    <p:extLst>
      <p:ext uri="{BB962C8B-B14F-4D97-AF65-F5344CB8AC3E}">
        <p14:creationId xmlns:p14="http://schemas.microsoft.com/office/powerpoint/2010/main" val="419549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36)"/>
          <p:cNvPicPr>
            <a:picLocks noGrp="1"/>
          </p:cNvPicPr>
          <p:nvPr>
            <p:ph idx="4294967295"/>
          </p:nvPr>
        </p:nvPicPr>
        <p:blipFill>
          <a:blip r:embed="rId2">
            <a:extLst>
              <a:ext uri="{28A0092B-C50C-407E-A947-70E740481C1C}">
                <a14:useLocalDpi xmlns:a14="http://schemas.microsoft.com/office/drawing/2010/main" val="0"/>
              </a:ext>
            </a:extLst>
          </a:blip>
          <a:srcRect t="8078" b="9294"/>
          <a:stretch>
            <a:fillRect/>
          </a:stretch>
        </p:blipFill>
        <p:spPr bwMode="auto">
          <a:xfrm>
            <a:off x="899592" y="1484784"/>
            <a:ext cx="7302500" cy="4525963"/>
          </a:xfrm>
          <a:prstGeom prst="rect">
            <a:avLst/>
          </a:prstGeom>
          <a:noFill/>
          <a:ln>
            <a:noFill/>
          </a:ln>
        </p:spPr>
      </p:pic>
    </p:spTree>
    <p:extLst>
      <p:ext uri="{BB962C8B-B14F-4D97-AF65-F5344CB8AC3E}">
        <p14:creationId xmlns:p14="http://schemas.microsoft.com/office/powerpoint/2010/main" val="392334076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43)"/>
          <p:cNvPicPr>
            <a:picLocks noGrp="1"/>
          </p:cNvPicPr>
          <p:nvPr>
            <p:ph idx="4294967295"/>
          </p:nvPr>
        </p:nvPicPr>
        <p:blipFill>
          <a:blip r:embed="rId2">
            <a:extLst>
              <a:ext uri="{28A0092B-C50C-407E-A947-70E740481C1C}">
                <a14:useLocalDpi xmlns:a14="http://schemas.microsoft.com/office/drawing/2010/main" val="0"/>
              </a:ext>
            </a:extLst>
          </a:blip>
          <a:srcRect t="7866" r="1167" b="5998"/>
          <a:stretch>
            <a:fillRect/>
          </a:stretch>
        </p:blipFill>
        <p:spPr bwMode="auto">
          <a:xfrm>
            <a:off x="1331640" y="1556792"/>
            <a:ext cx="6924675" cy="4525963"/>
          </a:xfrm>
          <a:prstGeom prst="rect">
            <a:avLst/>
          </a:prstGeom>
          <a:noFill/>
          <a:ln>
            <a:noFill/>
          </a:ln>
        </p:spPr>
      </p:pic>
    </p:spTree>
    <p:extLst>
      <p:ext uri="{BB962C8B-B14F-4D97-AF65-F5344CB8AC3E}">
        <p14:creationId xmlns:p14="http://schemas.microsoft.com/office/powerpoint/2010/main" val="43307180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39)"/>
          <p:cNvPicPr>
            <a:picLocks noGrp="1"/>
          </p:cNvPicPr>
          <p:nvPr>
            <p:ph idx="4294967295"/>
          </p:nvPr>
        </p:nvPicPr>
        <p:blipFill>
          <a:blip r:embed="rId2">
            <a:extLst>
              <a:ext uri="{28A0092B-C50C-407E-A947-70E740481C1C}">
                <a14:useLocalDpi xmlns:a14="http://schemas.microsoft.com/office/drawing/2010/main" val="0"/>
              </a:ext>
            </a:extLst>
          </a:blip>
          <a:srcRect t="8615" r="1326" b="3706"/>
          <a:stretch>
            <a:fillRect/>
          </a:stretch>
        </p:blipFill>
        <p:spPr bwMode="auto">
          <a:xfrm>
            <a:off x="1187624" y="1340768"/>
            <a:ext cx="6791325" cy="4525963"/>
          </a:xfrm>
          <a:prstGeom prst="rect">
            <a:avLst/>
          </a:prstGeom>
          <a:noFill/>
          <a:ln>
            <a:noFill/>
          </a:ln>
        </p:spPr>
      </p:pic>
    </p:spTree>
    <p:extLst>
      <p:ext uri="{BB962C8B-B14F-4D97-AF65-F5344CB8AC3E}">
        <p14:creationId xmlns:p14="http://schemas.microsoft.com/office/powerpoint/2010/main" val="26188457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323528" y="1628800"/>
            <a:ext cx="8229600" cy="4525963"/>
          </a:xfrm>
        </p:spPr>
        <p:txBody>
          <a:bodyPr>
            <a:normAutofit/>
          </a:bodyPr>
          <a:lstStyle/>
          <a:p>
            <a:pPr marL="0" indent="0" algn="ctr">
              <a:spcBef>
                <a:spcPct val="0"/>
              </a:spcBef>
              <a:buNone/>
            </a:pPr>
            <a:r>
              <a:rPr lang="es-MX" dirty="0">
                <a:latin typeface="Segoe UI Light" pitchFamily="34" charset="0"/>
                <a:ea typeface="+mj-ea"/>
                <a:cs typeface="Segoe UI Light" pitchFamily="34" charset="0"/>
              </a:rPr>
              <a:t>Desarrollar un sistema de inventario farmacéutico vía web</a:t>
            </a:r>
          </a:p>
        </p:txBody>
      </p:sp>
      <p:sp>
        <p:nvSpPr>
          <p:cNvPr id="2" name="1 Título"/>
          <p:cNvSpPr>
            <a:spLocks noGrp="1"/>
          </p:cNvSpPr>
          <p:nvPr>
            <p:ph type="title" idx="4294967295"/>
          </p:nvPr>
        </p:nvSpPr>
        <p:spPr>
          <a:xfrm>
            <a:off x="395536" y="260648"/>
            <a:ext cx="8229600" cy="1143000"/>
          </a:xfrm>
        </p:spPr>
        <p:txBody>
          <a:bodyPr>
            <a:normAutofit/>
          </a:bodyPr>
          <a:lstStyle/>
          <a:p>
            <a:r>
              <a:rPr lang="es-ES" sz="3500" b="1" dirty="0">
                <a:latin typeface="Segoe UI Light" pitchFamily="34" charset="0"/>
                <a:cs typeface="Segoe UI Light" pitchFamily="34" charset="0"/>
              </a:rPr>
              <a:t>Elección del sistema a desarrollar</a:t>
            </a:r>
            <a:endParaRPr lang="es-MX" sz="3500" b="1" dirty="0">
              <a:latin typeface="Segoe UI Light" pitchFamily="34" charset="0"/>
              <a:cs typeface="Segoe UI Light" pitchFamily="34" charset="0"/>
            </a:endParaRPr>
          </a:p>
        </p:txBody>
      </p:sp>
    </p:spTree>
    <p:extLst>
      <p:ext uri="{BB962C8B-B14F-4D97-AF65-F5344CB8AC3E}">
        <p14:creationId xmlns:p14="http://schemas.microsoft.com/office/powerpoint/2010/main" val="53167223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descr="Captura de pantalla (38)"/>
          <p:cNvPicPr>
            <a:picLocks noGrp="1"/>
          </p:cNvPicPr>
          <p:nvPr>
            <p:ph idx="4294967295"/>
          </p:nvPr>
        </p:nvPicPr>
        <p:blipFill>
          <a:blip r:embed="rId2">
            <a:extLst>
              <a:ext uri="{28A0092B-C50C-407E-A947-70E740481C1C}">
                <a14:useLocalDpi xmlns:a14="http://schemas.microsoft.com/office/drawing/2010/main" val="0"/>
              </a:ext>
            </a:extLst>
          </a:blip>
          <a:srcRect t="7794" b="7794"/>
          <a:stretch>
            <a:fillRect/>
          </a:stretch>
        </p:blipFill>
        <p:spPr bwMode="auto">
          <a:xfrm>
            <a:off x="1187624" y="1196752"/>
            <a:ext cx="7150100" cy="4525963"/>
          </a:xfrm>
          <a:prstGeom prst="rect">
            <a:avLst/>
          </a:prstGeom>
          <a:noFill/>
          <a:ln>
            <a:noFill/>
          </a:ln>
        </p:spPr>
      </p:pic>
    </p:spTree>
    <p:extLst>
      <p:ext uri="{BB962C8B-B14F-4D97-AF65-F5344CB8AC3E}">
        <p14:creationId xmlns:p14="http://schemas.microsoft.com/office/powerpoint/2010/main" val="34682868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40)"/>
          <p:cNvPicPr>
            <a:picLocks noGrp="1"/>
          </p:cNvPicPr>
          <p:nvPr>
            <p:ph idx="4294967295"/>
          </p:nvPr>
        </p:nvPicPr>
        <p:blipFill>
          <a:blip r:embed="rId2">
            <a:extLst>
              <a:ext uri="{28A0092B-C50C-407E-A947-70E740481C1C}">
                <a14:useLocalDpi xmlns:a14="http://schemas.microsoft.com/office/drawing/2010/main" val="0"/>
              </a:ext>
            </a:extLst>
          </a:blip>
          <a:srcRect t="7851" r="1549" b="6337"/>
          <a:stretch>
            <a:fillRect/>
          </a:stretch>
        </p:blipFill>
        <p:spPr bwMode="auto">
          <a:xfrm>
            <a:off x="683568" y="1268760"/>
            <a:ext cx="7775575" cy="4641850"/>
          </a:xfrm>
          <a:prstGeom prst="rect">
            <a:avLst/>
          </a:prstGeom>
          <a:noFill/>
          <a:ln>
            <a:noFill/>
          </a:ln>
        </p:spPr>
      </p:pic>
    </p:spTree>
    <p:extLst>
      <p:ext uri="{BB962C8B-B14F-4D97-AF65-F5344CB8AC3E}">
        <p14:creationId xmlns:p14="http://schemas.microsoft.com/office/powerpoint/2010/main" val="258293865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41)"/>
          <p:cNvPicPr>
            <a:picLocks noGrp="1"/>
          </p:cNvPicPr>
          <p:nvPr>
            <p:ph idx="4294967295"/>
          </p:nvPr>
        </p:nvPicPr>
        <p:blipFill>
          <a:blip r:embed="rId2">
            <a:extLst>
              <a:ext uri="{28A0092B-C50C-407E-A947-70E740481C1C}">
                <a14:useLocalDpi xmlns:a14="http://schemas.microsoft.com/office/drawing/2010/main" val="0"/>
              </a:ext>
            </a:extLst>
          </a:blip>
          <a:srcRect t="8022" r="1538" b="4724"/>
          <a:stretch>
            <a:fillRect/>
          </a:stretch>
        </p:blipFill>
        <p:spPr bwMode="auto">
          <a:xfrm>
            <a:off x="683568" y="1556792"/>
            <a:ext cx="7993062" cy="4525963"/>
          </a:xfrm>
          <a:prstGeom prst="rect">
            <a:avLst/>
          </a:prstGeom>
          <a:noFill/>
          <a:ln>
            <a:noFill/>
          </a:ln>
        </p:spPr>
      </p:pic>
    </p:spTree>
    <p:extLst>
      <p:ext uri="{BB962C8B-B14F-4D97-AF65-F5344CB8AC3E}">
        <p14:creationId xmlns:p14="http://schemas.microsoft.com/office/powerpoint/2010/main" val="37672183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descr="Captura de pantalla (42)"/>
          <p:cNvPicPr>
            <a:picLocks noGrp="1"/>
          </p:cNvPicPr>
          <p:nvPr>
            <p:ph idx="4294967295"/>
          </p:nvPr>
        </p:nvPicPr>
        <p:blipFill>
          <a:blip r:embed="rId2">
            <a:extLst>
              <a:ext uri="{28A0092B-C50C-407E-A947-70E740481C1C}">
                <a14:useLocalDpi xmlns:a14="http://schemas.microsoft.com/office/drawing/2010/main" val="0"/>
              </a:ext>
            </a:extLst>
          </a:blip>
          <a:srcRect t="8148" r="1793" b="5276"/>
          <a:stretch>
            <a:fillRect/>
          </a:stretch>
        </p:blipFill>
        <p:spPr bwMode="auto">
          <a:xfrm>
            <a:off x="611560" y="1484784"/>
            <a:ext cx="7705725" cy="4525963"/>
          </a:xfrm>
          <a:prstGeom prst="rect">
            <a:avLst/>
          </a:prstGeom>
          <a:noFill/>
          <a:ln>
            <a:noFill/>
          </a:ln>
        </p:spPr>
      </p:pic>
    </p:spTree>
    <p:extLst>
      <p:ext uri="{BB962C8B-B14F-4D97-AF65-F5344CB8AC3E}">
        <p14:creationId xmlns:p14="http://schemas.microsoft.com/office/powerpoint/2010/main" val="27140776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67544" y="1196752"/>
            <a:ext cx="8229600" cy="4525963"/>
          </a:xfrm>
        </p:spPr>
        <p:txBody>
          <a:bodyPr>
            <a:normAutofit/>
          </a:bodyPr>
          <a:lstStyle/>
          <a:p>
            <a:pPr marL="0" indent="0">
              <a:buNone/>
            </a:pPr>
            <a:endParaRPr lang="es-MX" dirty="0"/>
          </a:p>
          <a:p>
            <a:pPr>
              <a:spcBef>
                <a:spcPct val="0"/>
              </a:spcBef>
            </a:pPr>
            <a:r>
              <a:rPr lang="es-ES" sz="3500" dirty="0">
                <a:latin typeface="Segoe UI Light" pitchFamily="34" charset="0"/>
                <a:ea typeface="+mj-ea"/>
                <a:cs typeface="Segoe UI Light" pitchFamily="34" charset="0"/>
              </a:rPr>
              <a:t>Protección contra incertidumbres</a:t>
            </a:r>
            <a:endParaRPr lang="es-MX" sz="3500" dirty="0">
              <a:latin typeface="Segoe UI Light" pitchFamily="34" charset="0"/>
              <a:ea typeface="+mj-ea"/>
              <a:cs typeface="Segoe UI Light" pitchFamily="34" charset="0"/>
            </a:endParaRPr>
          </a:p>
          <a:p>
            <a:pPr>
              <a:spcBef>
                <a:spcPct val="0"/>
              </a:spcBef>
            </a:pPr>
            <a:r>
              <a:rPr lang="es-ES" sz="3500" dirty="0">
                <a:latin typeface="Segoe UI Light" pitchFamily="34" charset="0"/>
                <a:ea typeface="+mj-ea"/>
                <a:cs typeface="Segoe UI Light" pitchFamily="34" charset="0"/>
              </a:rPr>
              <a:t>Para permitir la producción y compra bajo condiciones económicas ventajosas.</a:t>
            </a:r>
            <a:endParaRPr lang="es-MX" sz="3500" dirty="0">
              <a:latin typeface="Segoe UI Light" pitchFamily="34" charset="0"/>
              <a:ea typeface="+mj-ea"/>
              <a:cs typeface="Segoe UI Light" pitchFamily="34" charset="0"/>
            </a:endParaRPr>
          </a:p>
          <a:p>
            <a:pPr>
              <a:spcBef>
                <a:spcPct val="0"/>
              </a:spcBef>
            </a:pPr>
            <a:r>
              <a:rPr lang="es-ES" sz="3500" dirty="0">
                <a:latin typeface="Segoe UI Light" pitchFamily="34" charset="0"/>
                <a:ea typeface="+mj-ea"/>
                <a:cs typeface="Segoe UI Light" pitchFamily="34" charset="0"/>
              </a:rPr>
              <a:t>Cubrir cambios anticipados en la demanda o en la oferta. </a:t>
            </a:r>
            <a:endParaRPr lang="es-MX" sz="3500" dirty="0">
              <a:latin typeface="Segoe UI Light" pitchFamily="34" charset="0"/>
              <a:ea typeface="+mj-ea"/>
              <a:cs typeface="Segoe UI Light" pitchFamily="34" charset="0"/>
            </a:endParaRPr>
          </a:p>
        </p:txBody>
      </p:sp>
      <p:sp>
        <p:nvSpPr>
          <p:cNvPr id="2" name="1 Título"/>
          <p:cNvSpPr>
            <a:spLocks noGrp="1"/>
          </p:cNvSpPr>
          <p:nvPr>
            <p:ph type="title" idx="4294967295"/>
          </p:nvPr>
        </p:nvSpPr>
        <p:spPr>
          <a:xfrm>
            <a:off x="0" y="274638"/>
            <a:ext cx="8229600" cy="1143000"/>
          </a:xfrm>
        </p:spPr>
        <p:txBody>
          <a:bodyPr>
            <a:normAutofit/>
          </a:bodyPr>
          <a:lstStyle/>
          <a:p>
            <a:r>
              <a:rPr lang="es-MX" sz="3500" b="1" dirty="0">
                <a:latin typeface="Segoe UI Light" pitchFamily="34" charset="0"/>
                <a:cs typeface="Segoe UI Light" pitchFamily="34" charset="0"/>
              </a:rPr>
              <a:t>Problemáticas a abordar en el sistema</a:t>
            </a:r>
          </a:p>
        </p:txBody>
      </p:sp>
    </p:spTree>
    <p:extLst>
      <p:ext uri="{BB962C8B-B14F-4D97-AF65-F5344CB8AC3E}">
        <p14:creationId xmlns:p14="http://schemas.microsoft.com/office/powerpoint/2010/main" val="40160732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ptura de pantalla (45)"/>
          <p:cNvPicPr>
            <a:picLocks noGrp="1"/>
          </p:cNvPicPr>
          <p:nvPr>
            <p:ph idx="4294967295"/>
          </p:nvPr>
        </p:nvPicPr>
        <p:blipFill rotWithShape="1">
          <a:blip r:embed="rId2">
            <a:extLst>
              <a:ext uri="{28A0092B-C50C-407E-A947-70E740481C1C}">
                <a14:useLocalDpi xmlns:a14="http://schemas.microsoft.com/office/drawing/2010/main" val="0"/>
              </a:ext>
            </a:extLst>
          </a:blip>
          <a:srcRect l="5441" t="4410" r="9416" b="10287"/>
          <a:stretch/>
        </p:blipFill>
        <p:spPr bwMode="auto">
          <a:xfrm>
            <a:off x="827584" y="980728"/>
            <a:ext cx="7488237" cy="5627688"/>
          </a:xfrm>
          <a:prstGeom prst="rect">
            <a:avLst/>
          </a:prstGeom>
          <a:noFill/>
          <a:ln>
            <a:noFill/>
          </a:ln>
        </p:spPr>
      </p:pic>
      <p:sp>
        <p:nvSpPr>
          <p:cNvPr id="2" name="1 Título"/>
          <p:cNvSpPr>
            <a:spLocks noGrp="1"/>
          </p:cNvSpPr>
          <p:nvPr>
            <p:ph type="title" idx="4294967295"/>
          </p:nvPr>
        </p:nvSpPr>
        <p:spPr>
          <a:xfrm>
            <a:off x="0" y="274638"/>
            <a:ext cx="8229600" cy="1143000"/>
          </a:xfrm>
        </p:spPr>
        <p:txBody>
          <a:bodyPr>
            <a:normAutofit fontScale="90000"/>
          </a:bodyPr>
          <a:lstStyle/>
          <a:p>
            <a:r>
              <a:rPr lang="es-ES" sz="3900" b="1" dirty="0">
                <a:latin typeface="Segoe UI Light" pitchFamily="34" charset="0"/>
                <a:cs typeface="Segoe UI Light" pitchFamily="34" charset="0"/>
              </a:rPr>
              <a:t>Cronograma de actividades</a:t>
            </a:r>
            <a:r>
              <a:rPr lang="es-MX" dirty="0" smtClean="0"/>
              <a:t/>
            </a:r>
            <a:br>
              <a:rPr lang="es-MX" dirty="0" smtClean="0"/>
            </a:br>
            <a:endParaRPr lang="es-MX" dirty="0"/>
          </a:p>
        </p:txBody>
      </p:sp>
    </p:spTree>
    <p:extLst>
      <p:ext uri="{BB962C8B-B14F-4D97-AF65-F5344CB8AC3E}">
        <p14:creationId xmlns:p14="http://schemas.microsoft.com/office/powerpoint/2010/main" val="23893666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67544" y="1556792"/>
            <a:ext cx="8229600" cy="4525963"/>
          </a:xfrm>
        </p:spPr>
        <p:txBody>
          <a:bodyPr>
            <a:normAutofit/>
          </a:bodyPr>
          <a:lstStyle/>
          <a:p>
            <a:endParaRPr lang="es-MX" sz="2000" dirty="0" smtClean="0"/>
          </a:p>
          <a:p>
            <a:pPr marL="0" indent="0" algn="just">
              <a:buNone/>
            </a:pPr>
            <a:r>
              <a:rPr lang="es-MX" sz="2500" dirty="0">
                <a:latin typeface="Segoe UI Light" pitchFamily="34" charset="0"/>
                <a:ea typeface="+mj-ea"/>
                <a:cs typeface="Segoe UI Light" pitchFamily="34" charset="0"/>
              </a:rPr>
              <a:t>Esta aplicación se enfocara principalmente en empresas del giro farmacéutico, ofreciendo un sistema compatible en todo sentido tanto software y hardware. </a:t>
            </a:r>
          </a:p>
        </p:txBody>
      </p:sp>
      <p:sp>
        <p:nvSpPr>
          <p:cNvPr id="2" name="1 Título"/>
          <p:cNvSpPr>
            <a:spLocks noGrp="1"/>
          </p:cNvSpPr>
          <p:nvPr>
            <p:ph type="title" idx="4294967295"/>
          </p:nvPr>
        </p:nvSpPr>
        <p:spPr>
          <a:xfrm>
            <a:off x="0" y="274638"/>
            <a:ext cx="8229600" cy="1143000"/>
          </a:xfrm>
        </p:spPr>
        <p:txBody>
          <a:bodyPr>
            <a:normAutofit/>
          </a:bodyPr>
          <a:lstStyle/>
          <a:p>
            <a:r>
              <a:rPr lang="es-MX" sz="3500" b="1" dirty="0">
                <a:latin typeface="Segoe UI Light" pitchFamily="34" charset="0"/>
                <a:cs typeface="Segoe UI Light" pitchFamily="34" charset="0"/>
              </a:rPr>
              <a:t>Enfoque</a:t>
            </a:r>
          </a:p>
        </p:txBody>
      </p:sp>
    </p:spTree>
    <p:extLst>
      <p:ext uri="{BB962C8B-B14F-4D97-AF65-F5344CB8AC3E}">
        <p14:creationId xmlns:p14="http://schemas.microsoft.com/office/powerpoint/2010/main" val="17771925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395536" y="1628800"/>
            <a:ext cx="8229600" cy="4525963"/>
          </a:xfrm>
        </p:spPr>
        <p:txBody>
          <a:bodyPr>
            <a:normAutofit fontScale="47500" lnSpcReduction="20000"/>
          </a:bodyPr>
          <a:lstStyle/>
          <a:p>
            <a:r>
              <a:rPr lang="es-MX" sz="4000" dirty="0">
                <a:latin typeface="Segoe UI Light" pitchFamily="34" charset="0"/>
                <a:ea typeface="+mj-ea"/>
                <a:cs typeface="Segoe UI Light" pitchFamily="34" charset="0"/>
              </a:rPr>
              <a:t>Ofrece herramientas útiles para el manejo de inventarios de un punto de venta farmacéutico. </a:t>
            </a:r>
          </a:p>
          <a:p>
            <a:r>
              <a:rPr lang="es-MX" sz="4000" dirty="0">
                <a:latin typeface="Segoe UI Light" pitchFamily="34" charset="0"/>
                <a:ea typeface="+mj-ea"/>
                <a:cs typeface="Segoe UI Light" pitchFamily="34" charset="0"/>
              </a:rPr>
              <a:t>Consta de   una base de datos que se acomoda a las necesidades del cliente.</a:t>
            </a:r>
          </a:p>
          <a:p>
            <a:r>
              <a:rPr lang="es-MX" sz="4000" dirty="0">
                <a:latin typeface="Segoe UI Light" pitchFamily="34" charset="0"/>
                <a:ea typeface="+mj-ea"/>
                <a:cs typeface="Segoe UI Light" pitchFamily="34" charset="0"/>
              </a:rPr>
              <a:t>a) </a:t>
            </a:r>
            <a:r>
              <a:rPr lang="es-MX" sz="4000" dirty="0" smtClean="0">
                <a:latin typeface="Segoe UI Light" pitchFamily="34" charset="0"/>
                <a:ea typeface="+mj-ea"/>
                <a:cs typeface="Segoe UI Light" pitchFamily="34" charset="0"/>
              </a:rPr>
              <a:t>Dar </a:t>
            </a:r>
            <a:r>
              <a:rPr lang="es-MX" sz="4000" dirty="0">
                <a:latin typeface="Segoe UI Light" pitchFamily="34" charset="0"/>
                <a:ea typeface="+mj-ea"/>
                <a:cs typeface="Segoe UI Light" pitchFamily="34" charset="0"/>
              </a:rPr>
              <a:t>de alta productos.</a:t>
            </a:r>
          </a:p>
          <a:p>
            <a:r>
              <a:rPr lang="es-MX" sz="4000" dirty="0">
                <a:latin typeface="Segoe UI Light" pitchFamily="34" charset="0"/>
                <a:ea typeface="+mj-ea"/>
                <a:cs typeface="Segoe UI Light" pitchFamily="34" charset="0"/>
              </a:rPr>
              <a:t>b) Dar de baja los productos vendidos</a:t>
            </a:r>
          </a:p>
          <a:p>
            <a:r>
              <a:rPr lang="es-MX" sz="4000" dirty="0">
                <a:latin typeface="Segoe UI Light" pitchFamily="34" charset="0"/>
                <a:ea typeface="+mj-ea"/>
                <a:cs typeface="Segoe UI Light" pitchFamily="34" charset="0"/>
              </a:rPr>
              <a:t>Inventarios al momento</a:t>
            </a:r>
          </a:p>
          <a:p>
            <a:r>
              <a:rPr lang="es-MX" sz="4000" dirty="0">
                <a:latin typeface="Segoe UI Light" pitchFamily="34" charset="0"/>
                <a:ea typeface="+mj-ea"/>
                <a:cs typeface="Segoe UI Light" pitchFamily="34" charset="0"/>
              </a:rPr>
              <a:t>Inventario de existencias.</a:t>
            </a:r>
          </a:p>
          <a:p>
            <a:r>
              <a:rPr lang="es-MX" sz="4000" dirty="0">
                <a:latin typeface="Segoe UI Light" pitchFamily="34" charset="0"/>
                <a:ea typeface="+mj-ea"/>
                <a:cs typeface="Segoe UI Light" pitchFamily="34" charset="0"/>
              </a:rPr>
              <a:t>Lista de precios actuales. </a:t>
            </a:r>
          </a:p>
          <a:p>
            <a:r>
              <a:rPr lang="es-MX" sz="4000" dirty="0">
                <a:latin typeface="Segoe UI Light" pitchFamily="34" charset="0"/>
                <a:ea typeface="+mj-ea"/>
                <a:cs typeface="Segoe UI Light" pitchFamily="34" charset="0"/>
              </a:rPr>
              <a:t>Lista de precios de descuentos</a:t>
            </a:r>
          </a:p>
          <a:p>
            <a:r>
              <a:rPr lang="es-MX" sz="4000" dirty="0">
                <a:latin typeface="Segoe UI Light" pitchFamily="34" charset="0"/>
                <a:ea typeface="+mj-ea"/>
                <a:cs typeface="Segoe UI Light" pitchFamily="34" charset="0"/>
              </a:rPr>
              <a:t>Ganancias actuales por producto.</a:t>
            </a:r>
          </a:p>
          <a:p>
            <a:r>
              <a:rPr lang="es-MX" sz="4000" dirty="0">
                <a:latin typeface="Segoe UI Light" pitchFamily="34" charset="0"/>
                <a:ea typeface="+mj-ea"/>
                <a:cs typeface="Segoe UI Light" pitchFamily="34" charset="0"/>
              </a:rPr>
              <a:t>Página web donde el cliente podrá:</a:t>
            </a:r>
          </a:p>
          <a:p>
            <a:r>
              <a:rPr lang="es-MX" sz="4000" dirty="0">
                <a:latin typeface="Segoe UI Light" pitchFamily="34" charset="0"/>
                <a:ea typeface="+mj-ea"/>
                <a:cs typeface="Segoe UI Light" pitchFamily="34" charset="0"/>
              </a:rPr>
              <a:t>Consultar los precios actuales.</a:t>
            </a:r>
          </a:p>
          <a:p>
            <a:r>
              <a:rPr lang="es-MX" sz="4000" dirty="0">
                <a:latin typeface="Segoe UI Light" pitchFamily="34" charset="0"/>
                <a:ea typeface="+mj-ea"/>
                <a:cs typeface="Segoe UI Light" pitchFamily="34" charset="0"/>
              </a:rPr>
              <a:t>Uso farmacéutico del medicamento recetado.</a:t>
            </a:r>
          </a:p>
          <a:p>
            <a:r>
              <a:rPr lang="es-MX" sz="4000" dirty="0">
                <a:latin typeface="Segoe UI Light" pitchFamily="34" charset="0"/>
                <a:ea typeface="+mj-ea"/>
                <a:cs typeface="Segoe UI Light" pitchFamily="34" charset="0"/>
              </a:rPr>
              <a:t>Consultar el nombre y el precio de sus medicamentos.</a:t>
            </a:r>
          </a:p>
          <a:p>
            <a:endParaRPr lang="es-MX" dirty="0"/>
          </a:p>
        </p:txBody>
      </p:sp>
      <p:sp>
        <p:nvSpPr>
          <p:cNvPr id="2" name="1 Título"/>
          <p:cNvSpPr>
            <a:spLocks noGrp="1"/>
          </p:cNvSpPr>
          <p:nvPr>
            <p:ph type="title" idx="4294967295"/>
          </p:nvPr>
        </p:nvSpPr>
        <p:spPr>
          <a:xfrm>
            <a:off x="0" y="274638"/>
            <a:ext cx="8229600" cy="1143000"/>
          </a:xfrm>
        </p:spPr>
        <p:txBody>
          <a:bodyPr>
            <a:normAutofit/>
          </a:bodyPr>
          <a:lstStyle/>
          <a:p>
            <a:r>
              <a:rPr lang="es-MX" sz="3500" b="1" dirty="0">
                <a:latin typeface="Segoe UI Light" pitchFamily="34" charset="0"/>
                <a:cs typeface="Segoe UI Light" pitchFamily="34" charset="0"/>
              </a:rPr>
              <a:t>Ofertando las cualidades</a:t>
            </a:r>
          </a:p>
        </p:txBody>
      </p:sp>
    </p:spTree>
    <p:extLst>
      <p:ext uri="{BB962C8B-B14F-4D97-AF65-F5344CB8AC3E}">
        <p14:creationId xmlns:p14="http://schemas.microsoft.com/office/powerpoint/2010/main" val="28453054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323528" y="1628800"/>
            <a:ext cx="8229600" cy="4525963"/>
          </a:xfrm>
        </p:spPr>
        <p:txBody>
          <a:bodyPr>
            <a:normAutofit/>
          </a:bodyPr>
          <a:lstStyle/>
          <a:p>
            <a:pPr algn="just">
              <a:lnSpc>
                <a:spcPct val="80000"/>
              </a:lnSpc>
            </a:pPr>
            <a:r>
              <a:rPr lang="es-MX" sz="2500" dirty="0">
                <a:latin typeface="Segoe UI Light" pitchFamily="34" charset="0"/>
                <a:ea typeface="+mj-ea"/>
                <a:cs typeface="Segoe UI Light" pitchFamily="34" charset="0"/>
              </a:rPr>
              <a:t>Este proyecto comprende el análisis, diseño, supervisión y la construcción de </a:t>
            </a:r>
            <a:r>
              <a:rPr lang="es-MX" sz="2500" dirty="0" smtClean="0">
                <a:latin typeface="Segoe UI Light" pitchFamily="34" charset="0"/>
                <a:ea typeface="+mj-ea"/>
                <a:cs typeface="Segoe UI Light" pitchFamily="34" charset="0"/>
              </a:rPr>
              <a:t>un sistema de inventario de </a:t>
            </a:r>
            <a:r>
              <a:rPr lang="es-MX" sz="2500" dirty="0">
                <a:latin typeface="Segoe UI Light" pitchFamily="34" charset="0"/>
                <a:ea typeface="+mj-ea"/>
                <a:cs typeface="Segoe UI Light" pitchFamily="34" charset="0"/>
              </a:rPr>
              <a:t>almacén farmacéutico que pretende controlar las </a:t>
            </a:r>
            <a:r>
              <a:rPr lang="es-MX" sz="2500" dirty="0" smtClean="0">
                <a:latin typeface="Segoe UI Light" pitchFamily="34" charset="0"/>
                <a:ea typeface="+mj-ea"/>
                <a:cs typeface="Segoe UI Light" pitchFamily="34" charset="0"/>
              </a:rPr>
              <a:t>entradas salidas </a:t>
            </a:r>
            <a:r>
              <a:rPr lang="es-MX" sz="2500" dirty="0">
                <a:latin typeface="Segoe UI Light" pitchFamily="34" charset="0"/>
                <a:ea typeface="+mj-ea"/>
                <a:cs typeface="Segoe UI Light" pitchFamily="34" charset="0"/>
              </a:rPr>
              <a:t>diarias dentro de una </a:t>
            </a:r>
            <a:r>
              <a:rPr lang="es-MX" sz="2500" dirty="0" smtClean="0">
                <a:latin typeface="Segoe UI Light" pitchFamily="34" charset="0"/>
                <a:ea typeface="+mj-ea"/>
                <a:cs typeface="Segoe UI Light" pitchFamily="34" charset="0"/>
              </a:rPr>
              <a:t>farmacia.</a:t>
            </a:r>
            <a:endParaRPr lang="es-MX" sz="2500" dirty="0">
              <a:latin typeface="Segoe UI Light" pitchFamily="34" charset="0"/>
              <a:ea typeface="+mj-ea"/>
              <a:cs typeface="Segoe UI Light" pitchFamily="34" charset="0"/>
            </a:endParaRPr>
          </a:p>
        </p:txBody>
      </p:sp>
      <p:sp>
        <p:nvSpPr>
          <p:cNvPr id="2" name="1 Título"/>
          <p:cNvSpPr>
            <a:spLocks noGrp="1"/>
          </p:cNvSpPr>
          <p:nvPr>
            <p:ph type="title" idx="4294967295"/>
          </p:nvPr>
        </p:nvSpPr>
        <p:spPr>
          <a:xfrm>
            <a:off x="0" y="274638"/>
            <a:ext cx="8229600" cy="1143000"/>
          </a:xfrm>
        </p:spPr>
        <p:txBody>
          <a:bodyPr>
            <a:normAutofit/>
          </a:bodyPr>
          <a:lstStyle/>
          <a:p>
            <a:r>
              <a:rPr lang="es-ES" sz="3500" b="1" dirty="0">
                <a:latin typeface="Segoe UI Light" pitchFamily="34" charset="0"/>
                <a:cs typeface="Segoe UI Light" pitchFamily="34" charset="0"/>
              </a:rPr>
              <a:t>Fundamentos</a:t>
            </a:r>
            <a:endParaRPr lang="es-MX" sz="3500" b="1" dirty="0">
              <a:latin typeface="Segoe UI Light" pitchFamily="34" charset="0"/>
              <a:cs typeface="Segoe UI Light" pitchFamily="34" charset="0"/>
            </a:endParaRPr>
          </a:p>
        </p:txBody>
      </p:sp>
    </p:spTree>
    <p:extLst>
      <p:ext uri="{BB962C8B-B14F-4D97-AF65-F5344CB8AC3E}">
        <p14:creationId xmlns:p14="http://schemas.microsoft.com/office/powerpoint/2010/main" val="6903805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39552" y="1628800"/>
            <a:ext cx="8229600" cy="4525963"/>
          </a:xfrm>
        </p:spPr>
        <p:txBody>
          <a:bodyPr>
            <a:normAutofit/>
          </a:bodyPr>
          <a:lstStyle/>
          <a:p>
            <a:pPr marL="0" indent="0" algn="just">
              <a:spcBef>
                <a:spcPct val="0"/>
              </a:spcBef>
              <a:buNone/>
            </a:pPr>
            <a:r>
              <a:rPr lang="es-MX" sz="2500" dirty="0">
                <a:latin typeface="Segoe UI Light" pitchFamily="34" charset="0"/>
                <a:ea typeface="+mj-ea"/>
                <a:cs typeface="Segoe UI Light" pitchFamily="34" charset="0"/>
              </a:rPr>
              <a:t>Crear un sistema automatizado de sistema de inventario farmacéutico con las cualidades también de punto de venta, que administre la actividad diaria de </a:t>
            </a:r>
            <a:r>
              <a:rPr lang="es-MX" sz="2500" dirty="0" smtClean="0">
                <a:latin typeface="Segoe UI Light" pitchFamily="34" charset="0"/>
                <a:ea typeface="+mj-ea"/>
                <a:cs typeface="Segoe UI Light" pitchFamily="34" charset="0"/>
              </a:rPr>
              <a:t>venta </a:t>
            </a:r>
            <a:r>
              <a:rPr lang="es-MX" sz="2500" dirty="0">
                <a:latin typeface="Segoe UI Light" pitchFamily="34" charset="0"/>
                <a:ea typeface="+mj-ea"/>
                <a:cs typeface="Segoe UI Light" pitchFamily="34" charset="0"/>
              </a:rPr>
              <a:t>de productos. </a:t>
            </a:r>
          </a:p>
        </p:txBody>
      </p:sp>
      <p:sp>
        <p:nvSpPr>
          <p:cNvPr id="2" name="1 Título"/>
          <p:cNvSpPr>
            <a:spLocks noGrp="1"/>
          </p:cNvSpPr>
          <p:nvPr>
            <p:ph type="title" idx="4294967295"/>
          </p:nvPr>
        </p:nvSpPr>
        <p:spPr>
          <a:xfrm>
            <a:off x="0" y="274638"/>
            <a:ext cx="8229600" cy="1143000"/>
          </a:xfrm>
        </p:spPr>
        <p:txBody>
          <a:bodyPr>
            <a:normAutofit/>
          </a:bodyPr>
          <a:lstStyle/>
          <a:p>
            <a:r>
              <a:rPr lang="es-MX" sz="3500" b="1" dirty="0">
                <a:latin typeface="Segoe UI Light" pitchFamily="34" charset="0"/>
                <a:cs typeface="Segoe UI Light" pitchFamily="34" charset="0"/>
              </a:rPr>
              <a:t>Objetivo general</a:t>
            </a:r>
          </a:p>
        </p:txBody>
      </p:sp>
    </p:spTree>
    <p:extLst>
      <p:ext uri="{BB962C8B-B14F-4D97-AF65-F5344CB8AC3E}">
        <p14:creationId xmlns:p14="http://schemas.microsoft.com/office/powerpoint/2010/main" val="371881257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83568" y="1628800"/>
            <a:ext cx="8229600" cy="4525963"/>
          </a:xfrm>
        </p:spPr>
        <p:txBody>
          <a:bodyPr>
            <a:normAutofit/>
          </a:bodyPr>
          <a:lstStyle/>
          <a:p>
            <a:pPr marL="0" lvl="0" indent="0" algn="just">
              <a:spcBef>
                <a:spcPct val="0"/>
              </a:spcBef>
              <a:buNone/>
            </a:pPr>
            <a:r>
              <a:rPr lang="es-MX" sz="2700" dirty="0">
                <a:latin typeface="Segoe UI Light" pitchFamily="34" charset="0"/>
                <a:ea typeface="+mj-ea"/>
                <a:cs typeface="Segoe UI Light" pitchFamily="34" charset="0"/>
              </a:rPr>
              <a:t>Realizar el cobro a los clientes de forma rápida: a través de la consulta de precios al cliente desde descuentos y precios especiales</a:t>
            </a:r>
            <a:r>
              <a:rPr lang="es-MX" sz="2700" dirty="0" smtClean="0">
                <a:latin typeface="Segoe UI Light" pitchFamily="34" charset="0"/>
                <a:ea typeface="+mj-ea"/>
                <a:cs typeface="Segoe UI Light" pitchFamily="34" charset="0"/>
              </a:rPr>
              <a:t>.</a:t>
            </a:r>
          </a:p>
          <a:p>
            <a:pPr marL="0" lvl="0" indent="0" algn="just">
              <a:spcBef>
                <a:spcPct val="0"/>
              </a:spcBef>
              <a:buNone/>
            </a:pPr>
            <a:endParaRPr lang="es-MX" sz="2700" dirty="0">
              <a:latin typeface="Segoe UI Light" pitchFamily="34" charset="0"/>
              <a:ea typeface="+mj-ea"/>
              <a:cs typeface="Segoe UI Light" pitchFamily="34" charset="0"/>
            </a:endParaRPr>
          </a:p>
          <a:p>
            <a:pPr marL="0" lvl="0" indent="0" algn="just">
              <a:spcBef>
                <a:spcPct val="0"/>
              </a:spcBef>
              <a:buNone/>
            </a:pPr>
            <a:r>
              <a:rPr lang="es-MX" sz="2700" dirty="0">
                <a:latin typeface="Segoe UI Light" pitchFamily="34" charset="0"/>
                <a:ea typeface="+mj-ea"/>
                <a:cs typeface="Segoe UI Light" pitchFamily="34" charset="0"/>
              </a:rPr>
              <a:t>Ayudar a la pequeña farmacia a ser más efectiva: con el tratamiento de la información teniéndola almacenada en una base de datos que permita utilizar la información previamente cuando utiliza y se venda un producto teniendo un conteo total de cada uno de los productos que salen. </a:t>
            </a:r>
          </a:p>
          <a:p>
            <a:endParaRPr lang="es-MX" dirty="0"/>
          </a:p>
        </p:txBody>
      </p:sp>
      <p:sp>
        <p:nvSpPr>
          <p:cNvPr id="2" name="1 Título"/>
          <p:cNvSpPr>
            <a:spLocks noGrp="1"/>
          </p:cNvSpPr>
          <p:nvPr>
            <p:ph type="title" idx="4294967295"/>
          </p:nvPr>
        </p:nvSpPr>
        <p:spPr>
          <a:xfrm>
            <a:off x="0" y="274638"/>
            <a:ext cx="8229600" cy="1143000"/>
          </a:xfrm>
        </p:spPr>
        <p:txBody>
          <a:bodyPr>
            <a:normAutofit/>
          </a:bodyPr>
          <a:lstStyle/>
          <a:p>
            <a:r>
              <a:rPr lang="es-ES" sz="3500" b="1" dirty="0">
                <a:latin typeface="Segoe UI Light" pitchFamily="34" charset="0"/>
                <a:cs typeface="Segoe UI Light" pitchFamily="34" charset="0"/>
              </a:rPr>
              <a:t>Objetivos específicos</a:t>
            </a:r>
            <a:endParaRPr lang="es-MX" sz="3500" b="1" dirty="0">
              <a:latin typeface="Segoe UI Light" pitchFamily="34" charset="0"/>
              <a:cs typeface="Segoe UI Light" pitchFamily="34" charset="0"/>
            </a:endParaRPr>
          </a:p>
        </p:txBody>
      </p:sp>
    </p:spTree>
    <p:extLst>
      <p:ext uri="{BB962C8B-B14F-4D97-AF65-F5344CB8AC3E}">
        <p14:creationId xmlns:p14="http://schemas.microsoft.com/office/powerpoint/2010/main" val="33404475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171</TotalTime>
  <Words>528</Words>
  <Application>Microsoft Office PowerPoint</Application>
  <PresentationFormat>Presentación en pantalla (4:3)</PresentationFormat>
  <Paragraphs>53</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Sistema de inventario farmacéutico </vt:lpstr>
      <vt:lpstr>Elección del sistema a desarrollar</vt:lpstr>
      <vt:lpstr>Problemáticas a abordar en el sistema</vt:lpstr>
      <vt:lpstr>Cronograma de actividades </vt:lpstr>
      <vt:lpstr>Enfoque</vt:lpstr>
      <vt:lpstr>Ofertando las cualidades</vt:lpstr>
      <vt:lpstr>Fundamentos</vt:lpstr>
      <vt:lpstr>Objetivo general</vt:lpstr>
      <vt:lpstr>Objetivos específicos</vt:lpstr>
      <vt:lpstr>Presentación de PowerPoint</vt:lpstr>
      <vt:lpstr>Justificación </vt:lpstr>
      <vt:lpstr>Tras el análisis de requerimientos</vt:lpstr>
      <vt:lpstr>Análisis y especificación de sistema</vt:lpstr>
      <vt:lpstr>Presentación de PowerPoint</vt:lpstr>
      <vt:lpstr>Presentación de PowerPoint</vt:lpstr>
      <vt:lpstr>Desarrollo de interfaces Interfaces de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Djs</dc:creator>
  <cp:lastModifiedBy>Djs</cp:lastModifiedBy>
  <cp:revision>9</cp:revision>
  <dcterms:created xsi:type="dcterms:W3CDTF">2014-03-24T14:18:12Z</dcterms:created>
  <dcterms:modified xsi:type="dcterms:W3CDTF">2014-03-24T17:09:18Z</dcterms:modified>
</cp:coreProperties>
</file>