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9443277-1D21-430D-8A0C-A6742713DF9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xmlns="" id="{4CA6631B-3E12-4FB7-BB96-6E0DBDDA98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xmlns="" id="{F72345F4-6347-4033-A711-9B7FC891CA01}"/>
              </a:ext>
            </a:extLst>
          </p:cNvPr>
          <p:cNvSpPr>
            <a:spLocks noGrp="1"/>
          </p:cNvSpPr>
          <p:nvPr>
            <p:ph type="dt" sz="half" idx="10"/>
          </p:nvPr>
        </p:nvSpPr>
        <p:spPr/>
        <p:txBody>
          <a:bodyPr/>
          <a:lstStyle/>
          <a:p>
            <a:fld id="{C46C259F-1BC8-4A8F-80D8-3FE1D0DC01AB}" type="datetimeFigureOut">
              <a:rPr lang="es-ES" smtClean="0"/>
              <a:pPr/>
              <a:t>19/09/2020</a:t>
            </a:fld>
            <a:endParaRPr lang="es-ES"/>
          </a:p>
        </p:txBody>
      </p:sp>
      <p:sp>
        <p:nvSpPr>
          <p:cNvPr id="5" name="Marcador de pie de página 4">
            <a:extLst>
              <a:ext uri="{FF2B5EF4-FFF2-40B4-BE49-F238E27FC236}">
                <a16:creationId xmlns:a16="http://schemas.microsoft.com/office/drawing/2014/main" xmlns="" id="{856542C2-27CB-4DC4-B787-5455288FB2D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189535CD-71E6-4D98-B2B8-F332C7F08827}"/>
              </a:ext>
            </a:extLst>
          </p:cNvPr>
          <p:cNvSpPr>
            <a:spLocks noGrp="1"/>
          </p:cNvSpPr>
          <p:nvPr>
            <p:ph type="sldNum" sz="quarter" idx="12"/>
          </p:nvPr>
        </p:nvSpPr>
        <p:spPr/>
        <p:txBody>
          <a:bodyPr/>
          <a:lstStyle/>
          <a:p>
            <a:fld id="{2EEC5E8F-E425-4D7D-855F-F725FCEE0B3A}" type="slidenum">
              <a:rPr lang="es-ES" smtClean="0"/>
              <a:pPr/>
              <a:t>‹Nº›</a:t>
            </a:fld>
            <a:endParaRPr lang="es-ES"/>
          </a:p>
        </p:txBody>
      </p:sp>
    </p:spTree>
    <p:extLst>
      <p:ext uri="{BB962C8B-B14F-4D97-AF65-F5344CB8AC3E}">
        <p14:creationId xmlns:p14="http://schemas.microsoft.com/office/powerpoint/2010/main" xmlns="" val="736671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DF727D1-5390-4012-A4D8-85659A5A461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xmlns="" id="{0A149C90-2C60-440F-86E0-4FCE419FE821}"/>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0FAD162A-6BF9-427B-AFE2-EAE549ACE842}"/>
              </a:ext>
            </a:extLst>
          </p:cNvPr>
          <p:cNvSpPr>
            <a:spLocks noGrp="1"/>
          </p:cNvSpPr>
          <p:nvPr>
            <p:ph type="dt" sz="half" idx="10"/>
          </p:nvPr>
        </p:nvSpPr>
        <p:spPr/>
        <p:txBody>
          <a:bodyPr/>
          <a:lstStyle/>
          <a:p>
            <a:fld id="{C46C259F-1BC8-4A8F-80D8-3FE1D0DC01AB}" type="datetimeFigureOut">
              <a:rPr lang="es-ES" smtClean="0"/>
              <a:pPr/>
              <a:t>19/09/2020</a:t>
            </a:fld>
            <a:endParaRPr lang="es-ES"/>
          </a:p>
        </p:txBody>
      </p:sp>
      <p:sp>
        <p:nvSpPr>
          <p:cNvPr id="5" name="Marcador de pie de página 4">
            <a:extLst>
              <a:ext uri="{FF2B5EF4-FFF2-40B4-BE49-F238E27FC236}">
                <a16:creationId xmlns:a16="http://schemas.microsoft.com/office/drawing/2014/main" xmlns="" id="{762CAFB7-576A-48AD-8D30-8C64AC984FD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7014F257-0B46-4EC1-A784-79BEDC9C4D2A}"/>
              </a:ext>
            </a:extLst>
          </p:cNvPr>
          <p:cNvSpPr>
            <a:spLocks noGrp="1"/>
          </p:cNvSpPr>
          <p:nvPr>
            <p:ph type="sldNum" sz="quarter" idx="12"/>
          </p:nvPr>
        </p:nvSpPr>
        <p:spPr/>
        <p:txBody>
          <a:bodyPr/>
          <a:lstStyle/>
          <a:p>
            <a:fld id="{2EEC5E8F-E425-4D7D-855F-F725FCEE0B3A}" type="slidenum">
              <a:rPr lang="es-ES" smtClean="0"/>
              <a:pPr/>
              <a:t>‹Nº›</a:t>
            </a:fld>
            <a:endParaRPr lang="es-ES"/>
          </a:p>
        </p:txBody>
      </p:sp>
    </p:spTree>
    <p:extLst>
      <p:ext uri="{BB962C8B-B14F-4D97-AF65-F5344CB8AC3E}">
        <p14:creationId xmlns:p14="http://schemas.microsoft.com/office/powerpoint/2010/main" xmlns="" val="289750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0D548698-BD70-4CD8-8F76-D91DAD1F71B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xmlns="" id="{2B1F4064-268B-46B6-A708-C96BB574C94A}"/>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2F821656-5A4D-49D2-9401-E9DB19973E1C}"/>
              </a:ext>
            </a:extLst>
          </p:cNvPr>
          <p:cNvSpPr>
            <a:spLocks noGrp="1"/>
          </p:cNvSpPr>
          <p:nvPr>
            <p:ph type="dt" sz="half" idx="10"/>
          </p:nvPr>
        </p:nvSpPr>
        <p:spPr/>
        <p:txBody>
          <a:bodyPr/>
          <a:lstStyle/>
          <a:p>
            <a:fld id="{C46C259F-1BC8-4A8F-80D8-3FE1D0DC01AB}" type="datetimeFigureOut">
              <a:rPr lang="es-ES" smtClean="0"/>
              <a:pPr/>
              <a:t>19/09/2020</a:t>
            </a:fld>
            <a:endParaRPr lang="es-ES"/>
          </a:p>
        </p:txBody>
      </p:sp>
      <p:sp>
        <p:nvSpPr>
          <p:cNvPr id="5" name="Marcador de pie de página 4">
            <a:extLst>
              <a:ext uri="{FF2B5EF4-FFF2-40B4-BE49-F238E27FC236}">
                <a16:creationId xmlns:a16="http://schemas.microsoft.com/office/drawing/2014/main" xmlns="" id="{41029DD8-E870-47D8-902A-6F43D1C99E7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33694CEA-2308-4958-B94C-DA1B7480DDE7}"/>
              </a:ext>
            </a:extLst>
          </p:cNvPr>
          <p:cNvSpPr>
            <a:spLocks noGrp="1"/>
          </p:cNvSpPr>
          <p:nvPr>
            <p:ph type="sldNum" sz="quarter" idx="12"/>
          </p:nvPr>
        </p:nvSpPr>
        <p:spPr/>
        <p:txBody>
          <a:bodyPr/>
          <a:lstStyle/>
          <a:p>
            <a:fld id="{2EEC5E8F-E425-4D7D-855F-F725FCEE0B3A}" type="slidenum">
              <a:rPr lang="es-ES" smtClean="0"/>
              <a:pPr/>
              <a:t>‹Nº›</a:t>
            </a:fld>
            <a:endParaRPr lang="es-ES"/>
          </a:p>
        </p:txBody>
      </p:sp>
    </p:spTree>
    <p:extLst>
      <p:ext uri="{BB962C8B-B14F-4D97-AF65-F5344CB8AC3E}">
        <p14:creationId xmlns:p14="http://schemas.microsoft.com/office/powerpoint/2010/main" xmlns="" val="333287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E1FE5A2-41FD-4C97-9D1C-ABDB26D9FBD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xmlns="" id="{AC06C50D-7118-4807-96CA-900BCFCDE05A}"/>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D2254D06-C99A-4CB8-9FBC-B008E5C8FF8B}"/>
              </a:ext>
            </a:extLst>
          </p:cNvPr>
          <p:cNvSpPr>
            <a:spLocks noGrp="1"/>
          </p:cNvSpPr>
          <p:nvPr>
            <p:ph type="dt" sz="half" idx="10"/>
          </p:nvPr>
        </p:nvSpPr>
        <p:spPr/>
        <p:txBody>
          <a:bodyPr/>
          <a:lstStyle/>
          <a:p>
            <a:fld id="{C46C259F-1BC8-4A8F-80D8-3FE1D0DC01AB}" type="datetimeFigureOut">
              <a:rPr lang="es-ES" smtClean="0"/>
              <a:pPr/>
              <a:t>19/09/2020</a:t>
            </a:fld>
            <a:endParaRPr lang="es-ES"/>
          </a:p>
        </p:txBody>
      </p:sp>
      <p:sp>
        <p:nvSpPr>
          <p:cNvPr id="5" name="Marcador de pie de página 4">
            <a:extLst>
              <a:ext uri="{FF2B5EF4-FFF2-40B4-BE49-F238E27FC236}">
                <a16:creationId xmlns:a16="http://schemas.microsoft.com/office/drawing/2014/main" xmlns="" id="{AC463344-C6E4-48D9-9F89-E18144A17C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1D5CDA3C-E890-4559-A25F-17ABA2D2686A}"/>
              </a:ext>
            </a:extLst>
          </p:cNvPr>
          <p:cNvSpPr>
            <a:spLocks noGrp="1"/>
          </p:cNvSpPr>
          <p:nvPr>
            <p:ph type="sldNum" sz="quarter" idx="12"/>
          </p:nvPr>
        </p:nvSpPr>
        <p:spPr/>
        <p:txBody>
          <a:bodyPr/>
          <a:lstStyle/>
          <a:p>
            <a:fld id="{2EEC5E8F-E425-4D7D-855F-F725FCEE0B3A}" type="slidenum">
              <a:rPr lang="es-ES" smtClean="0"/>
              <a:pPr/>
              <a:t>‹Nº›</a:t>
            </a:fld>
            <a:endParaRPr lang="es-ES"/>
          </a:p>
        </p:txBody>
      </p:sp>
    </p:spTree>
    <p:extLst>
      <p:ext uri="{BB962C8B-B14F-4D97-AF65-F5344CB8AC3E}">
        <p14:creationId xmlns:p14="http://schemas.microsoft.com/office/powerpoint/2010/main" xmlns="" val="351799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29C294B-F2DF-4D98-8E1B-C55E354EBAD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xmlns="" id="{C18CFF4F-226C-4672-A643-A432590014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xmlns="" id="{7C84172F-1C3F-4560-8550-C87BDC3CF591}"/>
              </a:ext>
            </a:extLst>
          </p:cNvPr>
          <p:cNvSpPr>
            <a:spLocks noGrp="1"/>
          </p:cNvSpPr>
          <p:nvPr>
            <p:ph type="dt" sz="half" idx="10"/>
          </p:nvPr>
        </p:nvSpPr>
        <p:spPr/>
        <p:txBody>
          <a:bodyPr/>
          <a:lstStyle/>
          <a:p>
            <a:fld id="{C46C259F-1BC8-4A8F-80D8-3FE1D0DC01AB}" type="datetimeFigureOut">
              <a:rPr lang="es-ES" smtClean="0"/>
              <a:pPr/>
              <a:t>19/09/2020</a:t>
            </a:fld>
            <a:endParaRPr lang="es-ES"/>
          </a:p>
        </p:txBody>
      </p:sp>
      <p:sp>
        <p:nvSpPr>
          <p:cNvPr id="5" name="Marcador de pie de página 4">
            <a:extLst>
              <a:ext uri="{FF2B5EF4-FFF2-40B4-BE49-F238E27FC236}">
                <a16:creationId xmlns:a16="http://schemas.microsoft.com/office/drawing/2014/main" xmlns="" id="{A131C417-BBFC-4185-A4CB-A41F542CF44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D20F796D-19F9-49F8-B5CB-25653CB6B110}"/>
              </a:ext>
            </a:extLst>
          </p:cNvPr>
          <p:cNvSpPr>
            <a:spLocks noGrp="1"/>
          </p:cNvSpPr>
          <p:nvPr>
            <p:ph type="sldNum" sz="quarter" idx="12"/>
          </p:nvPr>
        </p:nvSpPr>
        <p:spPr/>
        <p:txBody>
          <a:bodyPr/>
          <a:lstStyle/>
          <a:p>
            <a:fld id="{2EEC5E8F-E425-4D7D-855F-F725FCEE0B3A}" type="slidenum">
              <a:rPr lang="es-ES" smtClean="0"/>
              <a:pPr/>
              <a:t>‹Nº›</a:t>
            </a:fld>
            <a:endParaRPr lang="es-ES"/>
          </a:p>
        </p:txBody>
      </p:sp>
    </p:spTree>
    <p:extLst>
      <p:ext uri="{BB962C8B-B14F-4D97-AF65-F5344CB8AC3E}">
        <p14:creationId xmlns:p14="http://schemas.microsoft.com/office/powerpoint/2010/main" xmlns="" val="378613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E7C0EDC-6444-4581-806A-DF11E833CF3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xmlns="" id="{8E84B630-1B16-49B5-8515-E235FFA1A266}"/>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xmlns="" id="{C28D4224-1B68-44A1-AE79-60127E82E141}"/>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xmlns="" id="{B73F7324-EE2D-4B09-981A-335D4AFFEC10}"/>
              </a:ext>
            </a:extLst>
          </p:cNvPr>
          <p:cNvSpPr>
            <a:spLocks noGrp="1"/>
          </p:cNvSpPr>
          <p:nvPr>
            <p:ph type="dt" sz="half" idx="10"/>
          </p:nvPr>
        </p:nvSpPr>
        <p:spPr/>
        <p:txBody>
          <a:bodyPr/>
          <a:lstStyle/>
          <a:p>
            <a:fld id="{C46C259F-1BC8-4A8F-80D8-3FE1D0DC01AB}" type="datetimeFigureOut">
              <a:rPr lang="es-ES" smtClean="0"/>
              <a:pPr/>
              <a:t>19/09/2020</a:t>
            </a:fld>
            <a:endParaRPr lang="es-ES"/>
          </a:p>
        </p:txBody>
      </p:sp>
      <p:sp>
        <p:nvSpPr>
          <p:cNvPr id="6" name="Marcador de pie de página 5">
            <a:extLst>
              <a:ext uri="{FF2B5EF4-FFF2-40B4-BE49-F238E27FC236}">
                <a16:creationId xmlns:a16="http://schemas.microsoft.com/office/drawing/2014/main" xmlns="" id="{1FA81AE7-01FC-49AC-9164-FC5F753059E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xmlns="" id="{D7D21712-77FC-4FEE-89CB-7CB9A59D0443}"/>
              </a:ext>
            </a:extLst>
          </p:cNvPr>
          <p:cNvSpPr>
            <a:spLocks noGrp="1"/>
          </p:cNvSpPr>
          <p:nvPr>
            <p:ph type="sldNum" sz="quarter" idx="12"/>
          </p:nvPr>
        </p:nvSpPr>
        <p:spPr/>
        <p:txBody>
          <a:bodyPr/>
          <a:lstStyle/>
          <a:p>
            <a:fld id="{2EEC5E8F-E425-4D7D-855F-F725FCEE0B3A}" type="slidenum">
              <a:rPr lang="es-ES" smtClean="0"/>
              <a:pPr/>
              <a:t>‹Nº›</a:t>
            </a:fld>
            <a:endParaRPr lang="es-ES"/>
          </a:p>
        </p:txBody>
      </p:sp>
    </p:spTree>
    <p:extLst>
      <p:ext uri="{BB962C8B-B14F-4D97-AF65-F5344CB8AC3E}">
        <p14:creationId xmlns:p14="http://schemas.microsoft.com/office/powerpoint/2010/main" xmlns="" val="1374566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5A67599-19C6-4DA9-B41B-8A4FA976E9C4}"/>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xmlns="" id="{70EB10DB-2C50-4F9B-B8F6-3EDCE64D74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xmlns="" id="{AF567609-5EC8-4293-91F0-DF79FBCE831D}"/>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xmlns="" id="{0FA6472A-F7AB-4907-A549-6D26382EA4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xmlns="" id="{1062611A-B80C-4C60-A6A1-5DE2E34E98D2}"/>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xmlns="" id="{DFE43B71-AB98-4D1E-BE0E-BC5B3F36467C}"/>
              </a:ext>
            </a:extLst>
          </p:cNvPr>
          <p:cNvSpPr>
            <a:spLocks noGrp="1"/>
          </p:cNvSpPr>
          <p:nvPr>
            <p:ph type="dt" sz="half" idx="10"/>
          </p:nvPr>
        </p:nvSpPr>
        <p:spPr/>
        <p:txBody>
          <a:bodyPr/>
          <a:lstStyle/>
          <a:p>
            <a:fld id="{C46C259F-1BC8-4A8F-80D8-3FE1D0DC01AB}" type="datetimeFigureOut">
              <a:rPr lang="es-ES" smtClean="0"/>
              <a:pPr/>
              <a:t>19/09/2020</a:t>
            </a:fld>
            <a:endParaRPr lang="es-ES"/>
          </a:p>
        </p:txBody>
      </p:sp>
      <p:sp>
        <p:nvSpPr>
          <p:cNvPr id="8" name="Marcador de pie de página 7">
            <a:extLst>
              <a:ext uri="{FF2B5EF4-FFF2-40B4-BE49-F238E27FC236}">
                <a16:creationId xmlns:a16="http://schemas.microsoft.com/office/drawing/2014/main" xmlns="" id="{017C6FF7-CCCD-426C-A5A0-095DCF0CB1FA}"/>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xmlns="" id="{E0E30E6C-770C-4FC7-A095-BABB9AC5101A}"/>
              </a:ext>
            </a:extLst>
          </p:cNvPr>
          <p:cNvSpPr>
            <a:spLocks noGrp="1"/>
          </p:cNvSpPr>
          <p:nvPr>
            <p:ph type="sldNum" sz="quarter" idx="12"/>
          </p:nvPr>
        </p:nvSpPr>
        <p:spPr/>
        <p:txBody>
          <a:bodyPr/>
          <a:lstStyle/>
          <a:p>
            <a:fld id="{2EEC5E8F-E425-4D7D-855F-F725FCEE0B3A}" type="slidenum">
              <a:rPr lang="es-ES" smtClean="0"/>
              <a:pPr/>
              <a:t>‹Nº›</a:t>
            </a:fld>
            <a:endParaRPr lang="es-ES"/>
          </a:p>
        </p:txBody>
      </p:sp>
    </p:spTree>
    <p:extLst>
      <p:ext uri="{BB962C8B-B14F-4D97-AF65-F5344CB8AC3E}">
        <p14:creationId xmlns:p14="http://schemas.microsoft.com/office/powerpoint/2010/main" xmlns="" val="421529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770718E-76D4-4B62-8AFE-45C387A1C08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xmlns="" id="{027BF432-F711-4DB4-973E-41734DF43FB1}"/>
              </a:ext>
            </a:extLst>
          </p:cNvPr>
          <p:cNvSpPr>
            <a:spLocks noGrp="1"/>
          </p:cNvSpPr>
          <p:nvPr>
            <p:ph type="dt" sz="half" idx="10"/>
          </p:nvPr>
        </p:nvSpPr>
        <p:spPr/>
        <p:txBody>
          <a:bodyPr/>
          <a:lstStyle/>
          <a:p>
            <a:fld id="{C46C259F-1BC8-4A8F-80D8-3FE1D0DC01AB}" type="datetimeFigureOut">
              <a:rPr lang="es-ES" smtClean="0"/>
              <a:pPr/>
              <a:t>19/09/2020</a:t>
            </a:fld>
            <a:endParaRPr lang="es-ES"/>
          </a:p>
        </p:txBody>
      </p:sp>
      <p:sp>
        <p:nvSpPr>
          <p:cNvPr id="4" name="Marcador de pie de página 3">
            <a:extLst>
              <a:ext uri="{FF2B5EF4-FFF2-40B4-BE49-F238E27FC236}">
                <a16:creationId xmlns:a16="http://schemas.microsoft.com/office/drawing/2014/main" xmlns="" id="{39F9577E-E58D-4741-AE94-4539716DD74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xmlns="" id="{0F6C9CC6-321D-465F-88AC-5314EE2811F8}"/>
              </a:ext>
            </a:extLst>
          </p:cNvPr>
          <p:cNvSpPr>
            <a:spLocks noGrp="1"/>
          </p:cNvSpPr>
          <p:nvPr>
            <p:ph type="sldNum" sz="quarter" idx="12"/>
          </p:nvPr>
        </p:nvSpPr>
        <p:spPr/>
        <p:txBody>
          <a:bodyPr/>
          <a:lstStyle/>
          <a:p>
            <a:fld id="{2EEC5E8F-E425-4D7D-855F-F725FCEE0B3A}" type="slidenum">
              <a:rPr lang="es-ES" smtClean="0"/>
              <a:pPr/>
              <a:t>‹Nº›</a:t>
            </a:fld>
            <a:endParaRPr lang="es-ES"/>
          </a:p>
        </p:txBody>
      </p:sp>
    </p:spTree>
    <p:extLst>
      <p:ext uri="{BB962C8B-B14F-4D97-AF65-F5344CB8AC3E}">
        <p14:creationId xmlns:p14="http://schemas.microsoft.com/office/powerpoint/2010/main" xmlns="" val="3083999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A2673B2E-FD78-48B3-85CC-2F8308D936DD}"/>
              </a:ext>
            </a:extLst>
          </p:cNvPr>
          <p:cNvSpPr>
            <a:spLocks noGrp="1"/>
          </p:cNvSpPr>
          <p:nvPr>
            <p:ph type="dt" sz="half" idx="10"/>
          </p:nvPr>
        </p:nvSpPr>
        <p:spPr/>
        <p:txBody>
          <a:bodyPr/>
          <a:lstStyle/>
          <a:p>
            <a:fld id="{C46C259F-1BC8-4A8F-80D8-3FE1D0DC01AB}" type="datetimeFigureOut">
              <a:rPr lang="es-ES" smtClean="0"/>
              <a:pPr/>
              <a:t>19/09/2020</a:t>
            </a:fld>
            <a:endParaRPr lang="es-ES"/>
          </a:p>
        </p:txBody>
      </p:sp>
      <p:sp>
        <p:nvSpPr>
          <p:cNvPr id="3" name="Marcador de pie de página 2">
            <a:extLst>
              <a:ext uri="{FF2B5EF4-FFF2-40B4-BE49-F238E27FC236}">
                <a16:creationId xmlns:a16="http://schemas.microsoft.com/office/drawing/2014/main" xmlns="" id="{B7E014BB-DF8F-4EAA-AFEA-0E7FA36F999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xmlns="" id="{8A9A6B1E-5C8A-4F2C-8B74-F53006D92951}"/>
              </a:ext>
            </a:extLst>
          </p:cNvPr>
          <p:cNvSpPr>
            <a:spLocks noGrp="1"/>
          </p:cNvSpPr>
          <p:nvPr>
            <p:ph type="sldNum" sz="quarter" idx="12"/>
          </p:nvPr>
        </p:nvSpPr>
        <p:spPr/>
        <p:txBody>
          <a:bodyPr/>
          <a:lstStyle/>
          <a:p>
            <a:fld id="{2EEC5E8F-E425-4D7D-855F-F725FCEE0B3A}" type="slidenum">
              <a:rPr lang="es-ES" smtClean="0"/>
              <a:pPr/>
              <a:t>‹Nº›</a:t>
            </a:fld>
            <a:endParaRPr lang="es-ES"/>
          </a:p>
        </p:txBody>
      </p:sp>
    </p:spTree>
    <p:extLst>
      <p:ext uri="{BB962C8B-B14F-4D97-AF65-F5344CB8AC3E}">
        <p14:creationId xmlns:p14="http://schemas.microsoft.com/office/powerpoint/2010/main" xmlns="" val="111006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BC33587-A5AD-4D37-87C6-50758D5990F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xmlns="" id="{5B76E7BA-E523-4806-99BA-251FA0DB2D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xmlns="" id="{6FE2C436-7027-48A0-8703-3CEEFC4A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D282BB58-BC24-4110-82BA-D97C4572BCED}"/>
              </a:ext>
            </a:extLst>
          </p:cNvPr>
          <p:cNvSpPr>
            <a:spLocks noGrp="1"/>
          </p:cNvSpPr>
          <p:nvPr>
            <p:ph type="dt" sz="half" idx="10"/>
          </p:nvPr>
        </p:nvSpPr>
        <p:spPr/>
        <p:txBody>
          <a:bodyPr/>
          <a:lstStyle/>
          <a:p>
            <a:fld id="{C46C259F-1BC8-4A8F-80D8-3FE1D0DC01AB}" type="datetimeFigureOut">
              <a:rPr lang="es-ES" smtClean="0"/>
              <a:pPr/>
              <a:t>19/09/2020</a:t>
            </a:fld>
            <a:endParaRPr lang="es-ES"/>
          </a:p>
        </p:txBody>
      </p:sp>
      <p:sp>
        <p:nvSpPr>
          <p:cNvPr id="6" name="Marcador de pie de página 5">
            <a:extLst>
              <a:ext uri="{FF2B5EF4-FFF2-40B4-BE49-F238E27FC236}">
                <a16:creationId xmlns:a16="http://schemas.microsoft.com/office/drawing/2014/main" xmlns="" id="{68576C25-DF85-439D-B528-51A2BE0F938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xmlns="" id="{613212E4-36E1-4523-9A10-2D55DAE4A1C6}"/>
              </a:ext>
            </a:extLst>
          </p:cNvPr>
          <p:cNvSpPr>
            <a:spLocks noGrp="1"/>
          </p:cNvSpPr>
          <p:nvPr>
            <p:ph type="sldNum" sz="quarter" idx="12"/>
          </p:nvPr>
        </p:nvSpPr>
        <p:spPr/>
        <p:txBody>
          <a:bodyPr/>
          <a:lstStyle/>
          <a:p>
            <a:fld id="{2EEC5E8F-E425-4D7D-855F-F725FCEE0B3A}" type="slidenum">
              <a:rPr lang="es-ES" smtClean="0"/>
              <a:pPr/>
              <a:t>‹Nº›</a:t>
            </a:fld>
            <a:endParaRPr lang="es-ES"/>
          </a:p>
        </p:txBody>
      </p:sp>
    </p:spTree>
    <p:extLst>
      <p:ext uri="{BB962C8B-B14F-4D97-AF65-F5344CB8AC3E}">
        <p14:creationId xmlns:p14="http://schemas.microsoft.com/office/powerpoint/2010/main" xmlns="" val="1588754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9EE583C-8D6C-4D04-AB3B-FF4D53D7F3A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xmlns="" id="{16455EBE-6A27-4954-ABD8-D65E2111F8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xmlns="" id="{4BAC1A94-2E42-43B3-8D60-2B1F637FFF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xmlns="" id="{2DD7DB2E-5681-4044-8C52-674683D43F5A}"/>
              </a:ext>
            </a:extLst>
          </p:cNvPr>
          <p:cNvSpPr>
            <a:spLocks noGrp="1"/>
          </p:cNvSpPr>
          <p:nvPr>
            <p:ph type="dt" sz="half" idx="10"/>
          </p:nvPr>
        </p:nvSpPr>
        <p:spPr/>
        <p:txBody>
          <a:bodyPr/>
          <a:lstStyle/>
          <a:p>
            <a:fld id="{C46C259F-1BC8-4A8F-80D8-3FE1D0DC01AB}" type="datetimeFigureOut">
              <a:rPr lang="es-ES" smtClean="0"/>
              <a:pPr/>
              <a:t>19/09/2020</a:t>
            </a:fld>
            <a:endParaRPr lang="es-ES"/>
          </a:p>
        </p:txBody>
      </p:sp>
      <p:sp>
        <p:nvSpPr>
          <p:cNvPr id="6" name="Marcador de pie de página 5">
            <a:extLst>
              <a:ext uri="{FF2B5EF4-FFF2-40B4-BE49-F238E27FC236}">
                <a16:creationId xmlns:a16="http://schemas.microsoft.com/office/drawing/2014/main" xmlns="" id="{B959EC83-409F-4DDC-8008-0787244E0B7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xmlns="" id="{F31FBD87-BD9F-4CE8-A578-940A7D7A9BFF}"/>
              </a:ext>
            </a:extLst>
          </p:cNvPr>
          <p:cNvSpPr>
            <a:spLocks noGrp="1"/>
          </p:cNvSpPr>
          <p:nvPr>
            <p:ph type="sldNum" sz="quarter" idx="12"/>
          </p:nvPr>
        </p:nvSpPr>
        <p:spPr/>
        <p:txBody>
          <a:bodyPr/>
          <a:lstStyle/>
          <a:p>
            <a:fld id="{2EEC5E8F-E425-4D7D-855F-F725FCEE0B3A}" type="slidenum">
              <a:rPr lang="es-ES" smtClean="0"/>
              <a:pPr/>
              <a:t>‹Nº›</a:t>
            </a:fld>
            <a:endParaRPr lang="es-ES"/>
          </a:p>
        </p:txBody>
      </p:sp>
    </p:spTree>
    <p:extLst>
      <p:ext uri="{BB962C8B-B14F-4D97-AF65-F5344CB8AC3E}">
        <p14:creationId xmlns:p14="http://schemas.microsoft.com/office/powerpoint/2010/main" xmlns="" val="2364377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0">
              <a:schemeClr val="accent5">
                <a:lumMod val="0"/>
                <a:lumOff val="100000"/>
              </a:schemeClr>
            </a:gs>
            <a:gs pos="56000">
              <a:schemeClr val="accent2">
                <a:lumMod val="7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40BDEBCB-3E7F-4D4F-A5E3-54FF82435E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xmlns="" id="{FBE7D959-9D78-412A-9F1E-9A5C452341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DD891AE9-BD66-4112-B3F3-805CAB573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C259F-1BC8-4A8F-80D8-3FE1D0DC01AB}" type="datetimeFigureOut">
              <a:rPr lang="es-ES" smtClean="0"/>
              <a:pPr/>
              <a:t>19/09/2020</a:t>
            </a:fld>
            <a:endParaRPr lang="es-ES"/>
          </a:p>
        </p:txBody>
      </p:sp>
      <p:sp>
        <p:nvSpPr>
          <p:cNvPr id="5" name="Marcador de pie de página 4">
            <a:extLst>
              <a:ext uri="{FF2B5EF4-FFF2-40B4-BE49-F238E27FC236}">
                <a16:creationId xmlns:a16="http://schemas.microsoft.com/office/drawing/2014/main" xmlns="" id="{2410CD11-78AA-485C-BA82-2518A66FF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xmlns="" id="{FBB56530-1360-4C04-9083-21D495429C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C5E8F-E425-4D7D-855F-F725FCEE0B3A}" type="slidenum">
              <a:rPr lang="es-ES" smtClean="0"/>
              <a:pPr/>
              <a:t>‹Nº›</a:t>
            </a:fld>
            <a:endParaRPr lang="es-ES"/>
          </a:p>
        </p:txBody>
      </p:sp>
    </p:spTree>
    <p:extLst>
      <p:ext uri="{BB962C8B-B14F-4D97-AF65-F5344CB8AC3E}">
        <p14:creationId xmlns:p14="http://schemas.microsoft.com/office/powerpoint/2010/main" xmlns="" val="97989967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lipse 7">
            <a:extLst>
              <a:ext uri="{FF2B5EF4-FFF2-40B4-BE49-F238E27FC236}">
                <a16:creationId xmlns:a16="http://schemas.microsoft.com/office/drawing/2014/main" xmlns="" id="{0E39B9C2-56AC-478F-B30D-6C91A407EED8}"/>
              </a:ext>
            </a:extLst>
          </p:cNvPr>
          <p:cNvSpPr/>
          <p:nvPr/>
        </p:nvSpPr>
        <p:spPr>
          <a:xfrm>
            <a:off x="7203272" y="666750"/>
            <a:ext cx="5975699" cy="5524500"/>
          </a:xfrm>
          <a:prstGeom prst="ellipse">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xmlns="" id="{D3C85430-59DA-4BC0-8BA2-999C5F372C83}"/>
              </a:ext>
            </a:extLst>
          </p:cNvPr>
          <p:cNvSpPr>
            <a:spLocks noGrp="1"/>
          </p:cNvSpPr>
          <p:nvPr>
            <p:ph type="ctrTitle"/>
          </p:nvPr>
        </p:nvSpPr>
        <p:spPr>
          <a:xfrm rot="21195628">
            <a:off x="-877898" y="1525363"/>
            <a:ext cx="9144000" cy="977108"/>
          </a:xfrm>
        </p:spPr>
        <p:txBody>
          <a:bodyPr/>
          <a:lstStyle/>
          <a:p>
            <a:r>
              <a:rPr lang="es-ES" dirty="0">
                <a:latin typeface="Ink Free" panose="03080402000500000000" pitchFamily="66" charset="0"/>
              </a:rPr>
              <a:t>¿Qué es programar?</a:t>
            </a:r>
          </a:p>
        </p:txBody>
      </p:sp>
      <p:sp>
        <p:nvSpPr>
          <p:cNvPr id="3" name="Subtítulo 2">
            <a:extLst>
              <a:ext uri="{FF2B5EF4-FFF2-40B4-BE49-F238E27FC236}">
                <a16:creationId xmlns:a16="http://schemas.microsoft.com/office/drawing/2014/main" xmlns="" id="{032FB76A-8EA2-4AB5-9905-E7254942FA5A}"/>
              </a:ext>
            </a:extLst>
          </p:cNvPr>
          <p:cNvSpPr>
            <a:spLocks noGrp="1"/>
          </p:cNvSpPr>
          <p:nvPr>
            <p:ph type="subTitle" idx="1"/>
          </p:nvPr>
        </p:nvSpPr>
        <p:spPr>
          <a:xfrm>
            <a:off x="646102" y="4210050"/>
            <a:ext cx="6096000" cy="1655762"/>
          </a:xfrm>
        </p:spPr>
        <p:txBody>
          <a:bodyPr>
            <a:normAutofit fontScale="92500" lnSpcReduction="10000"/>
          </a:bodyPr>
          <a:lstStyle/>
          <a:p>
            <a:r>
              <a:rPr lang="es-ES" sz="4400" dirty="0">
                <a:latin typeface="Gabriola" panose="04040605051002020D02" pitchFamily="82" charset="0"/>
              </a:rPr>
              <a:t>Definiciones iniciales, conceptos a tener claros y elementos con los que vamos a trabajar</a:t>
            </a:r>
          </a:p>
        </p:txBody>
      </p:sp>
      <p:pic>
        <p:nvPicPr>
          <p:cNvPr id="7" name="Imagen 6">
            <a:extLst>
              <a:ext uri="{FF2B5EF4-FFF2-40B4-BE49-F238E27FC236}">
                <a16:creationId xmlns:a16="http://schemas.microsoft.com/office/drawing/2014/main" xmlns="" id="{AA31C300-DAED-4C9E-A4C9-520A750E0F1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030587" y="1455065"/>
            <a:ext cx="3947869" cy="3947869"/>
          </a:xfrm>
          <a:prstGeom prst="rect">
            <a:avLst/>
          </a:prstGeom>
        </p:spPr>
      </p:pic>
    </p:spTree>
    <p:extLst>
      <p:ext uri="{BB962C8B-B14F-4D97-AF65-F5344CB8AC3E}">
        <p14:creationId xmlns:p14="http://schemas.microsoft.com/office/powerpoint/2010/main" xmlns="" val="2139488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xmlns="" id="{7CA46A7E-A269-4507-8EA2-9F426787E5E3}"/>
              </a:ext>
            </a:extLst>
          </p:cNvPr>
          <p:cNvSpPr/>
          <p:nvPr/>
        </p:nvSpPr>
        <p:spPr>
          <a:xfrm>
            <a:off x="7498080" y="1052305"/>
            <a:ext cx="4201600" cy="5124657"/>
          </a:xfrm>
          <a:prstGeom prst="roundRect">
            <a:avLst>
              <a:gd name="adj" fmla="val 5283"/>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xmlns="" id="{B8A8D3E9-7C42-47A4-8623-1BB3DBCB080A}"/>
              </a:ext>
            </a:extLst>
          </p:cNvPr>
          <p:cNvSpPr>
            <a:spLocks noGrp="1"/>
          </p:cNvSpPr>
          <p:nvPr>
            <p:ph type="title"/>
          </p:nvPr>
        </p:nvSpPr>
        <p:spPr>
          <a:xfrm>
            <a:off x="492321" y="365126"/>
            <a:ext cx="11207360" cy="466147"/>
          </a:xfrm>
          <a:prstGeom prst="roundRect">
            <a:avLst/>
          </a:prstGeom>
        </p:spPr>
        <p:style>
          <a:lnRef idx="1">
            <a:schemeClr val="accent4"/>
          </a:lnRef>
          <a:fillRef idx="2">
            <a:schemeClr val="accent4"/>
          </a:fillRef>
          <a:effectRef idx="1">
            <a:schemeClr val="accent4"/>
          </a:effectRef>
          <a:fontRef idx="minor">
            <a:schemeClr val="dk1"/>
          </a:fontRef>
        </p:style>
        <p:txBody>
          <a:bodyPr>
            <a:noAutofit/>
          </a:bodyPr>
          <a:lstStyle/>
          <a:p>
            <a:r>
              <a:rPr lang="es-ES" sz="2800" dirty="0">
                <a:latin typeface="Ink Free" panose="03080402000500000000" pitchFamily="66" charset="0"/>
              </a:rPr>
              <a:t>¿Qué es programar?</a:t>
            </a:r>
          </a:p>
        </p:txBody>
      </p:sp>
      <p:sp>
        <p:nvSpPr>
          <p:cNvPr id="3" name="Marcador de contenido 2">
            <a:extLst>
              <a:ext uri="{FF2B5EF4-FFF2-40B4-BE49-F238E27FC236}">
                <a16:creationId xmlns:a16="http://schemas.microsoft.com/office/drawing/2014/main" xmlns="" id="{684F65D4-6FEF-407B-BE2E-75B27D5D61D4}"/>
              </a:ext>
            </a:extLst>
          </p:cNvPr>
          <p:cNvSpPr>
            <a:spLocks noGrp="1"/>
          </p:cNvSpPr>
          <p:nvPr>
            <p:ph idx="1"/>
          </p:nvPr>
        </p:nvSpPr>
        <p:spPr>
          <a:xfrm>
            <a:off x="492320" y="1052305"/>
            <a:ext cx="6880174" cy="5124657"/>
          </a:xfrm>
          <a:prstGeom prst="roundRect">
            <a:avLst>
              <a:gd name="adj" fmla="val 5413"/>
            </a:avLst>
          </a:prstGeom>
        </p:spPr>
        <p:style>
          <a:lnRef idx="1">
            <a:schemeClr val="accent4"/>
          </a:lnRef>
          <a:fillRef idx="2">
            <a:schemeClr val="accent4"/>
          </a:fillRef>
          <a:effectRef idx="1">
            <a:schemeClr val="accent4"/>
          </a:effectRef>
          <a:fontRef idx="minor">
            <a:schemeClr val="dk1"/>
          </a:fontRef>
        </p:style>
        <p:txBody>
          <a:bodyPr>
            <a:normAutofit/>
          </a:bodyPr>
          <a:lstStyle/>
          <a:p>
            <a:pPr marL="0" indent="0">
              <a:buNone/>
            </a:pPr>
            <a:r>
              <a:rPr lang="es-ES" sz="3200" dirty="0">
                <a:latin typeface="Gabriola" panose="04040605051002020D02" pitchFamily="82" charset="0"/>
                <a:ea typeface="Tahoma" panose="020B0604030504040204" pitchFamily="34" charset="0"/>
                <a:cs typeface="Tahoma" panose="020B0604030504040204" pitchFamily="34" charset="0"/>
              </a:rPr>
              <a:t>Gramática del lenguaje de programación.</a:t>
            </a:r>
          </a:p>
          <a:p>
            <a:pPr marL="0" indent="0">
              <a:buNone/>
            </a:pPr>
            <a:r>
              <a:rPr lang="es-ES" dirty="0">
                <a:latin typeface="Gabriola" panose="04040605051002020D02" pitchFamily="82" charset="0"/>
                <a:ea typeface="Tahoma" panose="020B0604030504040204" pitchFamily="34" charset="0"/>
                <a:cs typeface="Tahoma" panose="020B0604030504040204" pitchFamily="34" charset="0"/>
              </a:rPr>
              <a:t>Reglas aplicables al conjunto de símbolos y palabras especiales del lenguaje de programación para la construcción de sentencias concretas.</a:t>
            </a:r>
          </a:p>
          <a:p>
            <a:pPr marL="0" indent="0">
              <a:buNone/>
            </a:pPr>
            <a:endParaRPr lang="es-ES" sz="2400"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sz="3200" dirty="0">
                <a:latin typeface="Gabriola" panose="04040605051002020D02" pitchFamily="82" charset="0"/>
                <a:ea typeface="Tahoma" panose="020B0604030504040204" pitchFamily="34" charset="0"/>
                <a:cs typeface="Tahoma" panose="020B0604030504040204" pitchFamily="34" charset="0"/>
              </a:rPr>
              <a:t>Léxico.</a:t>
            </a:r>
          </a:p>
          <a:p>
            <a:pPr marL="0" indent="0">
              <a:buNone/>
            </a:pPr>
            <a:r>
              <a:rPr lang="es-ES" dirty="0">
                <a:latin typeface="Gabriola" panose="04040605051002020D02" pitchFamily="82" charset="0"/>
                <a:ea typeface="Tahoma" panose="020B0604030504040204" pitchFamily="34" charset="0"/>
                <a:cs typeface="Tahoma" panose="020B0604030504040204" pitchFamily="34" charset="0"/>
              </a:rPr>
              <a:t>Conjunto finito de símbolos y palabras especiales. Es el vocabulario del lenguaje.</a:t>
            </a:r>
            <a:endParaRPr lang="es-ES" sz="2400" dirty="0">
              <a:latin typeface="Gabriola" panose="04040605051002020D02" pitchFamily="82" charset="0"/>
              <a:ea typeface="Tahoma" panose="020B0604030504040204" pitchFamily="34" charset="0"/>
              <a:cs typeface="Tahoma" panose="020B0604030504040204" pitchFamily="34" charset="0"/>
            </a:endParaRPr>
          </a:p>
        </p:txBody>
      </p:sp>
      <p:pic>
        <p:nvPicPr>
          <p:cNvPr id="8" name="Imagen 7" descr="Imagen que contiene texto&#10;&#10;Descripción generada con confianza muy alta">
            <a:extLst>
              <a:ext uri="{FF2B5EF4-FFF2-40B4-BE49-F238E27FC236}">
                <a16:creationId xmlns:a16="http://schemas.microsoft.com/office/drawing/2014/main" xmlns="" id="{42CC0D32-C0E1-4254-A4A5-B4CF08C300E4}"/>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r="40000"/>
          <a:stretch/>
        </p:blipFill>
        <p:spPr>
          <a:xfrm>
            <a:off x="7617680" y="1572924"/>
            <a:ext cx="3937752" cy="3712152"/>
          </a:xfrm>
          <a:prstGeom prst="roundRect">
            <a:avLst/>
          </a:prstGeom>
        </p:spPr>
      </p:pic>
    </p:spTree>
    <p:extLst>
      <p:ext uri="{BB962C8B-B14F-4D97-AF65-F5344CB8AC3E}">
        <p14:creationId xmlns:p14="http://schemas.microsoft.com/office/powerpoint/2010/main" xmlns="" val="1828883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xmlns="" id="{7CA46A7E-A269-4507-8EA2-9F426787E5E3}"/>
              </a:ext>
            </a:extLst>
          </p:cNvPr>
          <p:cNvSpPr/>
          <p:nvPr/>
        </p:nvSpPr>
        <p:spPr>
          <a:xfrm>
            <a:off x="7498080" y="1052305"/>
            <a:ext cx="4201600" cy="5124657"/>
          </a:xfrm>
          <a:prstGeom prst="roundRect">
            <a:avLst>
              <a:gd name="adj" fmla="val 5283"/>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xmlns="" id="{B8A8D3E9-7C42-47A4-8623-1BB3DBCB080A}"/>
              </a:ext>
            </a:extLst>
          </p:cNvPr>
          <p:cNvSpPr>
            <a:spLocks noGrp="1"/>
          </p:cNvSpPr>
          <p:nvPr>
            <p:ph type="title"/>
          </p:nvPr>
        </p:nvSpPr>
        <p:spPr>
          <a:xfrm>
            <a:off x="492321" y="365126"/>
            <a:ext cx="11207360" cy="466147"/>
          </a:xfrm>
          <a:prstGeom prst="roundRect">
            <a:avLst/>
          </a:prstGeom>
        </p:spPr>
        <p:style>
          <a:lnRef idx="1">
            <a:schemeClr val="accent4"/>
          </a:lnRef>
          <a:fillRef idx="2">
            <a:schemeClr val="accent4"/>
          </a:fillRef>
          <a:effectRef idx="1">
            <a:schemeClr val="accent4"/>
          </a:effectRef>
          <a:fontRef idx="minor">
            <a:schemeClr val="dk1"/>
          </a:fontRef>
        </p:style>
        <p:txBody>
          <a:bodyPr>
            <a:noAutofit/>
          </a:bodyPr>
          <a:lstStyle/>
          <a:p>
            <a:r>
              <a:rPr lang="es-ES" sz="2800" dirty="0">
                <a:latin typeface="Ink Free" panose="03080402000500000000" pitchFamily="66" charset="0"/>
              </a:rPr>
              <a:t>¿Qué es programar?</a:t>
            </a:r>
          </a:p>
        </p:txBody>
      </p:sp>
      <p:sp>
        <p:nvSpPr>
          <p:cNvPr id="3" name="Marcador de contenido 2">
            <a:extLst>
              <a:ext uri="{FF2B5EF4-FFF2-40B4-BE49-F238E27FC236}">
                <a16:creationId xmlns:a16="http://schemas.microsoft.com/office/drawing/2014/main" xmlns="" id="{684F65D4-6FEF-407B-BE2E-75B27D5D61D4}"/>
              </a:ext>
            </a:extLst>
          </p:cNvPr>
          <p:cNvSpPr>
            <a:spLocks noGrp="1"/>
          </p:cNvSpPr>
          <p:nvPr>
            <p:ph idx="1"/>
          </p:nvPr>
        </p:nvSpPr>
        <p:spPr>
          <a:xfrm>
            <a:off x="492320" y="1052305"/>
            <a:ext cx="6880174" cy="5124657"/>
          </a:xfrm>
          <a:prstGeom prst="roundRect">
            <a:avLst>
              <a:gd name="adj" fmla="val 5413"/>
            </a:avLst>
          </a:prstGeom>
        </p:spPr>
        <p:style>
          <a:lnRef idx="1">
            <a:schemeClr val="accent4"/>
          </a:lnRef>
          <a:fillRef idx="2">
            <a:schemeClr val="accent4"/>
          </a:fillRef>
          <a:effectRef idx="1">
            <a:schemeClr val="accent4"/>
          </a:effectRef>
          <a:fontRef idx="minor">
            <a:schemeClr val="dk1"/>
          </a:fontRef>
        </p:style>
        <p:txBody>
          <a:bodyPr>
            <a:normAutofit/>
          </a:bodyPr>
          <a:lstStyle/>
          <a:p>
            <a:pPr marL="0" indent="0">
              <a:buNone/>
            </a:pPr>
            <a:r>
              <a:rPr lang="es-ES" sz="3200" dirty="0">
                <a:latin typeface="Gabriola" panose="04040605051002020D02" pitchFamily="82" charset="0"/>
                <a:ea typeface="Tahoma" panose="020B0604030504040204" pitchFamily="34" charset="0"/>
                <a:cs typeface="Tahoma" panose="020B0604030504040204" pitchFamily="34" charset="0"/>
              </a:rPr>
              <a:t>Sintaxis.</a:t>
            </a:r>
          </a:p>
          <a:p>
            <a:pPr marL="0" indent="0">
              <a:buNone/>
            </a:pPr>
            <a:r>
              <a:rPr lang="es-ES" dirty="0">
                <a:latin typeface="Gabriola" panose="04040605051002020D02" pitchFamily="82" charset="0"/>
                <a:ea typeface="Tahoma" panose="020B0604030504040204" pitchFamily="34" charset="0"/>
                <a:cs typeface="Tahoma" panose="020B0604030504040204" pitchFamily="34" charset="0"/>
              </a:rPr>
              <a:t>Son las posibles combinaciones de los símbolos y palabras especiales que son admitidas en el lenguaje.</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sz="3200" dirty="0">
                <a:latin typeface="Gabriola" panose="04040605051002020D02" pitchFamily="82" charset="0"/>
                <a:ea typeface="Tahoma" panose="020B0604030504040204" pitchFamily="34" charset="0"/>
                <a:cs typeface="Tahoma" panose="020B0604030504040204" pitchFamily="34" charset="0"/>
              </a:rPr>
              <a:t>Semántica.</a:t>
            </a:r>
          </a:p>
          <a:p>
            <a:pPr marL="0" indent="0">
              <a:buNone/>
            </a:pPr>
            <a:r>
              <a:rPr lang="es-ES" dirty="0">
                <a:latin typeface="Gabriola" panose="04040605051002020D02" pitchFamily="82" charset="0"/>
                <a:ea typeface="Tahoma" panose="020B0604030504040204" pitchFamily="34" charset="0"/>
                <a:cs typeface="Tahoma" panose="020B0604030504040204" pitchFamily="34" charset="0"/>
              </a:rPr>
              <a:t>Es el significado de cada construcción del lenguaje, la acción que se llevará a cabo.</a:t>
            </a:r>
          </a:p>
        </p:txBody>
      </p:sp>
      <p:pic>
        <p:nvPicPr>
          <p:cNvPr id="8" name="Imagen 7" descr="Imagen que contiene texto&#10;&#10;Descripción generada con confianza muy alta">
            <a:extLst>
              <a:ext uri="{FF2B5EF4-FFF2-40B4-BE49-F238E27FC236}">
                <a16:creationId xmlns:a16="http://schemas.microsoft.com/office/drawing/2014/main" xmlns="" id="{BD753708-E365-4D75-A3B4-E97A390F9A9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3394804">
            <a:off x="7578482" y="2273593"/>
            <a:ext cx="4040796" cy="2682079"/>
          </a:xfrm>
          <a:prstGeom prst="roundRect">
            <a:avLst/>
          </a:prstGeom>
        </p:spPr>
      </p:pic>
    </p:spTree>
    <p:extLst>
      <p:ext uri="{BB962C8B-B14F-4D97-AF65-F5344CB8AC3E}">
        <p14:creationId xmlns:p14="http://schemas.microsoft.com/office/powerpoint/2010/main" xmlns="" val="182423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xmlns="" id="{7CA46A7E-A269-4507-8EA2-9F426787E5E3}"/>
              </a:ext>
            </a:extLst>
          </p:cNvPr>
          <p:cNvSpPr/>
          <p:nvPr/>
        </p:nvSpPr>
        <p:spPr>
          <a:xfrm>
            <a:off x="7498080" y="1052305"/>
            <a:ext cx="4201600" cy="5124657"/>
          </a:xfrm>
          <a:prstGeom prst="roundRect">
            <a:avLst>
              <a:gd name="adj" fmla="val 5283"/>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xmlns="" id="{B8A8D3E9-7C42-47A4-8623-1BB3DBCB080A}"/>
              </a:ext>
            </a:extLst>
          </p:cNvPr>
          <p:cNvSpPr>
            <a:spLocks noGrp="1"/>
          </p:cNvSpPr>
          <p:nvPr>
            <p:ph type="title"/>
          </p:nvPr>
        </p:nvSpPr>
        <p:spPr>
          <a:xfrm>
            <a:off x="492321" y="365126"/>
            <a:ext cx="11207360" cy="466147"/>
          </a:xfrm>
          <a:prstGeom prst="roundRect">
            <a:avLst/>
          </a:prstGeom>
        </p:spPr>
        <p:style>
          <a:lnRef idx="1">
            <a:schemeClr val="accent4"/>
          </a:lnRef>
          <a:fillRef idx="2">
            <a:schemeClr val="accent4"/>
          </a:fillRef>
          <a:effectRef idx="1">
            <a:schemeClr val="accent4"/>
          </a:effectRef>
          <a:fontRef idx="minor">
            <a:schemeClr val="dk1"/>
          </a:fontRef>
        </p:style>
        <p:txBody>
          <a:bodyPr>
            <a:noAutofit/>
          </a:bodyPr>
          <a:lstStyle/>
          <a:p>
            <a:r>
              <a:rPr lang="es-ES" sz="2800" dirty="0">
                <a:latin typeface="Ink Free" panose="03080402000500000000" pitchFamily="66" charset="0"/>
              </a:rPr>
              <a:t>¿Qué es programar?</a:t>
            </a:r>
          </a:p>
        </p:txBody>
      </p:sp>
      <p:sp>
        <p:nvSpPr>
          <p:cNvPr id="3" name="Marcador de contenido 2">
            <a:extLst>
              <a:ext uri="{FF2B5EF4-FFF2-40B4-BE49-F238E27FC236}">
                <a16:creationId xmlns:a16="http://schemas.microsoft.com/office/drawing/2014/main" xmlns="" id="{684F65D4-6FEF-407B-BE2E-75B27D5D61D4}"/>
              </a:ext>
            </a:extLst>
          </p:cNvPr>
          <p:cNvSpPr>
            <a:spLocks noGrp="1"/>
          </p:cNvSpPr>
          <p:nvPr>
            <p:ph idx="1"/>
          </p:nvPr>
        </p:nvSpPr>
        <p:spPr>
          <a:xfrm>
            <a:off x="492320" y="1052305"/>
            <a:ext cx="6880174" cy="5124657"/>
          </a:xfrm>
          <a:prstGeom prst="roundRect">
            <a:avLst>
              <a:gd name="adj" fmla="val 5413"/>
            </a:avLst>
          </a:prstGeom>
        </p:spPr>
        <p:style>
          <a:lnRef idx="1">
            <a:schemeClr val="accent4"/>
          </a:lnRef>
          <a:fillRef idx="2">
            <a:schemeClr val="accent4"/>
          </a:fillRef>
          <a:effectRef idx="1">
            <a:schemeClr val="accent4"/>
          </a:effectRef>
          <a:fontRef idx="minor">
            <a:schemeClr val="dk1"/>
          </a:fontRef>
        </p:style>
        <p:txBody>
          <a:bodyPr>
            <a:normAutofit/>
          </a:bodyPr>
          <a:lstStyle/>
          <a:p>
            <a:pPr marL="0" indent="0">
              <a:buNone/>
            </a:pPr>
            <a:r>
              <a:rPr lang="es-ES" sz="3200" dirty="0">
                <a:latin typeface="Gabriola" panose="04040605051002020D02" pitchFamily="82" charset="0"/>
                <a:ea typeface="Tahoma" panose="020B0604030504040204" pitchFamily="34" charset="0"/>
                <a:cs typeface="Tahoma" panose="020B0604030504040204" pitchFamily="34" charset="0"/>
              </a:rPr>
              <a:t>Pero, ¿qué es lo que entiende un ordenador?</a:t>
            </a:r>
          </a:p>
          <a:p>
            <a:pPr marL="0" indent="0">
              <a:buNone/>
            </a:pPr>
            <a:endParaRPr lang="es-ES" sz="1100"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dirty="0">
                <a:latin typeface="Gabriola" panose="04040605051002020D02" pitchFamily="82" charset="0"/>
                <a:ea typeface="Tahoma" panose="020B0604030504040204" pitchFamily="34" charset="0"/>
                <a:cs typeface="Tahoma" panose="020B0604030504040204" pitchFamily="34" charset="0"/>
              </a:rPr>
              <a:t>Binario.</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p:txBody>
      </p:sp>
      <p:pic>
        <p:nvPicPr>
          <p:cNvPr id="12" name="Imagen 11" descr="Imagen que contiene edificio&#10;&#10;Descripción generada con confianza alta">
            <a:extLst>
              <a:ext uri="{FF2B5EF4-FFF2-40B4-BE49-F238E27FC236}">
                <a16:creationId xmlns:a16="http://schemas.microsoft.com/office/drawing/2014/main" xmlns="" id="{21033460-F143-4516-B900-EFE151C60D0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25708" y="1536237"/>
            <a:ext cx="3931977" cy="3966638"/>
          </a:xfrm>
          <a:prstGeom prst="rect">
            <a:avLst/>
          </a:prstGeom>
        </p:spPr>
      </p:pic>
      <p:pic>
        <p:nvPicPr>
          <p:cNvPr id="9220" name="Picture 4" descr="Tabla ASCII"/>
          <p:cNvPicPr>
            <a:picLocks noChangeAspect="1" noChangeArrowheads="1"/>
          </p:cNvPicPr>
          <p:nvPr/>
        </p:nvPicPr>
        <p:blipFill>
          <a:blip r:embed="rId3" cstate="print"/>
          <a:srcRect/>
          <a:stretch>
            <a:fillRect/>
          </a:stretch>
        </p:blipFill>
        <p:spPr bwMode="auto">
          <a:xfrm>
            <a:off x="881450" y="2471650"/>
            <a:ext cx="6186615" cy="3451915"/>
          </a:xfrm>
          <a:prstGeom prst="rect">
            <a:avLst/>
          </a:prstGeom>
          <a:noFill/>
        </p:spPr>
      </p:pic>
    </p:spTree>
    <p:extLst>
      <p:ext uri="{BB962C8B-B14F-4D97-AF65-F5344CB8AC3E}">
        <p14:creationId xmlns:p14="http://schemas.microsoft.com/office/powerpoint/2010/main" xmlns="" val="3912113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xmlns="" id="{7CA46A7E-A269-4507-8EA2-9F426787E5E3}"/>
              </a:ext>
            </a:extLst>
          </p:cNvPr>
          <p:cNvSpPr/>
          <p:nvPr/>
        </p:nvSpPr>
        <p:spPr>
          <a:xfrm>
            <a:off x="7498080" y="1052305"/>
            <a:ext cx="4201600" cy="5124657"/>
          </a:xfrm>
          <a:prstGeom prst="roundRect">
            <a:avLst>
              <a:gd name="adj" fmla="val 5283"/>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xmlns="" id="{B8A8D3E9-7C42-47A4-8623-1BB3DBCB080A}"/>
              </a:ext>
            </a:extLst>
          </p:cNvPr>
          <p:cNvSpPr>
            <a:spLocks noGrp="1"/>
          </p:cNvSpPr>
          <p:nvPr>
            <p:ph type="title"/>
          </p:nvPr>
        </p:nvSpPr>
        <p:spPr>
          <a:xfrm>
            <a:off x="492321" y="365126"/>
            <a:ext cx="11207360" cy="466147"/>
          </a:xfrm>
          <a:prstGeom prst="roundRect">
            <a:avLst/>
          </a:prstGeom>
        </p:spPr>
        <p:style>
          <a:lnRef idx="1">
            <a:schemeClr val="accent4"/>
          </a:lnRef>
          <a:fillRef idx="2">
            <a:schemeClr val="accent4"/>
          </a:fillRef>
          <a:effectRef idx="1">
            <a:schemeClr val="accent4"/>
          </a:effectRef>
          <a:fontRef idx="minor">
            <a:schemeClr val="dk1"/>
          </a:fontRef>
        </p:style>
        <p:txBody>
          <a:bodyPr>
            <a:noAutofit/>
          </a:bodyPr>
          <a:lstStyle/>
          <a:p>
            <a:r>
              <a:rPr lang="es-ES" sz="2800" dirty="0">
                <a:latin typeface="Ink Free" panose="03080402000500000000" pitchFamily="66" charset="0"/>
              </a:rPr>
              <a:t>¿Qué es programar?</a:t>
            </a:r>
          </a:p>
        </p:txBody>
      </p:sp>
      <p:sp>
        <p:nvSpPr>
          <p:cNvPr id="3" name="Marcador de contenido 2">
            <a:extLst>
              <a:ext uri="{FF2B5EF4-FFF2-40B4-BE49-F238E27FC236}">
                <a16:creationId xmlns:a16="http://schemas.microsoft.com/office/drawing/2014/main" xmlns="" id="{684F65D4-6FEF-407B-BE2E-75B27D5D61D4}"/>
              </a:ext>
            </a:extLst>
          </p:cNvPr>
          <p:cNvSpPr>
            <a:spLocks noGrp="1"/>
          </p:cNvSpPr>
          <p:nvPr>
            <p:ph idx="1"/>
          </p:nvPr>
        </p:nvSpPr>
        <p:spPr>
          <a:xfrm>
            <a:off x="492320" y="1052305"/>
            <a:ext cx="6880174" cy="5124657"/>
          </a:xfrm>
          <a:prstGeom prst="roundRect">
            <a:avLst>
              <a:gd name="adj" fmla="val 5413"/>
            </a:avLst>
          </a:prstGeom>
        </p:spPr>
        <p:style>
          <a:lnRef idx="1">
            <a:schemeClr val="accent4"/>
          </a:lnRef>
          <a:fillRef idx="2">
            <a:schemeClr val="accent4"/>
          </a:fillRef>
          <a:effectRef idx="1">
            <a:schemeClr val="accent4"/>
          </a:effectRef>
          <a:fontRef idx="minor">
            <a:schemeClr val="dk1"/>
          </a:fontRef>
        </p:style>
        <p:txBody>
          <a:bodyPr>
            <a:normAutofit lnSpcReduction="10000"/>
          </a:bodyPr>
          <a:lstStyle/>
          <a:p>
            <a:pPr marL="0" indent="0">
              <a:buNone/>
            </a:pPr>
            <a:r>
              <a:rPr lang="es-ES" sz="3200" dirty="0">
                <a:latin typeface="Gabriola" panose="04040605051002020D02" pitchFamily="82" charset="0"/>
                <a:ea typeface="Tahoma" panose="020B0604030504040204" pitchFamily="34" charset="0"/>
                <a:cs typeface="Tahoma" panose="020B0604030504040204" pitchFamily="34" charset="0"/>
              </a:rPr>
              <a:t>¿Para qué los lenguajes si sólo entienden binario?</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dirty="0">
                <a:latin typeface="Gabriola" panose="04040605051002020D02" pitchFamily="82" charset="0"/>
                <a:ea typeface="Tahoma" panose="020B0604030504040204" pitchFamily="34" charset="0"/>
                <a:cs typeface="Tahoma" panose="020B0604030504040204" pitchFamily="34" charset="0"/>
              </a:rPr>
              <a:t>Podemos programar en ceros y unos (código máquina).</a:t>
            </a:r>
          </a:p>
          <a:p>
            <a:pPr marL="0" indent="0">
              <a:buNone/>
            </a:pPr>
            <a:r>
              <a:rPr lang="es-ES" dirty="0">
                <a:latin typeface="Gabriola" panose="04040605051002020D02" pitchFamily="82" charset="0"/>
                <a:ea typeface="Tahoma" panose="020B0604030504040204" pitchFamily="34" charset="0"/>
                <a:cs typeface="Tahoma" panose="020B0604030504040204" pitchFamily="34" charset="0"/>
              </a:rPr>
              <a:t>Podemos programar en Ensamblador.</a:t>
            </a:r>
          </a:p>
          <a:p>
            <a:pPr marL="0" indent="0">
              <a:buNone/>
            </a:pPr>
            <a:r>
              <a:rPr lang="es-ES" dirty="0">
                <a:latin typeface="Gabriola" panose="04040605051002020D02" pitchFamily="82" charset="0"/>
                <a:ea typeface="Tahoma" panose="020B0604030504040204" pitchFamily="34" charset="0"/>
                <a:cs typeface="Tahoma" panose="020B0604030504040204" pitchFamily="34" charset="0"/>
              </a:rPr>
              <a:t>O en un Lenguaje de Programación de bajo nivel.</a:t>
            </a:r>
          </a:p>
          <a:p>
            <a:pPr marL="0" indent="0">
              <a:buNone/>
            </a:pPr>
            <a:r>
              <a:rPr lang="es-ES" dirty="0">
                <a:latin typeface="Gabriola" panose="04040605051002020D02" pitchFamily="82" charset="0"/>
                <a:ea typeface="Tahoma" panose="020B0604030504040204" pitchFamily="34" charset="0"/>
                <a:cs typeface="Tahoma" panose="020B0604030504040204" pitchFamily="34" charset="0"/>
              </a:rPr>
              <a:t>O en un Lenguaje de Programación de alto nivel.</a:t>
            </a:r>
          </a:p>
        </p:txBody>
      </p:sp>
      <p:sp>
        <p:nvSpPr>
          <p:cNvPr id="8" name="Rectángulo: esquinas redondeadas 7">
            <a:extLst>
              <a:ext uri="{FF2B5EF4-FFF2-40B4-BE49-F238E27FC236}">
                <a16:creationId xmlns:a16="http://schemas.microsoft.com/office/drawing/2014/main" xmlns="" id="{D22E6ADD-A705-4882-94E0-A93A3ACBB2EF}"/>
              </a:ext>
            </a:extLst>
          </p:cNvPr>
          <p:cNvSpPr/>
          <p:nvPr/>
        </p:nvSpPr>
        <p:spPr>
          <a:xfrm>
            <a:off x="665017" y="1717963"/>
            <a:ext cx="6511637" cy="20099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b="1" dirty="0">
                <a:latin typeface="Gabriola" panose="04040605051002020D02" pitchFamily="82" charset="0"/>
                <a:ea typeface="Tahoma" panose="020B0604030504040204" pitchFamily="34" charset="0"/>
                <a:cs typeface="Tahoma" panose="020B0604030504040204" pitchFamily="34" charset="0"/>
              </a:rPr>
              <a:t>Definición de Lenguaje de programación.</a:t>
            </a:r>
          </a:p>
          <a:p>
            <a:r>
              <a:rPr lang="es-ES" sz="2400" dirty="0">
                <a:latin typeface="Gabriola" panose="04040605051002020D02" pitchFamily="82" charset="0"/>
                <a:ea typeface="Tahoma" panose="020B0604030504040204" pitchFamily="34" charset="0"/>
                <a:cs typeface="Tahoma" panose="020B0604030504040204" pitchFamily="34" charset="0"/>
              </a:rPr>
              <a:t>Conjunto de reglas sintácticas y semánticas, símbolos y palabras espaciales establecidas para la construcción de programas. Es una forma de </a:t>
            </a:r>
            <a:r>
              <a:rPr lang="es-ES" sz="2400" b="1" dirty="0">
                <a:latin typeface="Gabriola" panose="04040605051002020D02" pitchFamily="82" charset="0"/>
                <a:ea typeface="Tahoma" panose="020B0604030504040204" pitchFamily="34" charset="0"/>
                <a:cs typeface="Tahoma" panose="020B0604030504040204" pitchFamily="34" charset="0"/>
              </a:rPr>
              <a:t>facilitar la construcción de programas para el ser humano</a:t>
            </a:r>
            <a:r>
              <a:rPr lang="es-ES" sz="2400" dirty="0">
                <a:latin typeface="Gabriola" panose="04040605051002020D02" pitchFamily="82" charset="0"/>
                <a:ea typeface="Tahoma" panose="020B0604030504040204" pitchFamily="34" charset="0"/>
                <a:cs typeface="Tahoma" panose="020B0604030504040204" pitchFamily="34" charset="0"/>
              </a:rPr>
              <a:t>.</a:t>
            </a:r>
            <a:endParaRPr lang="es-ES" sz="2400" dirty="0"/>
          </a:p>
        </p:txBody>
      </p:sp>
      <p:sp>
        <p:nvSpPr>
          <p:cNvPr id="9" name="Flecha: hacia abajo 8">
            <a:extLst>
              <a:ext uri="{FF2B5EF4-FFF2-40B4-BE49-F238E27FC236}">
                <a16:creationId xmlns:a16="http://schemas.microsoft.com/office/drawing/2014/main" xmlns="" id="{F3B8F7B2-52BF-40FE-AB00-ECD739099F7A}"/>
              </a:ext>
            </a:extLst>
          </p:cNvPr>
          <p:cNvSpPr/>
          <p:nvPr/>
        </p:nvSpPr>
        <p:spPr>
          <a:xfrm>
            <a:off x="6817608" y="3931067"/>
            <a:ext cx="196948" cy="19572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xmlns="" id="{FECB338C-F5AF-42B7-AAD6-3724C80EFB97}"/>
              </a:ext>
            </a:extLst>
          </p:cNvPr>
          <p:cNvSpPr txBox="1"/>
          <p:nvPr/>
        </p:nvSpPr>
        <p:spPr>
          <a:xfrm>
            <a:off x="6457071" y="4803264"/>
            <a:ext cx="856132" cy="369332"/>
          </a:xfrm>
          <a:prstGeom prst="rect">
            <a:avLst/>
          </a:prstGeom>
          <a:noFill/>
        </p:spPr>
        <p:txBody>
          <a:bodyPr wrap="none" rtlCol="0">
            <a:spAutoFit/>
          </a:bodyPr>
          <a:lstStyle/>
          <a:p>
            <a:r>
              <a:rPr lang="es-ES" b="1" dirty="0"/>
              <a:t>+ FÁCIL</a:t>
            </a:r>
          </a:p>
        </p:txBody>
      </p:sp>
      <p:pic>
        <p:nvPicPr>
          <p:cNvPr id="11" name="Imagen 10" descr="Código Ensamblador">
            <a:extLst>
              <a:ext uri="{FF2B5EF4-FFF2-40B4-BE49-F238E27FC236}">
                <a16:creationId xmlns:a16="http://schemas.microsoft.com/office/drawing/2014/main" xmlns="" id="{66D297EE-9AF0-43D6-8B99-C5A3DB19174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61563" y="1254269"/>
            <a:ext cx="3791298" cy="2174731"/>
          </a:xfrm>
          <a:prstGeom prst="rect">
            <a:avLst/>
          </a:prstGeom>
        </p:spPr>
      </p:pic>
      <p:pic>
        <p:nvPicPr>
          <p:cNvPr id="13" name="Imagen 12" descr="Source Code C#">
            <a:extLst>
              <a:ext uri="{FF2B5EF4-FFF2-40B4-BE49-F238E27FC236}">
                <a16:creationId xmlns:a16="http://schemas.microsoft.com/office/drawing/2014/main" xmlns="" id="{62674262-3ADD-49E4-B380-B9DD00FB6DD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650479" y="3498491"/>
            <a:ext cx="3844828" cy="2174731"/>
          </a:xfrm>
          <a:prstGeom prst="rect">
            <a:avLst/>
          </a:prstGeom>
        </p:spPr>
      </p:pic>
    </p:spTree>
    <p:extLst>
      <p:ext uri="{BB962C8B-B14F-4D97-AF65-F5344CB8AC3E}">
        <p14:creationId xmlns:p14="http://schemas.microsoft.com/office/powerpoint/2010/main" xmlns="" val="3669319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xmlns="" id="{7CA46A7E-A269-4507-8EA2-9F426787E5E3}"/>
              </a:ext>
            </a:extLst>
          </p:cNvPr>
          <p:cNvSpPr/>
          <p:nvPr/>
        </p:nvSpPr>
        <p:spPr>
          <a:xfrm>
            <a:off x="7498080" y="1052305"/>
            <a:ext cx="4201600" cy="5124657"/>
          </a:xfrm>
          <a:prstGeom prst="roundRect">
            <a:avLst>
              <a:gd name="adj" fmla="val 5283"/>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xmlns="" id="{B8A8D3E9-7C42-47A4-8623-1BB3DBCB080A}"/>
              </a:ext>
            </a:extLst>
          </p:cNvPr>
          <p:cNvSpPr>
            <a:spLocks noGrp="1"/>
          </p:cNvSpPr>
          <p:nvPr>
            <p:ph type="title"/>
          </p:nvPr>
        </p:nvSpPr>
        <p:spPr>
          <a:xfrm>
            <a:off x="492321" y="365126"/>
            <a:ext cx="11207360" cy="466147"/>
          </a:xfrm>
          <a:prstGeom prst="roundRect">
            <a:avLst/>
          </a:prstGeom>
        </p:spPr>
        <p:style>
          <a:lnRef idx="1">
            <a:schemeClr val="accent4"/>
          </a:lnRef>
          <a:fillRef idx="2">
            <a:schemeClr val="accent4"/>
          </a:fillRef>
          <a:effectRef idx="1">
            <a:schemeClr val="accent4"/>
          </a:effectRef>
          <a:fontRef idx="minor">
            <a:schemeClr val="dk1"/>
          </a:fontRef>
        </p:style>
        <p:txBody>
          <a:bodyPr>
            <a:noAutofit/>
          </a:bodyPr>
          <a:lstStyle/>
          <a:p>
            <a:r>
              <a:rPr lang="es-ES" sz="2800" dirty="0">
                <a:latin typeface="Ink Free" panose="03080402000500000000" pitchFamily="66" charset="0"/>
              </a:rPr>
              <a:t>¿Qué es programar?</a:t>
            </a:r>
          </a:p>
        </p:txBody>
      </p:sp>
      <p:sp>
        <p:nvSpPr>
          <p:cNvPr id="3" name="Marcador de contenido 2">
            <a:extLst>
              <a:ext uri="{FF2B5EF4-FFF2-40B4-BE49-F238E27FC236}">
                <a16:creationId xmlns:a16="http://schemas.microsoft.com/office/drawing/2014/main" xmlns="" id="{684F65D4-6FEF-407B-BE2E-75B27D5D61D4}"/>
              </a:ext>
            </a:extLst>
          </p:cNvPr>
          <p:cNvSpPr>
            <a:spLocks noGrp="1"/>
          </p:cNvSpPr>
          <p:nvPr>
            <p:ph idx="1"/>
          </p:nvPr>
        </p:nvSpPr>
        <p:spPr>
          <a:xfrm>
            <a:off x="492320" y="1052305"/>
            <a:ext cx="6880174" cy="5124657"/>
          </a:xfrm>
          <a:prstGeom prst="roundRect">
            <a:avLst>
              <a:gd name="adj" fmla="val 5413"/>
            </a:avLst>
          </a:prstGeom>
        </p:spPr>
        <p:style>
          <a:lnRef idx="1">
            <a:schemeClr val="accent4"/>
          </a:lnRef>
          <a:fillRef idx="2">
            <a:schemeClr val="accent4"/>
          </a:fillRef>
          <a:effectRef idx="1">
            <a:schemeClr val="accent4"/>
          </a:effectRef>
          <a:fontRef idx="minor">
            <a:schemeClr val="dk1"/>
          </a:fontRef>
        </p:style>
        <p:txBody>
          <a:bodyPr>
            <a:normAutofit/>
          </a:bodyPr>
          <a:lstStyle/>
          <a:p>
            <a:pPr marL="0" indent="0">
              <a:buNone/>
            </a:pPr>
            <a:r>
              <a:rPr lang="es-ES" sz="3200" dirty="0">
                <a:latin typeface="Gabriola" panose="04040605051002020D02" pitchFamily="82" charset="0"/>
                <a:ea typeface="Tahoma" panose="020B0604030504040204" pitchFamily="34" charset="0"/>
                <a:cs typeface="Tahoma" panose="020B0604030504040204" pitchFamily="34" charset="0"/>
              </a:rPr>
              <a:t>Pero, ¿qué es más efectivo?</a:t>
            </a:r>
          </a:p>
          <a:p>
            <a:pPr marL="0" indent="0">
              <a:buNone/>
            </a:pPr>
            <a:endParaRPr lang="es-ES" sz="3200" dirty="0">
              <a:latin typeface="Gabriola" panose="04040605051002020D02" pitchFamily="82" charset="0"/>
              <a:ea typeface="Tahoma" panose="020B0604030504040204" pitchFamily="34" charset="0"/>
              <a:cs typeface="Tahoma" panose="020B0604030504040204" pitchFamily="34" charset="0"/>
            </a:endParaRPr>
          </a:p>
          <a:p>
            <a:pPr marL="457200" lvl="1" indent="0">
              <a:buNone/>
            </a:pPr>
            <a:r>
              <a:rPr lang="es-ES" sz="2800" dirty="0">
                <a:latin typeface="Gabriola" panose="04040605051002020D02" pitchFamily="82" charset="0"/>
                <a:ea typeface="Tahoma" panose="020B0604030504040204" pitchFamily="34" charset="0"/>
                <a:cs typeface="Tahoma" panose="020B0604030504040204" pitchFamily="34" charset="0"/>
              </a:rPr>
              <a:t>Programar en Código Máquina</a:t>
            </a:r>
          </a:p>
          <a:p>
            <a:pPr marL="457200" lvl="1" indent="0">
              <a:buNone/>
            </a:pPr>
            <a:r>
              <a:rPr lang="es-ES" sz="2800" dirty="0">
                <a:latin typeface="Gabriola" panose="04040605051002020D02" pitchFamily="82" charset="0"/>
                <a:ea typeface="Tahoma" panose="020B0604030504040204" pitchFamily="34" charset="0"/>
                <a:cs typeface="Tahoma" panose="020B0604030504040204" pitchFamily="34" charset="0"/>
              </a:rPr>
              <a:t>Programar en Ensamblador.</a:t>
            </a:r>
          </a:p>
          <a:p>
            <a:pPr marL="457200" lvl="1" indent="0">
              <a:buNone/>
            </a:pPr>
            <a:r>
              <a:rPr lang="es-ES" sz="2800" dirty="0">
                <a:latin typeface="Gabriola" panose="04040605051002020D02" pitchFamily="82" charset="0"/>
                <a:ea typeface="Tahoma" panose="020B0604030504040204" pitchFamily="34" charset="0"/>
                <a:cs typeface="Tahoma" panose="020B0604030504040204" pitchFamily="34" charset="0"/>
              </a:rPr>
              <a:t>Lenguaje de Programación de bajo nivel.</a:t>
            </a:r>
          </a:p>
          <a:p>
            <a:pPr marL="457200" lvl="1" indent="0">
              <a:buNone/>
            </a:pPr>
            <a:r>
              <a:rPr lang="es-ES" sz="2800" dirty="0">
                <a:latin typeface="Gabriola" panose="04040605051002020D02" pitchFamily="82" charset="0"/>
                <a:ea typeface="Tahoma" panose="020B0604030504040204" pitchFamily="34" charset="0"/>
                <a:cs typeface="Tahoma" panose="020B0604030504040204" pitchFamily="34" charset="0"/>
              </a:rPr>
              <a:t>Lenguaje de Programación de alto nivel.</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p:txBody>
      </p:sp>
      <p:sp>
        <p:nvSpPr>
          <p:cNvPr id="7" name="Flecha: hacia abajo 6">
            <a:extLst>
              <a:ext uri="{FF2B5EF4-FFF2-40B4-BE49-F238E27FC236}">
                <a16:creationId xmlns:a16="http://schemas.microsoft.com/office/drawing/2014/main" xmlns="" id="{83B20C20-1E7C-4574-84AB-0AD86686923B}"/>
              </a:ext>
            </a:extLst>
          </p:cNvPr>
          <p:cNvSpPr/>
          <p:nvPr/>
        </p:nvSpPr>
        <p:spPr>
          <a:xfrm>
            <a:off x="6105380" y="2202123"/>
            <a:ext cx="196948" cy="19572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xmlns="" id="{D698755A-396E-4F6E-912C-96322E9BC22A}"/>
              </a:ext>
            </a:extLst>
          </p:cNvPr>
          <p:cNvSpPr txBox="1"/>
          <p:nvPr/>
        </p:nvSpPr>
        <p:spPr>
          <a:xfrm>
            <a:off x="6203854" y="2706422"/>
            <a:ext cx="1107291" cy="646331"/>
          </a:xfrm>
          <a:prstGeom prst="rect">
            <a:avLst/>
          </a:prstGeom>
          <a:noFill/>
        </p:spPr>
        <p:txBody>
          <a:bodyPr wrap="none" rtlCol="0">
            <a:spAutoFit/>
          </a:bodyPr>
          <a:lstStyle/>
          <a:p>
            <a:pPr algn="ctr"/>
            <a:r>
              <a:rPr lang="es-ES" b="1" dirty="0"/>
              <a:t>MENOR</a:t>
            </a:r>
          </a:p>
          <a:p>
            <a:pPr algn="ctr"/>
            <a:r>
              <a:rPr lang="es-ES" b="1" dirty="0"/>
              <a:t>CONTROL</a:t>
            </a:r>
          </a:p>
        </p:txBody>
      </p:sp>
      <p:pic>
        <p:nvPicPr>
          <p:cNvPr id="7170" name="Picture 2" descr="Partes y componentes de un móvil"/>
          <p:cNvPicPr>
            <a:picLocks noChangeAspect="1" noChangeArrowheads="1"/>
          </p:cNvPicPr>
          <p:nvPr/>
        </p:nvPicPr>
        <p:blipFill>
          <a:blip r:embed="rId2" cstate="print"/>
          <a:srcRect/>
          <a:stretch>
            <a:fillRect/>
          </a:stretch>
        </p:blipFill>
        <p:spPr bwMode="auto">
          <a:xfrm>
            <a:off x="8149367" y="1282314"/>
            <a:ext cx="2846171" cy="2111676"/>
          </a:xfrm>
          <a:prstGeom prst="roundRect">
            <a:avLst/>
          </a:prstGeom>
          <a:noFill/>
        </p:spPr>
      </p:pic>
      <p:pic>
        <p:nvPicPr>
          <p:cNvPr id="7172" name="Picture 4" descr="iPhone 11 128GB Blanco"/>
          <p:cNvPicPr>
            <a:picLocks noChangeAspect="1" noChangeArrowheads="1"/>
          </p:cNvPicPr>
          <p:nvPr/>
        </p:nvPicPr>
        <p:blipFill>
          <a:blip r:embed="rId3" cstate="print"/>
          <a:srcRect/>
          <a:stretch>
            <a:fillRect/>
          </a:stretch>
        </p:blipFill>
        <p:spPr bwMode="auto">
          <a:xfrm>
            <a:off x="8967737" y="3623317"/>
            <a:ext cx="1214231" cy="2385097"/>
          </a:xfrm>
          <a:prstGeom prst="rect">
            <a:avLst/>
          </a:prstGeom>
          <a:noFill/>
        </p:spPr>
      </p:pic>
      <p:sp>
        <p:nvSpPr>
          <p:cNvPr id="12" name="Flecha: hacia abajo 6">
            <a:extLst>
              <a:ext uri="{FF2B5EF4-FFF2-40B4-BE49-F238E27FC236}">
                <a16:creationId xmlns:a16="http://schemas.microsoft.com/office/drawing/2014/main" xmlns="" id="{83B20C20-1E7C-4574-84AB-0AD86686923B}"/>
              </a:ext>
            </a:extLst>
          </p:cNvPr>
          <p:cNvSpPr/>
          <p:nvPr/>
        </p:nvSpPr>
        <p:spPr>
          <a:xfrm>
            <a:off x="9462298" y="2511042"/>
            <a:ext cx="196948" cy="19572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xmlns="" val="3680402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xmlns="" id="{7CA46A7E-A269-4507-8EA2-9F426787E5E3}"/>
              </a:ext>
            </a:extLst>
          </p:cNvPr>
          <p:cNvSpPr/>
          <p:nvPr/>
        </p:nvSpPr>
        <p:spPr>
          <a:xfrm>
            <a:off x="7498080" y="1052305"/>
            <a:ext cx="4201600" cy="5124657"/>
          </a:xfrm>
          <a:prstGeom prst="roundRect">
            <a:avLst>
              <a:gd name="adj" fmla="val 5283"/>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xmlns="" id="{B8A8D3E9-7C42-47A4-8623-1BB3DBCB080A}"/>
              </a:ext>
            </a:extLst>
          </p:cNvPr>
          <p:cNvSpPr>
            <a:spLocks noGrp="1"/>
          </p:cNvSpPr>
          <p:nvPr>
            <p:ph type="title"/>
          </p:nvPr>
        </p:nvSpPr>
        <p:spPr>
          <a:xfrm>
            <a:off x="492321" y="365126"/>
            <a:ext cx="11207360" cy="466147"/>
          </a:xfrm>
          <a:prstGeom prst="roundRect">
            <a:avLst/>
          </a:prstGeom>
        </p:spPr>
        <p:style>
          <a:lnRef idx="1">
            <a:schemeClr val="accent4"/>
          </a:lnRef>
          <a:fillRef idx="2">
            <a:schemeClr val="accent4"/>
          </a:fillRef>
          <a:effectRef idx="1">
            <a:schemeClr val="accent4"/>
          </a:effectRef>
          <a:fontRef idx="minor">
            <a:schemeClr val="dk1"/>
          </a:fontRef>
        </p:style>
        <p:txBody>
          <a:bodyPr>
            <a:noAutofit/>
          </a:bodyPr>
          <a:lstStyle/>
          <a:p>
            <a:r>
              <a:rPr lang="es-ES" sz="2800" dirty="0">
                <a:latin typeface="Ink Free" panose="03080402000500000000" pitchFamily="66" charset="0"/>
              </a:rPr>
              <a:t>¿Qué es programar?</a:t>
            </a:r>
          </a:p>
        </p:txBody>
      </p:sp>
      <p:sp>
        <p:nvSpPr>
          <p:cNvPr id="3" name="Marcador de contenido 2">
            <a:extLst>
              <a:ext uri="{FF2B5EF4-FFF2-40B4-BE49-F238E27FC236}">
                <a16:creationId xmlns:a16="http://schemas.microsoft.com/office/drawing/2014/main" xmlns="" id="{684F65D4-6FEF-407B-BE2E-75B27D5D61D4}"/>
              </a:ext>
            </a:extLst>
          </p:cNvPr>
          <p:cNvSpPr>
            <a:spLocks noGrp="1"/>
          </p:cNvSpPr>
          <p:nvPr>
            <p:ph idx="1"/>
          </p:nvPr>
        </p:nvSpPr>
        <p:spPr>
          <a:xfrm>
            <a:off x="492320" y="1052305"/>
            <a:ext cx="6880174" cy="5124657"/>
          </a:xfrm>
          <a:prstGeom prst="roundRect">
            <a:avLst>
              <a:gd name="adj" fmla="val 5413"/>
            </a:avLst>
          </a:prstGeom>
        </p:spPr>
        <p:style>
          <a:lnRef idx="1">
            <a:schemeClr val="accent4"/>
          </a:lnRef>
          <a:fillRef idx="2">
            <a:schemeClr val="accent4"/>
          </a:fillRef>
          <a:effectRef idx="1">
            <a:schemeClr val="accent4"/>
          </a:effectRef>
          <a:fontRef idx="minor">
            <a:schemeClr val="dk1"/>
          </a:fontRef>
        </p:style>
        <p:txBody>
          <a:bodyPr>
            <a:normAutofit/>
          </a:bodyPr>
          <a:lstStyle/>
          <a:p>
            <a:pPr marL="0" indent="0">
              <a:buNone/>
            </a:pPr>
            <a:r>
              <a:rPr lang="es-ES" sz="3200" dirty="0">
                <a:latin typeface="Gabriola" panose="04040605051002020D02" pitchFamily="82" charset="0"/>
                <a:ea typeface="Tahoma" panose="020B0604030504040204" pitchFamily="34" charset="0"/>
                <a:cs typeface="Tahoma" panose="020B0604030504040204" pitchFamily="34" charset="0"/>
              </a:rPr>
              <a:t>Pero, ¿qué es más efectivo?</a:t>
            </a:r>
          </a:p>
          <a:p>
            <a:pPr marL="0" indent="0">
              <a:buNone/>
            </a:pPr>
            <a:endParaRPr lang="es-ES" sz="3200" dirty="0">
              <a:latin typeface="Gabriola" panose="04040605051002020D02" pitchFamily="82" charset="0"/>
              <a:ea typeface="Tahoma" panose="020B0604030504040204" pitchFamily="34" charset="0"/>
              <a:cs typeface="Tahoma" panose="020B0604030504040204" pitchFamily="34" charset="0"/>
            </a:endParaRPr>
          </a:p>
          <a:p>
            <a:pPr marL="457200" lvl="1" indent="0">
              <a:buNone/>
            </a:pPr>
            <a:r>
              <a:rPr lang="es-ES" sz="2800" dirty="0">
                <a:latin typeface="Gabriola" panose="04040605051002020D02" pitchFamily="82" charset="0"/>
                <a:ea typeface="Tahoma" panose="020B0604030504040204" pitchFamily="34" charset="0"/>
                <a:cs typeface="Tahoma" panose="020B0604030504040204" pitchFamily="34" charset="0"/>
              </a:rPr>
              <a:t>Programar en Código Máquina</a:t>
            </a:r>
          </a:p>
          <a:p>
            <a:pPr marL="457200" lvl="1" indent="0">
              <a:buNone/>
            </a:pPr>
            <a:r>
              <a:rPr lang="es-ES" sz="2800" dirty="0">
                <a:latin typeface="Gabriola" panose="04040605051002020D02" pitchFamily="82" charset="0"/>
                <a:ea typeface="Tahoma" panose="020B0604030504040204" pitchFamily="34" charset="0"/>
                <a:cs typeface="Tahoma" panose="020B0604030504040204" pitchFamily="34" charset="0"/>
              </a:rPr>
              <a:t>Programar en Ensamblador.</a:t>
            </a:r>
          </a:p>
          <a:p>
            <a:pPr marL="457200" lvl="1" indent="0">
              <a:buNone/>
            </a:pPr>
            <a:r>
              <a:rPr lang="es-ES" sz="2800" dirty="0">
                <a:latin typeface="Gabriola" panose="04040605051002020D02" pitchFamily="82" charset="0"/>
                <a:ea typeface="Tahoma" panose="020B0604030504040204" pitchFamily="34" charset="0"/>
                <a:cs typeface="Tahoma" panose="020B0604030504040204" pitchFamily="34" charset="0"/>
              </a:rPr>
              <a:t>Lenguaje de Programación de bajo nivel.</a:t>
            </a:r>
          </a:p>
          <a:p>
            <a:pPr marL="457200" lvl="1" indent="0">
              <a:buNone/>
            </a:pPr>
            <a:r>
              <a:rPr lang="es-ES" sz="2800" dirty="0">
                <a:latin typeface="Gabriola" panose="04040605051002020D02" pitchFamily="82" charset="0"/>
                <a:ea typeface="Tahoma" panose="020B0604030504040204" pitchFamily="34" charset="0"/>
                <a:cs typeface="Tahoma" panose="020B0604030504040204" pitchFamily="34" charset="0"/>
              </a:rPr>
              <a:t>Lenguaje de Programación de alto nivel.</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lgn="ctr">
              <a:buNone/>
            </a:pPr>
            <a:r>
              <a:rPr lang="es-ES" dirty="0">
                <a:latin typeface="Gabriola" panose="04040605051002020D02" pitchFamily="82" charset="0"/>
                <a:ea typeface="Tahoma" panose="020B0604030504040204" pitchFamily="34" charset="0"/>
                <a:cs typeface="Tahoma" panose="020B0604030504040204" pitchFamily="34" charset="0"/>
              </a:rPr>
              <a:t>Con menos instrucciones, hacemos más acciones y más complejas.</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p:txBody>
      </p:sp>
      <p:sp>
        <p:nvSpPr>
          <p:cNvPr id="7" name="Flecha: hacia abajo 6">
            <a:extLst>
              <a:ext uri="{FF2B5EF4-FFF2-40B4-BE49-F238E27FC236}">
                <a16:creationId xmlns:a16="http://schemas.microsoft.com/office/drawing/2014/main" xmlns="" id="{83B20C20-1E7C-4574-84AB-0AD86686923B}"/>
              </a:ext>
            </a:extLst>
          </p:cNvPr>
          <p:cNvSpPr/>
          <p:nvPr/>
        </p:nvSpPr>
        <p:spPr>
          <a:xfrm>
            <a:off x="6105380" y="2202123"/>
            <a:ext cx="196948" cy="19572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xmlns="" id="{D698755A-396E-4F6E-912C-96322E9BC22A}"/>
              </a:ext>
            </a:extLst>
          </p:cNvPr>
          <p:cNvSpPr txBox="1"/>
          <p:nvPr/>
        </p:nvSpPr>
        <p:spPr>
          <a:xfrm>
            <a:off x="5398106" y="2534430"/>
            <a:ext cx="1808444" cy="646331"/>
          </a:xfrm>
          <a:prstGeom prst="rect">
            <a:avLst/>
          </a:prstGeom>
          <a:noFill/>
        </p:spPr>
        <p:txBody>
          <a:bodyPr wrap="none" rtlCol="0">
            <a:spAutoFit/>
          </a:bodyPr>
          <a:lstStyle/>
          <a:p>
            <a:pPr algn="ctr"/>
            <a:r>
              <a:rPr lang="es-ES" b="1" dirty="0"/>
              <a:t>MAYOR</a:t>
            </a:r>
          </a:p>
          <a:p>
            <a:pPr algn="ctr"/>
            <a:r>
              <a:rPr lang="es-ES" b="1" dirty="0"/>
              <a:t>PRODUCTIVIDAD</a:t>
            </a:r>
          </a:p>
        </p:txBody>
      </p:sp>
      <p:pic>
        <p:nvPicPr>
          <p:cNvPr id="6146" name="Picture 2" descr="Ring. 5 apps para aumentar la productividad"/>
          <p:cNvPicPr>
            <a:picLocks noChangeAspect="1" noChangeArrowheads="1"/>
          </p:cNvPicPr>
          <p:nvPr/>
        </p:nvPicPr>
        <p:blipFill>
          <a:blip r:embed="rId2" cstate="print"/>
          <a:srcRect/>
          <a:stretch>
            <a:fillRect/>
          </a:stretch>
        </p:blipFill>
        <p:spPr bwMode="auto">
          <a:xfrm>
            <a:off x="7694140" y="1332849"/>
            <a:ext cx="3784271" cy="1797529"/>
          </a:xfrm>
          <a:prstGeom prst="rect">
            <a:avLst/>
          </a:prstGeom>
          <a:noFill/>
        </p:spPr>
      </p:pic>
      <p:pic>
        <p:nvPicPr>
          <p:cNvPr id="6148" name="Picture 4" descr="Por qué es importante la productividad? - Jeroni Calafell"/>
          <p:cNvPicPr>
            <a:picLocks noChangeAspect="1" noChangeArrowheads="1"/>
          </p:cNvPicPr>
          <p:nvPr/>
        </p:nvPicPr>
        <p:blipFill>
          <a:blip r:embed="rId3" cstate="print"/>
          <a:srcRect/>
          <a:stretch>
            <a:fillRect/>
          </a:stretch>
        </p:blipFill>
        <p:spPr bwMode="auto">
          <a:xfrm>
            <a:off x="8406800" y="3447535"/>
            <a:ext cx="2368378" cy="2368378"/>
          </a:xfrm>
          <a:prstGeom prst="rect">
            <a:avLst/>
          </a:prstGeom>
          <a:noFill/>
        </p:spPr>
      </p:pic>
    </p:spTree>
    <p:extLst>
      <p:ext uri="{BB962C8B-B14F-4D97-AF65-F5344CB8AC3E}">
        <p14:creationId xmlns:p14="http://schemas.microsoft.com/office/powerpoint/2010/main" xmlns="" val="599572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xmlns="" id="{7CA46A7E-A269-4507-8EA2-9F426787E5E3}"/>
              </a:ext>
            </a:extLst>
          </p:cNvPr>
          <p:cNvSpPr/>
          <p:nvPr/>
        </p:nvSpPr>
        <p:spPr>
          <a:xfrm>
            <a:off x="7498080" y="1052305"/>
            <a:ext cx="4201600" cy="5124657"/>
          </a:xfrm>
          <a:prstGeom prst="roundRect">
            <a:avLst>
              <a:gd name="adj" fmla="val 5283"/>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xmlns="" id="{B8A8D3E9-7C42-47A4-8623-1BB3DBCB080A}"/>
              </a:ext>
            </a:extLst>
          </p:cNvPr>
          <p:cNvSpPr>
            <a:spLocks noGrp="1"/>
          </p:cNvSpPr>
          <p:nvPr>
            <p:ph type="title"/>
          </p:nvPr>
        </p:nvSpPr>
        <p:spPr>
          <a:xfrm>
            <a:off x="492321" y="365126"/>
            <a:ext cx="11207360" cy="466147"/>
          </a:xfrm>
          <a:prstGeom prst="roundRect">
            <a:avLst/>
          </a:prstGeom>
        </p:spPr>
        <p:style>
          <a:lnRef idx="1">
            <a:schemeClr val="accent4"/>
          </a:lnRef>
          <a:fillRef idx="2">
            <a:schemeClr val="accent4"/>
          </a:fillRef>
          <a:effectRef idx="1">
            <a:schemeClr val="accent4"/>
          </a:effectRef>
          <a:fontRef idx="minor">
            <a:schemeClr val="dk1"/>
          </a:fontRef>
        </p:style>
        <p:txBody>
          <a:bodyPr>
            <a:noAutofit/>
          </a:bodyPr>
          <a:lstStyle/>
          <a:p>
            <a:r>
              <a:rPr lang="es-ES" sz="2800" dirty="0">
                <a:latin typeface="Ink Free" panose="03080402000500000000" pitchFamily="66" charset="0"/>
              </a:rPr>
              <a:t>¿Qué es programar?</a:t>
            </a:r>
          </a:p>
        </p:txBody>
      </p:sp>
      <p:sp>
        <p:nvSpPr>
          <p:cNvPr id="3" name="Marcador de contenido 2">
            <a:extLst>
              <a:ext uri="{FF2B5EF4-FFF2-40B4-BE49-F238E27FC236}">
                <a16:creationId xmlns:a16="http://schemas.microsoft.com/office/drawing/2014/main" xmlns="" id="{684F65D4-6FEF-407B-BE2E-75B27D5D61D4}"/>
              </a:ext>
            </a:extLst>
          </p:cNvPr>
          <p:cNvSpPr>
            <a:spLocks noGrp="1"/>
          </p:cNvSpPr>
          <p:nvPr>
            <p:ph idx="1"/>
          </p:nvPr>
        </p:nvSpPr>
        <p:spPr>
          <a:xfrm>
            <a:off x="492320" y="1052305"/>
            <a:ext cx="6880174" cy="5124657"/>
          </a:xfrm>
          <a:prstGeom prst="roundRect">
            <a:avLst>
              <a:gd name="adj" fmla="val 5413"/>
            </a:avLst>
          </a:prstGeom>
        </p:spPr>
        <p:style>
          <a:lnRef idx="1">
            <a:schemeClr val="accent4"/>
          </a:lnRef>
          <a:fillRef idx="2">
            <a:schemeClr val="accent4"/>
          </a:fillRef>
          <a:effectRef idx="1">
            <a:schemeClr val="accent4"/>
          </a:effectRef>
          <a:fontRef idx="minor">
            <a:schemeClr val="dk1"/>
          </a:fontRef>
        </p:style>
        <p:txBody>
          <a:bodyPr>
            <a:normAutofit/>
          </a:bodyPr>
          <a:lstStyle/>
          <a:p>
            <a:pPr marL="0" indent="0">
              <a:buNone/>
            </a:pPr>
            <a:r>
              <a:rPr lang="es-ES" sz="3200" dirty="0">
                <a:latin typeface="Gabriola" panose="04040605051002020D02" pitchFamily="82" charset="0"/>
                <a:ea typeface="Tahoma" panose="020B0604030504040204" pitchFamily="34" charset="0"/>
                <a:cs typeface="Tahoma" panose="020B0604030504040204" pitchFamily="34" charset="0"/>
              </a:rPr>
              <a:t>¿Y cómo pasamos de lenguajes de alto nivel a código máquina?</a:t>
            </a:r>
          </a:p>
          <a:p>
            <a:pPr marL="0" indent="0">
              <a:buNone/>
            </a:pPr>
            <a:endParaRPr lang="es-ES" sz="3200"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sz="3200" b="1" dirty="0">
                <a:latin typeface="Gabriola" panose="04040605051002020D02" pitchFamily="82" charset="0"/>
                <a:ea typeface="Tahoma" panose="020B0604030504040204" pitchFamily="34" charset="0"/>
                <a:cs typeface="Tahoma" panose="020B0604030504040204" pitchFamily="34" charset="0"/>
              </a:rPr>
              <a:t>Lenguajes compilados.</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sz="3200" b="1" dirty="0">
                <a:latin typeface="Gabriola" panose="04040605051002020D02" pitchFamily="82" charset="0"/>
                <a:ea typeface="Tahoma" panose="020B0604030504040204" pitchFamily="34" charset="0"/>
                <a:cs typeface="Tahoma" panose="020B0604030504040204" pitchFamily="34" charset="0"/>
              </a:rPr>
              <a:t>Lenguajes interpretados.</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p:txBody>
      </p:sp>
      <p:pic>
        <p:nvPicPr>
          <p:cNvPr id="8" name="Imagen 7">
            <a:extLst>
              <a:ext uri="{FF2B5EF4-FFF2-40B4-BE49-F238E27FC236}">
                <a16:creationId xmlns:a16="http://schemas.microsoft.com/office/drawing/2014/main" xmlns="" id="{A922A4A4-96C8-4B91-B479-661E8AB7DE4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35752" y="3779745"/>
            <a:ext cx="3814547" cy="2136146"/>
          </a:xfrm>
          <a:prstGeom prst="rect">
            <a:avLst/>
          </a:prstGeom>
        </p:spPr>
      </p:pic>
      <p:pic>
        <p:nvPicPr>
          <p:cNvPr id="10" name="Imagen 9" descr="Imagen que contiene texto&#10;&#10;Descripción generada con confianza muy alta">
            <a:extLst>
              <a:ext uri="{FF2B5EF4-FFF2-40B4-BE49-F238E27FC236}">
                <a16:creationId xmlns:a16="http://schemas.microsoft.com/office/drawing/2014/main" xmlns="" id="{7885AE98-FD86-4DD4-904F-26526D83EFE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673687" y="1264556"/>
            <a:ext cx="3776612" cy="2136146"/>
          </a:xfrm>
          <a:prstGeom prst="rect">
            <a:avLst/>
          </a:prstGeom>
        </p:spPr>
      </p:pic>
      <p:sp>
        <p:nvSpPr>
          <p:cNvPr id="12" name="Flecha: curvada hacia la izquierda 11">
            <a:extLst>
              <a:ext uri="{FF2B5EF4-FFF2-40B4-BE49-F238E27FC236}">
                <a16:creationId xmlns:a16="http://schemas.microsoft.com/office/drawing/2014/main" xmlns="" id="{EEFC2196-84F3-4A0E-B28C-5662C5644242}"/>
              </a:ext>
            </a:extLst>
          </p:cNvPr>
          <p:cNvSpPr/>
          <p:nvPr/>
        </p:nvSpPr>
        <p:spPr>
          <a:xfrm>
            <a:off x="10016353" y="2408240"/>
            <a:ext cx="1205345" cy="2604655"/>
          </a:xfrm>
          <a:prstGeom prst="curvedLeft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xmlns="" val="533380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xmlns="" id="{7CA46A7E-A269-4507-8EA2-9F426787E5E3}"/>
              </a:ext>
            </a:extLst>
          </p:cNvPr>
          <p:cNvSpPr/>
          <p:nvPr/>
        </p:nvSpPr>
        <p:spPr>
          <a:xfrm>
            <a:off x="7498080" y="1052305"/>
            <a:ext cx="4201600" cy="5124657"/>
          </a:xfrm>
          <a:prstGeom prst="roundRect">
            <a:avLst>
              <a:gd name="adj" fmla="val 5283"/>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xmlns="" id="{B8A8D3E9-7C42-47A4-8623-1BB3DBCB080A}"/>
              </a:ext>
            </a:extLst>
          </p:cNvPr>
          <p:cNvSpPr>
            <a:spLocks noGrp="1"/>
          </p:cNvSpPr>
          <p:nvPr>
            <p:ph type="title"/>
          </p:nvPr>
        </p:nvSpPr>
        <p:spPr>
          <a:xfrm>
            <a:off x="492321" y="365126"/>
            <a:ext cx="11207360" cy="466147"/>
          </a:xfrm>
          <a:prstGeom prst="roundRect">
            <a:avLst/>
          </a:prstGeom>
        </p:spPr>
        <p:style>
          <a:lnRef idx="1">
            <a:schemeClr val="accent4"/>
          </a:lnRef>
          <a:fillRef idx="2">
            <a:schemeClr val="accent4"/>
          </a:fillRef>
          <a:effectRef idx="1">
            <a:schemeClr val="accent4"/>
          </a:effectRef>
          <a:fontRef idx="minor">
            <a:schemeClr val="dk1"/>
          </a:fontRef>
        </p:style>
        <p:txBody>
          <a:bodyPr>
            <a:noAutofit/>
          </a:bodyPr>
          <a:lstStyle/>
          <a:p>
            <a:r>
              <a:rPr lang="es-ES" sz="2800" dirty="0">
                <a:latin typeface="Ink Free" panose="03080402000500000000" pitchFamily="66" charset="0"/>
              </a:rPr>
              <a:t>¿Qué es programar?</a:t>
            </a:r>
          </a:p>
        </p:txBody>
      </p:sp>
      <p:sp>
        <p:nvSpPr>
          <p:cNvPr id="3" name="Marcador de contenido 2">
            <a:extLst>
              <a:ext uri="{FF2B5EF4-FFF2-40B4-BE49-F238E27FC236}">
                <a16:creationId xmlns:a16="http://schemas.microsoft.com/office/drawing/2014/main" xmlns="" id="{684F65D4-6FEF-407B-BE2E-75B27D5D61D4}"/>
              </a:ext>
            </a:extLst>
          </p:cNvPr>
          <p:cNvSpPr>
            <a:spLocks noGrp="1"/>
          </p:cNvSpPr>
          <p:nvPr>
            <p:ph idx="1"/>
          </p:nvPr>
        </p:nvSpPr>
        <p:spPr>
          <a:xfrm>
            <a:off x="492320" y="1052305"/>
            <a:ext cx="6880174" cy="5124657"/>
          </a:xfrm>
          <a:prstGeom prst="roundRect">
            <a:avLst>
              <a:gd name="adj" fmla="val 5413"/>
            </a:avLst>
          </a:prstGeom>
        </p:spPr>
        <p:style>
          <a:lnRef idx="1">
            <a:schemeClr val="accent4"/>
          </a:lnRef>
          <a:fillRef idx="2">
            <a:schemeClr val="accent4"/>
          </a:fillRef>
          <a:effectRef idx="1">
            <a:schemeClr val="accent4"/>
          </a:effectRef>
          <a:fontRef idx="minor">
            <a:schemeClr val="dk1"/>
          </a:fontRef>
        </p:style>
        <p:txBody>
          <a:bodyPr>
            <a:normAutofit lnSpcReduction="10000"/>
          </a:bodyPr>
          <a:lstStyle/>
          <a:p>
            <a:pPr marL="0" indent="0">
              <a:buNone/>
            </a:pPr>
            <a:r>
              <a:rPr lang="es-ES" sz="3200" dirty="0">
                <a:latin typeface="Gabriola" panose="04040605051002020D02" pitchFamily="82" charset="0"/>
                <a:ea typeface="Tahoma" panose="020B0604030504040204" pitchFamily="34" charset="0"/>
                <a:cs typeface="Tahoma" panose="020B0604030504040204" pitchFamily="34" charset="0"/>
              </a:rPr>
              <a:t>Lenguaje compilado.</a:t>
            </a:r>
          </a:p>
          <a:p>
            <a:pPr marL="0" indent="0">
              <a:buNone/>
            </a:pPr>
            <a:r>
              <a:rPr lang="es-ES" b="1" dirty="0">
                <a:latin typeface="Gabriola" panose="04040605051002020D02" pitchFamily="82" charset="0"/>
                <a:ea typeface="Tahoma" panose="020B0604030504040204" pitchFamily="34" charset="0"/>
                <a:cs typeface="Tahoma" panose="020B0604030504040204" pitchFamily="34" charset="0"/>
              </a:rPr>
              <a:t>Compiladores</a:t>
            </a:r>
            <a:r>
              <a:rPr lang="es-ES" dirty="0">
                <a:latin typeface="Gabriola" panose="04040605051002020D02" pitchFamily="82" charset="0"/>
                <a:ea typeface="Tahoma" panose="020B0604030504040204" pitchFamily="34" charset="0"/>
                <a:cs typeface="Tahoma" panose="020B0604030504040204" pitchFamily="34" charset="0"/>
              </a:rPr>
              <a:t>: programas específicos para un Lenguaje de Programación que transforman el </a:t>
            </a:r>
            <a:r>
              <a:rPr lang="es-ES" b="1" dirty="0">
                <a:latin typeface="Gabriola" panose="04040605051002020D02" pitchFamily="82" charset="0"/>
                <a:ea typeface="Tahoma" panose="020B0604030504040204" pitchFamily="34" charset="0"/>
                <a:cs typeface="Tahoma" panose="020B0604030504040204" pitchFamily="34" charset="0"/>
              </a:rPr>
              <a:t>código</a:t>
            </a:r>
            <a:r>
              <a:rPr lang="es-ES" dirty="0">
                <a:latin typeface="Gabriola" panose="04040605051002020D02" pitchFamily="82" charset="0"/>
                <a:ea typeface="Tahoma" panose="020B0604030504040204" pitchFamily="34" charset="0"/>
                <a:cs typeface="Tahoma" panose="020B0604030504040204" pitchFamily="34" charset="0"/>
              </a:rPr>
              <a:t> que generamos como </a:t>
            </a:r>
            <a:r>
              <a:rPr lang="es-ES" b="1" dirty="0">
                <a:latin typeface="Gabriola" panose="04040605051002020D02" pitchFamily="82" charset="0"/>
                <a:ea typeface="Tahoma" panose="020B0604030504040204" pitchFamily="34" charset="0"/>
                <a:cs typeface="Tahoma" panose="020B0604030504040204" pitchFamily="34" charset="0"/>
              </a:rPr>
              <a:t>programa fuente</a:t>
            </a:r>
            <a:r>
              <a:rPr lang="es-ES" dirty="0">
                <a:latin typeface="Gabriola" panose="04040605051002020D02" pitchFamily="82" charset="0"/>
                <a:ea typeface="Tahoma" panose="020B0604030504040204" pitchFamily="34" charset="0"/>
                <a:cs typeface="Tahoma" panose="020B0604030504040204" pitchFamily="34" charset="0"/>
              </a:rPr>
              <a:t> en un </a:t>
            </a:r>
            <a:r>
              <a:rPr lang="es-ES" b="1" dirty="0">
                <a:latin typeface="Gabriola" panose="04040605051002020D02" pitchFamily="82" charset="0"/>
                <a:ea typeface="Tahoma" panose="020B0604030504040204" pitchFamily="34" charset="0"/>
                <a:cs typeface="Tahoma" panose="020B0604030504040204" pitchFamily="34" charset="0"/>
              </a:rPr>
              <a:t>programa ejecutable </a:t>
            </a:r>
            <a:r>
              <a:rPr lang="es-ES" dirty="0">
                <a:latin typeface="Gabriola" panose="04040605051002020D02" pitchFamily="82" charset="0"/>
                <a:ea typeface="Tahoma" panose="020B0604030504040204" pitchFamily="34" charset="0"/>
                <a:cs typeface="Tahoma" panose="020B0604030504040204" pitchFamily="34" charset="0"/>
              </a:rPr>
              <a:t>por la máquina destino del mismo.</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b="1" dirty="0" err="1">
                <a:latin typeface="Gabriola" panose="04040605051002020D02" pitchFamily="82" charset="0"/>
                <a:ea typeface="Tahoma" panose="020B0604030504040204" pitchFamily="34" charset="0"/>
                <a:cs typeface="Tahoma" panose="020B0604030504040204" pitchFamily="34" charset="0"/>
              </a:rPr>
              <a:t>Linker</a:t>
            </a:r>
            <a:r>
              <a:rPr lang="es-ES" b="1" dirty="0">
                <a:latin typeface="Gabriola" panose="04040605051002020D02" pitchFamily="82" charset="0"/>
                <a:ea typeface="Tahoma" panose="020B0604030504040204" pitchFamily="34" charset="0"/>
                <a:cs typeface="Tahoma" panose="020B0604030504040204" pitchFamily="34" charset="0"/>
              </a:rPr>
              <a:t> – montador</a:t>
            </a:r>
            <a:r>
              <a:rPr lang="es-ES" dirty="0">
                <a:latin typeface="Gabriola" panose="04040605051002020D02" pitchFamily="82" charset="0"/>
                <a:ea typeface="Tahoma" panose="020B0604030504040204" pitchFamily="34" charset="0"/>
                <a:cs typeface="Tahoma" panose="020B0604030504040204" pitchFamily="34" charset="0"/>
              </a:rPr>
              <a:t>: incluye en el código las </a:t>
            </a:r>
            <a:r>
              <a:rPr lang="es-ES" b="1" dirty="0">
                <a:latin typeface="Gabriola" panose="04040605051002020D02" pitchFamily="82" charset="0"/>
                <a:ea typeface="Tahoma" panose="020B0604030504040204" pitchFamily="34" charset="0"/>
                <a:cs typeface="Tahoma" panose="020B0604030504040204" pitchFamily="34" charset="0"/>
              </a:rPr>
              <a:t>librerías</a:t>
            </a:r>
            <a:r>
              <a:rPr lang="es-ES" dirty="0">
                <a:latin typeface="Gabriola" panose="04040605051002020D02" pitchFamily="82" charset="0"/>
                <a:ea typeface="Tahoma" panose="020B0604030504040204" pitchFamily="34" charset="0"/>
                <a:cs typeface="Tahoma" panose="020B0604030504040204" pitchFamily="34" charset="0"/>
              </a:rPr>
              <a:t> necesarias para la ejecución del programa.</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b="1" dirty="0">
                <a:latin typeface="Gabriola" panose="04040605051002020D02" pitchFamily="82" charset="0"/>
                <a:ea typeface="Tahoma" panose="020B0604030504040204" pitchFamily="34" charset="0"/>
                <a:cs typeface="Tahoma" panose="020B0604030504040204" pitchFamily="34" charset="0"/>
              </a:rPr>
              <a:t>Librerías de programación</a:t>
            </a:r>
            <a:r>
              <a:rPr lang="es-ES" dirty="0">
                <a:latin typeface="Gabriola" panose="04040605051002020D02" pitchFamily="82" charset="0"/>
                <a:ea typeface="Tahoma" panose="020B0604030504040204" pitchFamily="34" charset="0"/>
                <a:cs typeface="Tahoma" panose="020B0604030504040204" pitchFamily="34" charset="0"/>
              </a:rPr>
              <a:t>: código </a:t>
            </a:r>
            <a:r>
              <a:rPr lang="es-ES" b="1" dirty="0">
                <a:latin typeface="Gabriola" panose="04040605051002020D02" pitchFamily="82" charset="0"/>
                <a:ea typeface="Tahoma" panose="020B0604030504040204" pitchFamily="34" charset="0"/>
                <a:cs typeface="Tahoma" panose="020B0604030504040204" pitchFamily="34" charset="0"/>
              </a:rPr>
              <a:t>ya escrito y reutilizable </a:t>
            </a:r>
            <a:r>
              <a:rPr lang="es-ES" dirty="0">
                <a:latin typeface="Gabriola" panose="04040605051002020D02" pitchFamily="82" charset="0"/>
                <a:ea typeface="Tahoma" panose="020B0604030504040204" pitchFamily="34" charset="0"/>
                <a:cs typeface="Tahoma" panose="020B0604030504040204" pitchFamily="34" charset="0"/>
              </a:rPr>
              <a:t>que se recopila y se empaqueta para poder ser usado por diferentes usuarios y así facilitar su trabajo.</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p:txBody>
      </p:sp>
      <p:pic>
        <p:nvPicPr>
          <p:cNvPr id="9" name="Imagen 8">
            <a:extLst>
              <a:ext uri="{FF2B5EF4-FFF2-40B4-BE49-F238E27FC236}">
                <a16:creationId xmlns:a16="http://schemas.microsoft.com/office/drawing/2014/main" xmlns="" id="{86336820-13BF-4CA2-9965-C753622508E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049491" y="1369104"/>
            <a:ext cx="3047902" cy="4436591"/>
          </a:xfrm>
          <a:prstGeom prst="roundRect">
            <a:avLst/>
          </a:prstGeom>
        </p:spPr>
      </p:pic>
    </p:spTree>
    <p:extLst>
      <p:ext uri="{BB962C8B-B14F-4D97-AF65-F5344CB8AC3E}">
        <p14:creationId xmlns:p14="http://schemas.microsoft.com/office/powerpoint/2010/main" xmlns="" val="701990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xmlns="" id="{7CA46A7E-A269-4507-8EA2-9F426787E5E3}"/>
              </a:ext>
            </a:extLst>
          </p:cNvPr>
          <p:cNvSpPr/>
          <p:nvPr/>
        </p:nvSpPr>
        <p:spPr>
          <a:xfrm>
            <a:off x="7498080" y="1052305"/>
            <a:ext cx="4201600" cy="5124657"/>
          </a:xfrm>
          <a:prstGeom prst="roundRect">
            <a:avLst>
              <a:gd name="adj" fmla="val 5283"/>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xmlns="" id="{B8A8D3E9-7C42-47A4-8623-1BB3DBCB080A}"/>
              </a:ext>
            </a:extLst>
          </p:cNvPr>
          <p:cNvSpPr>
            <a:spLocks noGrp="1"/>
          </p:cNvSpPr>
          <p:nvPr>
            <p:ph type="title"/>
          </p:nvPr>
        </p:nvSpPr>
        <p:spPr>
          <a:xfrm>
            <a:off x="492321" y="365126"/>
            <a:ext cx="11207360" cy="466147"/>
          </a:xfrm>
          <a:prstGeom prst="roundRect">
            <a:avLst/>
          </a:prstGeom>
        </p:spPr>
        <p:style>
          <a:lnRef idx="1">
            <a:schemeClr val="accent4"/>
          </a:lnRef>
          <a:fillRef idx="2">
            <a:schemeClr val="accent4"/>
          </a:fillRef>
          <a:effectRef idx="1">
            <a:schemeClr val="accent4"/>
          </a:effectRef>
          <a:fontRef idx="minor">
            <a:schemeClr val="dk1"/>
          </a:fontRef>
        </p:style>
        <p:txBody>
          <a:bodyPr>
            <a:noAutofit/>
          </a:bodyPr>
          <a:lstStyle/>
          <a:p>
            <a:r>
              <a:rPr lang="es-ES" sz="2800" dirty="0">
                <a:latin typeface="Ink Free" panose="03080402000500000000" pitchFamily="66" charset="0"/>
              </a:rPr>
              <a:t>¿Qué es programar?</a:t>
            </a:r>
          </a:p>
        </p:txBody>
      </p:sp>
      <p:sp>
        <p:nvSpPr>
          <p:cNvPr id="3" name="Marcador de contenido 2">
            <a:extLst>
              <a:ext uri="{FF2B5EF4-FFF2-40B4-BE49-F238E27FC236}">
                <a16:creationId xmlns:a16="http://schemas.microsoft.com/office/drawing/2014/main" xmlns="" id="{684F65D4-6FEF-407B-BE2E-75B27D5D61D4}"/>
              </a:ext>
            </a:extLst>
          </p:cNvPr>
          <p:cNvSpPr>
            <a:spLocks noGrp="1"/>
          </p:cNvSpPr>
          <p:nvPr>
            <p:ph idx="1"/>
          </p:nvPr>
        </p:nvSpPr>
        <p:spPr>
          <a:xfrm>
            <a:off x="492320" y="1052305"/>
            <a:ext cx="6880174" cy="5124657"/>
          </a:xfrm>
          <a:prstGeom prst="roundRect">
            <a:avLst>
              <a:gd name="adj" fmla="val 5413"/>
            </a:avLst>
          </a:prstGeom>
        </p:spPr>
        <p:style>
          <a:lnRef idx="1">
            <a:schemeClr val="accent4"/>
          </a:lnRef>
          <a:fillRef idx="2">
            <a:schemeClr val="accent4"/>
          </a:fillRef>
          <a:effectRef idx="1">
            <a:schemeClr val="accent4"/>
          </a:effectRef>
          <a:fontRef idx="minor">
            <a:schemeClr val="dk1"/>
          </a:fontRef>
        </p:style>
        <p:txBody>
          <a:bodyPr>
            <a:normAutofit/>
          </a:bodyPr>
          <a:lstStyle/>
          <a:p>
            <a:pPr marL="0" indent="0">
              <a:buNone/>
            </a:pPr>
            <a:r>
              <a:rPr lang="es-ES" sz="3200" dirty="0">
                <a:latin typeface="Gabriola" panose="04040605051002020D02" pitchFamily="82" charset="0"/>
                <a:ea typeface="Tahoma" panose="020B0604030504040204" pitchFamily="34" charset="0"/>
                <a:cs typeface="Tahoma" panose="020B0604030504040204" pitchFamily="34" charset="0"/>
              </a:rPr>
              <a:t>Lenguajes interpretados.</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dirty="0">
                <a:latin typeface="Gabriola" panose="04040605051002020D02" pitchFamily="82" charset="0"/>
                <a:ea typeface="Tahoma" panose="020B0604030504040204" pitchFamily="34" charset="0"/>
                <a:cs typeface="Tahoma" panose="020B0604030504040204" pitchFamily="34" charset="0"/>
              </a:rPr>
              <a:t>Los intérpretes de código leen línea a línea el código fuente y lo ejecutan, con independencia de lo realizado anteriormente o lo que se vaya a realizar posteriormente.</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dirty="0">
                <a:latin typeface="Gabriola" panose="04040605051002020D02" pitchFamily="82" charset="0"/>
                <a:ea typeface="Tahoma" panose="020B0604030504040204" pitchFamily="34" charset="0"/>
                <a:cs typeface="Tahoma" panose="020B0604030504040204" pitchFamily="34" charset="0"/>
              </a:rPr>
              <a:t>Es más lento y requiere que esté cargado el intérprete en todo momento de la ejecución, pero es mucho más sencillo a la hora de depurar el programa (resolver errores y problemas de funcionalidad del mismo).</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p:txBody>
      </p:sp>
      <p:pic>
        <p:nvPicPr>
          <p:cNvPr id="9" name="Imagen 8" descr="Imagen que contiene texto&#10;&#10;Descripción generada con confianza muy alta">
            <a:extLst>
              <a:ext uri="{FF2B5EF4-FFF2-40B4-BE49-F238E27FC236}">
                <a16:creationId xmlns:a16="http://schemas.microsoft.com/office/drawing/2014/main" xmlns="" id="{7AD60333-45B3-4EF5-A04E-8AA0C17DA08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49008" y="2452418"/>
            <a:ext cx="3882893" cy="2022600"/>
          </a:xfrm>
          <a:prstGeom prst="rect">
            <a:avLst/>
          </a:prstGeom>
        </p:spPr>
      </p:pic>
    </p:spTree>
    <p:extLst>
      <p:ext uri="{BB962C8B-B14F-4D97-AF65-F5344CB8AC3E}">
        <p14:creationId xmlns:p14="http://schemas.microsoft.com/office/powerpoint/2010/main" xmlns="" val="2624277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xmlns="" id="{7CA46A7E-A269-4507-8EA2-9F426787E5E3}"/>
              </a:ext>
            </a:extLst>
          </p:cNvPr>
          <p:cNvSpPr/>
          <p:nvPr/>
        </p:nvSpPr>
        <p:spPr>
          <a:xfrm>
            <a:off x="7498080" y="1052305"/>
            <a:ext cx="4201600" cy="5124657"/>
          </a:xfrm>
          <a:prstGeom prst="roundRect">
            <a:avLst>
              <a:gd name="adj" fmla="val 5283"/>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xmlns="" id="{B8A8D3E9-7C42-47A4-8623-1BB3DBCB080A}"/>
              </a:ext>
            </a:extLst>
          </p:cNvPr>
          <p:cNvSpPr>
            <a:spLocks noGrp="1"/>
          </p:cNvSpPr>
          <p:nvPr>
            <p:ph type="title"/>
          </p:nvPr>
        </p:nvSpPr>
        <p:spPr>
          <a:xfrm>
            <a:off x="492321" y="365126"/>
            <a:ext cx="11207360" cy="466147"/>
          </a:xfrm>
          <a:prstGeom prst="roundRect">
            <a:avLst/>
          </a:prstGeom>
        </p:spPr>
        <p:style>
          <a:lnRef idx="1">
            <a:schemeClr val="accent4"/>
          </a:lnRef>
          <a:fillRef idx="2">
            <a:schemeClr val="accent4"/>
          </a:fillRef>
          <a:effectRef idx="1">
            <a:schemeClr val="accent4"/>
          </a:effectRef>
          <a:fontRef idx="minor">
            <a:schemeClr val="dk1"/>
          </a:fontRef>
        </p:style>
        <p:txBody>
          <a:bodyPr>
            <a:noAutofit/>
          </a:bodyPr>
          <a:lstStyle/>
          <a:p>
            <a:r>
              <a:rPr lang="es-ES" sz="2800" dirty="0">
                <a:latin typeface="Ink Free" panose="03080402000500000000" pitchFamily="66" charset="0"/>
              </a:rPr>
              <a:t>¿Qué es programar?</a:t>
            </a:r>
          </a:p>
        </p:txBody>
      </p:sp>
      <p:sp>
        <p:nvSpPr>
          <p:cNvPr id="3" name="Marcador de contenido 2">
            <a:extLst>
              <a:ext uri="{FF2B5EF4-FFF2-40B4-BE49-F238E27FC236}">
                <a16:creationId xmlns:a16="http://schemas.microsoft.com/office/drawing/2014/main" xmlns="" id="{684F65D4-6FEF-407B-BE2E-75B27D5D61D4}"/>
              </a:ext>
            </a:extLst>
          </p:cNvPr>
          <p:cNvSpPr>
            <a:spLocks noGrp="1"/>
          </p:cNvSpPr>
          <p:nvPr>
            <p:ph idx="1"/>
          </p:nvPr>
        </p:nvSpPr>
        <p:spPr>
          <a:xfrm>
            <a:off x="492320" y="1052305"/>
            <a:ext cx="6880174" cy="5124657"/>
          </a:xfrm>
          <a:prstGeom prst="roundRect">
            <a:avLst>
              <a:gd name="adj" fmla="val 5413"/>
            </a:avLst>
          </a:prstGeom>
        </p:spPr>
        <p:style>
          <a:lnRef idx="1">
            <a:schemeClr val="accent4"/>
          </a:lnRef>
          <a:fillRef idx="2">
            <a:schemeClr val="accent4"/>
          </a:fillRef>
          <a:effectRef idx="1">
            <a:schemeClr val="accent4"/>
          </a:effectRef>
          <a:fontRef idx="minor">
            <a:schemeClr val="dk1"/>
          </a:fontRef>
        </p:style>
        <p:txBody>
          <a:bodyPr>
            <a:normAutofit fontScale="92500" lnSpcReduction="10000"/>
          </a:bodyPr>
          <a:lstStyle/>
          <a:p>
            <a:pPr marL="0" indent="0">
              <a:buNone/>
            </a:pPr>
            <a:r>
              <a:rPr lang="es-ES" sz="3200" dirty="0">
                <a:latin typeface="Gabriola" panose="04040605051002020D02" pitchFamily="82" charset="0"/>
                <a:ea typeface="Tahoma" panose="020B0604030504040204" pitchFamily="34" charset="0"/>
                <a:cs typeface="Tahoma" panose="020B0604030504040204" pitchFamily="34" charset="0"/>
              </a:rPr>
              <a:t>Ejemplo de Lenguajes compilados:</a:t>
            </a:r>
          </a:p>
          <a:p>
            <a:pPr marL="457200" lvl="1" indent="0">
              <a:buNone/>
            </a:pPr>
            <a:r>
              <a:rPr lang="es-ES" sz="3000" dirty="0">
                <a:latin typeface="Gabriola" panose="04040605051002020D02" pitchFamily="82" charset="0"/>
                <a:ea typeface="Tahoma" panose="020B0604030504040204" pitchFamily="34" charset="0"/>
                <a:cs typeface="Tahoma" panose="020B0604030504040204" pitchFamily="34" charset="0"/>
              </a:rPr>
              <a:t>C++, Pascal, Fortran, Visual Basic.</a:t>
            </a:r>
          </a:p>
          <a:p>
            <a:pPr marL="0" indent="0">
              <a:buNone/>
            </a:pPr>
            <a:endParaRPr lang="es-ES" sz="3200"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sz="3200" dirty="0">
                <a:latin typeface="Gabriola" panose="04040605051002020D02" pitchFamily="82" charset="0"/>
                <a:ea typeface="Tahoma" panose="020B0604030504040204" pitchFamily="34" charset="0"/>
                <a:cs typeface="Tahoma" panose="020B0604030504040204" pitchFamily="34" charset="0"/>
              </a:rPr>
              <a:t>Ejemplo de Lenguajes interpretados:</a:t>
            </a:r>
          </a:p>
          <a:p>
            <a:pPr marL="457200" lvl="1" indent="0">
              <a:buNone/>
            </a:pPr>
            <a:r>
              <a:rPr lang="es-ES" sz="3000" dirty="0">
                <a:latin typeface="Gabriola" panose="04040605051002020D02" pitchFamily="82" charset="0"/>
                <a:ea typeface="Tahoma" panose="020B0604030504040204" pitchFamily="34" charset="0"/>
                <a:cs typeface="Tahoma" panose="020B0604030504040204" pitchFamily="34" charset="0"/>
              </a:rPr>
              <a:t>C#, Python, Ruby.</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b="1" dirty="0">
                <a:latin typeface="Gabriola" panose="04040605051002020D02" pitchFamily="82" charset="0"/>
                <a:ea typeface="Tahoma" panose="020B0604030504040204" pitchFamily="34" charset="0"/>
                <a:cs typeface="Tahoma" panose="020B0604030504040204" pitchFamily="34" charset="0"/>
              </a:rPr>
              <a:t>Java es una cosa rara.</a:t>
            </a:r>
          </a:p>
          <a:p>
            <a:pPr marL="0" indent="0">
              <a:buNone/>
            </a:pPr>
            <a:r>
              <a:rPr lang="es-ES" dirty="0">
                <a:latin typeface="Gabriola" panose="04040605051002020D02" pitchFamily="82" charset="0"/>
                <a:ea typeface="Tahoma" panose="020B0604030504040204" pitchFamily="34" charset="0"/>
                <a:cs typeface="Tahoma" panose="020B0604030504040204" pitchFamily="34" charset="0"/>
              </a:rPr>
              <a:t>Genera lenguaje compilado, pero interpretable por una máquina virtual que lo ejecuta. Se trata de un lenguaje multiplataforma, por lo que el mismo compilado se puede ejecutar en diferentes plataformas de sistema, pero deben tener instalada su correspondiente máquina virtual de Java.</a:t>
            </a:r>
          </a:p>
        </p:txBody>
      </p:sp>
      <p:pic>
        <p:nvPicPr>
          <p:cNvPr id="9" name="Imagen 8" descr="Imagen que contiene captura de pantalla&#10;&#10;Descripción generada con confianza muy alta">
            <a:extLst>
              <a:ext uri="{FF2B5EF4-FFF2-40B4-BE49-F238E27FC236}">
                <a16:creationId xmlns:a16="http://schemas.microsoft.com/office/drawing/2014/main" xmlns="" id="{52D1C8B7-AB33-4A98-AAB0-19DF1A25713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42895" y="1820142"/>
            <a:ext cx="3855642" cy="3610840"/>
          </a:xfrm>
          <a:prstGeom prst="rect">
            <a:avLst/>
          </a:prstGeom>
        </p:spPr>
      </p:pic>
    </p:spTree>
    <p:extLst>
      <p:ext uri="{BB962C8B-B14F-4D97-AF65-F5344CB8AC3E}">
        <p14:creationId xmlns:p14="http://schemas.microsoft.com/office/powerpoint/2010/main" xmlns="" val="286390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xmlns="" id="{7CA46A7E-A269-4507-8EA2-9F426787E5E3}"/>
              </a:ext>
            </a:extLst>
          </p:cNvPr>
          <p:cNvSpPr/>
          <p:nvPr/>
        </p:nvSpPr>
        <p:spPr>
          <a:xfrm>
            <a:off x="7498080" y="1052305"/>
            <a:ext cx="4201600" cy="5124657"/>
          </a:xfrm>
          <a:prstGeom prst="roundRect">
            <a:avLst>
              <a:gd name="adj" fmla="val 5283"/>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xmlns="" id="{B8A8D3E9-7C42-47A4-8623-1BB3DBCB080A}"/>
              </a:ext>
            </a:extLst>
          </p:cNvPr>
          <p:cNvSpPr>
            <a:spLocks noGrp="1"/>
          </p:cNvSpPr>
          <p:nvPr>
            <p:ph type="title"/>
          </p:nvPr>
        </p:nvSpPr>
        <p:spPr>
          <a:xfrm>
            <a:off x="492321" y="365126"/>
            <a:ext cx="11207360" cy="466147"/>
          </a:xfrm>
          <a:prstGeom prst="roundRect">
            <a:avLst/>
          </a:prstGeom>
        </p:spPr>
        <p:style>
          <a:lnRef idx="1">
            <a:schemeClr val="accent4"/>
          </a:lnRef>
          <a:fillRef idx="2">
            <a:schemeClr val="accent4"/>
          </a:fillRef>
          <a:effectRef idx="1">
            <a:schemeClr val="accent4"/>
          </a:effectRef>
          <a:fontRef idx="minor">
            <a:schemeClr val="dk1"/>
          </a:fontRef>
        </p:style>
        <p:txBody>
          <a:bodyPr>
            <a:noAutofit/>
          </a:bodyPr>
          <a:lstStyle/>
          <a:p>
            <a:r>
              <a:rPr lang="es-ES" sz="2800" dirty="0">
                <a:latin typeface="Ink Free" panose="03080402000500000000" pitchFamily="66" charset="0"/>
              </a:rPr>
              <a:t>¿Qué es programar?</a:t>
            </a:r>
          </a:p>
        </p:txBody>
      </p:sp>
      <p:sp>
        <p:nvSpPr>
          <p:cNvPr id="3" name="Marcador de contenido 2">
            <a:extLst>
              <a:ext uri="{FF2B5EF4-FFF2-40B4-BE49-F238E27FC236}">
                <a16:creationId xmlns:a16="http://schemas.microsoft.com/office/drawing/2014/main" xmlns="" id="{684F65D4-6FEF-407B-BE2E-75B27D5D61D4}"/>
              </a:ext>
            </a:extLst>
          </p:cNvPr>
          <p:cNvSpPr>
            <a:spLocks noGrp="1"/>
          </p:cNvSpPr>
          <p:nvPr>
            <p:ph idx="1"/>
          </p:nvPr>
        </p:nvSpPr>
        <p:spPr>
          <a:xfrm>
            <a:off x="492320" y="1052305"/>
            <a:ext cx="6880174" cy="5124657"/>
          </a:xfrm>
          <a:prstGeom prst="roundRect">
            <a:avLst>
              <a:gd name="adj" fmla="val 5413"/>
            </a:avLst>
          </a:prstGeom>
        </p:spPr>
        <p:style>
          <a:lnRef idx="1">
            <a:schemeClr val="accent4"/>
          </a:lnRef>
          <a:fillRef idx="2">
            <a:schemeClr val="accent4"/>
          </a:fillRef>
          <a:effectRef idx="1">
            <a:schemeClr val="accent4"/>
          </a:effectRef>
          <a:fontRef idx="minor">
            <a:schemeClr val="dk1"/>
          </a:fontRef>
        </p:style>
        <p:txBody>
          <a:bodyPr>
            <a:normAutofit fontScale="92500" lnSpcReduction="10000"/>
          </a:bodyPr>
          <a:lstStyle/>
          <a:p>
            <a:pPr marL="0" indent="0">
              <a:buNone/>
            </a:pPr>
            <a:r>
              <a:rPr lang="es-ES" sz="3600" dirty="0">
                <a:latin typeface="Gabriola" panose="04040605051002020D02" pitchFamily="82" charset="0"/>
                <a:ea typeface="Tahoma" panose="020B0604030504040204" pitchFamily="34" charset="0"/>
                <a:cs typeface="Tahoma" panose="020B0604030504040204" pitchFamily="34" charset="0"/>
              </a:rPr>
              <a:t>¿Qué es un programa informático?</a:t>
            </a:r>
          </a:p>
          <a:p>
            <a:pPr marL="0" indent="0">
              <a:buNone/>
            </a:pPr>
            <a:endParaRPr lang="es-ES" sz="3600"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sz="3600" dirty="0">
                <a:latin typeface="Gabriola" panose="04040605051002020D02" pitchFamily="82" charset="0"/>
                <a:ea typeface="Tahoma" panose="020B0604030504040204" pitchFamily="34" charset="0"/>
                <a:cs typeface="Tahoma" panose="020B0604030504040204" pitchFamily="34" charset="0"/>
              </a:rPr>
              <a:t>¿Dónde podemos ver programas informáticos?</a:t>
            </a:r>
          </a:p>
          <a:p>
            <a:pPr marL="0" indent="0">
              <a:buNone/>
            </a:pPr>
            <a:endParaRPr lang="es-ES" sz="3600"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sz="3600" dirty="0">
                <a:latin typeface="Gabriola" panose="04040605051002020D02" pitchFamily="82" charset="0"/>
                <a:ea typeface="Tahoma" panose="020B0604030504040204" pitchFamily="34" charset="0"/>
                <a:cs typeface="Tahoma" panose="020B0604030504040204" pitchFamily="34" charset="0"/>
              </a:rPr>
              <a:t>¿Son gratis los programas informáticos?</a:t>
            </a:r>
          </a:p>
          <a:p>
            <a:pPr marL="0" indent="0">
              <a:buNone/>
            </a:pPr>
            <a:endParaRPr lang="es-ES" sz="3600"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sz="3600" dirty="0">
                <a:latin typeface="Gabriola" panose="04040605051002020D02" pitchFamily="82" charset="0"/>
                <a:ea typeface="Tahoma" panose="020B0604030504040204" pitchFamily="34" charset="0"/>
                <a:cs typeface="Tahoma" panose="020B0604030504040204" pitchFamily="34" charset="0"/>
              </a:rPr>
              <a:t>¿Son fáciles de hacer los programas informáticos?</a:t>
            </a:r>
          </a:p>
          <a:p>
            <a:pPr marL="0" indent="0">
              <a:buNone/>
            </a:pPr>
            <a:endParaRPr lang="es-ES" sz="3600"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sz="3600" dirty="0">
                <a:latin typeface="Gabriola" panose="04040605051002020D02" pitchFamily="82" charset="0"/>
                <a:ea typeface="Tahoma" panose="020B0604030504040204" pitchFamily="34" charset="0"/>
                <a:cs typeface="Tahoma" panose="020B0604030504040204" pitchFamily="34" charset="0"/>
              </a:rPr>
              <a:t>¿Puedo llegar a ser un/una buen programador/a?</a:t>
            </a:r>
          </a:p>
          <a:p>
            <a:pPr marL="0" indent="0">
              <a:buNone/>
            </a:pPr>
            <a:endParaRPr lang="es-ES" sz="3600" dirty="0">
              <a:latin typeface="Gabriola" panose="04040605051002020D02" pitchFamily="82" charset="0"/>
              <a:ea typeface="Tahoma" panose="020B0604030504040204" pitchFamily="34" charset="0"/>
              <a:cs typeface="Tahoma" panose="020B0604030504040204" pitchFamily="34" charset="0"/>
            </a:endParaRPr>
          </a:p>
          <a:p>
            <a:pPr marL="0" indent="0">
              <a:buNone/>
            </a:pPr>
            <a:endParaRPr lang="es-ES" sz="3600" dirty="0">
              <a:latin typeface="Gabriola" panose="04040605051002020D02" pitchFamily="82" charset="0"/>
              <a:ea typeface="Tahoma" panose="020B0604030504040204" pitchFamily="34" charset="0"/>
              <a:cs typeface="Tahoma" panose="020B0604030504040204" pitchFamily="34" charset="0"/>
            </a:endParaRPr>
          </a:p>
        </p:txBody>
      </p:sp>
      <p:pic>
        <p:nvPicPr>
          <p:cNvPr id="8" name="Imagen 7">
            <a:extLst>
              <a:ext uri="{FF2B5EF4-FFF2-40B4-BE49-F238E27FC236}">
                <a16:creationId xmlns:a16="http://schemas.microsoft.com/office/drawing/2014/main" xmlns="" id="{5963F6B1-A17F-4F7B-BA11-4F084F0D847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05120" y="1640810"/>
            <a:ext cx="3987520" cy="3947645"/>
          </a:xfrm>
          <a:prstGeom prst="rect">
            <a:avLst/>
          </a:prstGeom>
        </p:spPr>
      </p:pic>
    </p:spTree>
    <p:extLst>
      <p:ext uri="{BB962C8B-B14F-4D97-AF65-F5344CB8AC3E}">
        <p14:creationId xmlns:p14="http://schemas.microsoft.com/office/powerpoint/2010/main" xmlns="" val="1065446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xmlns="" id="{7CA46A7E-A269-4507-8EA2-9F426787E5E3}"/>
              </a:ext>
            </a:extLst>
          </p:cNvPr>
          <p:cNvSpPr/>
          <p:nvPr/>
        </p:nvSpPr>
        <p:spPr>
          <a:xfrm>
            <a:off x="7498080" y="1052305"/>
            <a:ext cx="4201600" cy="5124657"/>
          </a:xfrm>
          <a:prstGeom prst="roundRect">
            <a:avLst>
              <a:gd name="adj" fmla="val 5283"/>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xmlns="" id="{B8A8D3E9-7C42-47A4-8623-1BB3DBCB080A}"/>
              </a:ext>
            </a:extLst>
          </p:cNvPr>
          <p:cNvSpPr>
            <a:spLocks noGrp="1"/>
          </p:cNvSpPr>
          <p:nvPr>
            <p:ph type="title"/>
          </p:nvPr>
        </p:nvSpPr>
        <p:spPr>
          <a:xfrm>
            <a:off x="492321" y="365126"/>
            <a:ext cx="11207360" cy="466147"/>
          </a:xfrm>
          <a:prstGeom prst="roundRect">
            <a:avLst/>
          </a:prstGeom>
        </p:spPr>
        <p:style>
          <a:lnRef idx="1">
            <a:schemeClr val="accent4"/>
          </a:lnRef>
          <a:fillRef idx="2">
            <a:schemeClr val="accent4"/>
          </a:fillRef>
          <a:effectRef idx="1">
            <a:schemeClr val="accent4"/>
          </a:effectRef>
          <a:fontRef idx="minor">
            <a:schemeClr val="dk1"/>
          </a:fontRef>
        </p:style>
        <p:txBody>
          <a:bodyPr>
            <a:noAutofit/>
          </a:bodyPr>
          <a:lstStyle/>
          <a:p>
            <a:r>
              <a:rPr lang="es-ES" sz="2800" dirty="0">
                <a:latin typeface="Ink Free" panose="03080402000500000000" pitchFamily="66" charset="0"/>
              </a:rPr>
              <a:t>¿Qué es programar?</a:t>
            </a:r>
          </a:p>
        </p:txBody>
      </p:sp>
      <p:sp>
        <p:nvSpPr>
          <p:cNvPr id="3" name="Marcador de contenido 2">
            <a:extLst>
              <a:ext uri="{FF2B5EF4-FFF2-40B4-BE49-F238E27FC236}">
                <a16:creationId xmlns:a16="http://schemas.microsoft.com/office/drawing/2014/main" xmlns="" id="{684F65D4-6FEF-407B-BE2E-75B27D5D61D4}"/>
              </a:ext>
            </a:extLst>
          </p:cNvPr>
          <p:cNvSpPr>
            <a:spLocks noGrp="1"/>
          </p:cNvSpPr>
          <p:nvPr>
            <p:ph idx="1"/>
          </p:nvPr>
        </p:nvSpPr>
        <p:spPr>
          <a:xfrm>
            <a:off x="492320" y="1052305"/>
            <a:ext cx="6880174" cy="5124657"/>
          </a:xfrm>
          <a:prstGeom prst="roundRect">
            <a:avLst>
              <a:gd name="adj" fmla="val 5413"/>
            </a:avLst>
          </a:prstGeom>
        </p:spPr>
        <p:style>
          <a:lnRef idx="1">
            <a:schemeClr val="accent4"/>
          </a:lnRef>
          <a:fillRef idx="2">
            <a:schemeClr val="accent4"/>
          </a:fillRef>
          <a:effectRef idx="1">
            <a:schemeClr val="accent4"/>
          </a:effectRef>
          <a:fontRef idx="minor">
            <a:schemeClr val="dk1"/>
          </a:fontRef>
        </p:style>
        <p:txBody>
          <a:bodyPr>
            <a:normAutofit fontScale="85000" lnSpcReduction="20000"/>
          </a:bodyPr>
          <a:lstStyle/>
          <a:p>
            <a:pPr marL="0" indent="0">
              <a:buNone/>
            </a:pPr>
            <a:r>
              <a:rPr lang="es-ES" sz="3800" dirty="0">
                <a:latin typeface="Gabriola" panose="04040605051002020D02" pitchFamily="82" charset="0"/>
                <a:ea typeface="Tahoma" panose="020B0604030504040204" pitchFamily="34" charset="0"/>
                <a:cs typeface="Tahoma" panose="020B0604030504040204" pitchFamily="34" charset="0"/>
              </a:rPr>
              <a:t>¿Qué vamos a aprender?</a:t>
            </a:r>
          </a:p>
          <a:p>
            <a:pPr marL="457200" lvl="1" indent="0">
              <a:buNone/>
            </a:pPr>
            <a:r>
              <a:rPr lang="es-ES" sz="3800" b="1" dirty="0">
                <a:latin typeface="Gabriola" panose="04040605051002020D02" pitchFamily="82" charset="0"/>
                <a:ea typeface="Tahoma" panose="020B0604030504040204" pitchFamily="34" charset="0"/>
                <a:cs typeface="Tahoma" panose="020B0604030504040204" pitchFamily="34" charset="0"/>
              </a:rPr>
              <a:t>C#.</a:t>
            </a:r>
          </a:p>
          <a:p>
            <a:pPr marL="0" indent="0">
              <a:buNone/>
            </a:pPr>
            <a:endParaRPr lang="es-ES" sz="800"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b="1" dirty="0">
                <a:latin typeface="Gabriola" panose="04040605051002020D02" pitchFamily="82" charset="0"/>
                <a:ea typeface="Tahoma" panose="020B0604030504040204" pitchFamily="34" charset="0"/>
                <a:cs typeface="Tahoma" panose="020B0604030504040204" pitchFamily="34" charset="0"/>
              </a:rPr>
              <a:t>Razones:</a:t>
            </a:r>
          </a:p>
          <a:p>
            <a:pPr>
              <a:buFontTx/>
              <a:buChar char="-"/>
            </a:pPr>
            <a:r>
              <a:rPr lang="es-ES" dirty="0">
                <a:latin typeface="Gabriola" panose="04040605051002020D02" pitchFamily="82" charset="0"/>
                <a:ea typeface="Tahoma" panose="020B0604030504040204" pitchFamily="34" charset="0"/>
                <a:cs typeface="Tahoma" panose="020B0604030504040204" pitchFamily="34" charset="0"/>
              </a:rPr>
              <a:t>Sintaxis similar en varios lenguajes (Java, </a:t>
            </a:r>
            <a:r>
              <a:rPr lang="es-ES" dirty="0" err="1">
                <a:latin typeface="Gabriola" panose="04040605051002020D02" pitchFamily="82" charset="0"/>
                <a:ea typeface="Tahoma" panose="020B0604030504040204" pitchFamily="34" charset="0"/>
                <a:cs typeface="Tahoma" panose="020B0604030504040204" pitchFamily="34" charset="0"/>
              </a:rPr>
              <a:t>Javascript</a:t>
            </a:r>
            <a:r>
              <a:rPr lang="es-ES" dirty="0">
                <a:latin typeface="Gabriola" panose="04040605051002020D02" pitchFamily="82" charset="0"/>
                <a:ea typeface="Tahoma" panose="020B0604030504040204" pitchFamily="34" charset="0"/>
                <a:cs typeface="Tahoma" panose="020B0604030504040204" pitchFamily="34" charset="0"/>
              </a:rPr>
              <a:t>, C++, …).</a:t>
            </a:r>
          </a:p>
          <a:p>
            <a:pPr>
              <a:buFontTx/>
              <a:buChar char="-"/>
            </a:pPr>
            <a:r>
              <a:rPr lang="es-ES" dirty="0">
                <a:latin typeface="Gabriola" panose="04040605051002020D02" pitchFamily="82" charset="0"/>
                <a:ea typeface="Tahoma" panose="020B0604030504040204" pitchFamily="34" charset="0"/>
                <a:cs typeface="Tahoma" panose="020B0604030504040204" pitchFamily="34" charset="0"/>
              </a:rPr>
              <a:t>Lenguaje interpretado: fácil de resolver errores por lo que facilita el aprendizaje).</a:t>
            </a:r>
          </a:p>
          <a:p>
            <a:pPr>
              <a:buFontTx/>
              <a:buChar char="-"/>
            </a:pPr>
            <a:r>
              <a:rPr lang="es-ES" dirty="0">
                <a:latin typeface="Gabriola" panose="04040605051002020D02" pitchFamily="82" charset="0"/>
                <a:ea typeface="Tahoma" panose="020B0604030504040204" pitchFamily="34" charset="0"/>
                <a:cs typeface="Tahoma" panose="020B0604030504040204" pitchFamily="34" charset="0"/>
              </a:rPr>
              <a:t>Fácil productividad: en pocas líneas de código se logra ejecución funcional.</a:t>
            </a:r>
          </a:p>
          <a:p>
            <a:pPr>
              <a:buFontTx/>
              <a:buChar char="-"/>
            </a:pPr>
            <a:r>
              <a:rPr lang="es-ES" dirty="0">
                <a:latin typeface="Gabriola" panose="04040605051002020D02" pitchFamily="82" charset="0"/>
                <a:ea typeface="Tahoma" panose="020B0604030504040204" pitchFamily="34" charset="0"/>
                <a:cs typeface="Tahoma" panose="020B0604030504040204" pitchFamily="34" charset="0"/>
              </a:rPr>
              <a:t>Lenguaje web lado servidor.</a:t>
            </a:r>
          </a:p>
          <a:p>
            <a:pPr>
              <a:buFontTx/>
              <a:buChar char="-"/>
            </a:pPr>
            <a:r>
              <a:rPr lang="es-ES" dirty="0">
                <a:latin typeface="Gabriola" panose="04040605051002020D02" pitchFamily="82" charset="0"/>
                <a:ea typeface="Tahoma" panose="020B0604030504040204" pitchFamily="34" charset="0"/>
                <a:cs typeface="Tahoma" panose="020B0604030504040204" pitchFamily="34" charset="0"/>
              </a:rPr>
              <a:t>Librerías existentes.</a:t>
            </a:r>
          </a:p>
          <a:p>
            <a:pPr>
              <a:buFontTx/>
              <a:buChar char="-"/>
            </a:pPr>
            <a:r>
              <a:rPr lang="es-ES" dirty="0">
                <a:latin typeface="Gabriola" panose="04040605051002020D02" pitchFamily="82" charset="0"/>
                <a:ea typeface="Tahoma" panose="020B0604030504040204" pitchFamily="34" charset="0"/>
                <a:cs typeface="Tahoma" panose="020B0604030504040204" pitchFamily="34" charset="0"/>
              </a:rPr>
              <a:t>Entorno de desarrollo potente.</a:t>
            </a:r>
          </a:p>
          <a:p>
            <a:pPr>
              <a:buFontTx/>
              <a:buChar char="-"/>
            </a:pPr>
            <a:r>
              <a:rPr lang="es-ES" dirty="0">
                <a:latin typeface="Gabriola" panose="04040605051002020D02" pitchFamily="82" charset="0"/>
                <a:ea typeface="Tahoma" panose="020B0604030504040204" pitchFamily="34" charset="0"/>
                <a:cs typeface="Tahoma" panose="020B0604030504040204" pitchFamily="34" charset="0"/>
              </a:rPr>
              <a:t>Implantación empresarial (30 % de las empresas aproximadamente).</a:t>
            </a:r>
          </a:p>
          <a:p>
            <a:pPr>
              <a:buFontTx/>
              <a:buChar char="-"/>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p:txBody>
      </p:sp>
      <p:pic>
        <p:nvPicPr>
          <p:cNvPr id="1026" name="Picture 2" descr="Los cinco cursos gratuitos de C# que puedes hacer ya y mejorar tus  habilidades"/>
          <p:cNvPicPr>
            <a:picLocks noChangeAspect="1" noChangeArrowheads="1"/>
          </p:cNvPicPr>
          <p:nvPr/>
        </p:nvPicPr>
        <p:blipFill>
          <a:blip r:embed="rId2" cstate="print"/>
          <a:srcRect/>
          <a:stretch>
            <a:fillRect/>
          </a:stretch>
        </p:blipFill>
        <p:spPr bwMode="auto">
          <a:xfrm>
            <a:off x="7736531" y="2397639"/>
            <a:ext cx="3630134" cy="2042555"/>
          </a:xfrm>
          <a:prstGeom prst="ellipse">
            <a:avLst/>
          </a:prstGeom>
          <a:noFill/>
        </p:spPr>
      </p:pic>
    </p:spTree>
    <p:extLst>
      <p:ext uri="{BB962C8B-B14F-4D97-AF65-F5344CB8AC3E}">
        <p14:creationId xmlns:p14="http://schemas.microsoft.com/office/powerpoint/2010/main" xmlns="" val="3495032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xmlns="" id="{7CA46A7E-A269-4507-8EA2-9F426787E5E3}"/>
              </a:ext>
            </a:extLst>
          </p:cNvPr>
          <p:cNvSpPr/>
          <p:nvPr/>
        </p:nvSpPr>
        <p:spPr>
          <a:xfrm>
            <a:off x="7498080" y="1052305"/>
            <a:ext cx="4201600" cy="5124657"/>
          </a:xfrm>
          <a:prstGeom prst="roundRect">
            <a:avLst>
              <a:gd name="adj" fmla="val 5283"/>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xmlns="" id="{B8A8D3E9-7C42-47A4-8623-1BB3DBCB080A}"/>
              </a:ext>
            </a:extLst>
          </p:cNvPr>
          <p:cNvSpPr>
            <a:spLocks noGrp="1"/>
          </p:cNvSpPr>
          <p:nvPr>
            <p:ph type="title"/>
          </p:nvPr>
        </p:nvSpPr>
        <p:spPr>
          <a:xfrm>
            <a:off x="492321" y="365126"/>
            <a:ext cx="11207360" cy="466147"/>
          </a:xfrm>
          <a:prstGeom prst="roundRect">
            <a:avLst/>
          </a:prstGeom>
        </p:spPr>
        <p:style>
          <a:lnRef idx="1">
            <a:schemeClr val="accent4"/>
          </a:lnRef>
          <a:fillRef idx="2">
            <a:schemeClr val="accent4"/>
          </a:fillRef>
          <a:effectRef idx="1">
            <a:schemeClr val="accent4"/>
          </a:effectRef>
          <a:fontRef idx="minor">
            <a:schemeClr val="dk1"/>
          </a:fontRef>
        </p:style>
        <p:txBody>
          <a:bodyPr>
            <a:noAutofit/>
          </a:bodyPr>
          <a:lstStyle/>
          <a:p>
            <a:r>
              <a:rPr lang="es-ES" sz="2800" dirty="0">
                <a:latin typeface="Ink Free" panose="03080402000500000000" pitchFamily="66" charset="0"/>
              </a:rPr>
              <a:t>¿Qué es programar?</a:t>
            </a:r>
          </a:p>
        </p:txBody>
      </p:sp>
      <p:sp>
        <p:nvSpPr>
          <p:cNvPr id="3" name="Marcador de contenido 2">
            <a:extLst>
              <a:ext uri="{FF2B5EF4-FFF2-40B4-BE49-F238E27FC236}">
                <a16:creationId xmlns:a16="http://schemas.microsoft.com/office/drawing/2014/main" xmlns="" id="{684F65D4-6FEF-407B-BE2E-75B27D5D61D4}"/>
              </a:ext>
            </a:extLst>
          </p:cNvPr>
          <p:cNvSpPr>
            <a:spLocks noGrp="1"/>
          </p:cNvSpPr>
          <p:nvPr>
            <p:ph idx="1"/>
          </p:nvPr>
        </p:nvSpPr>
        <p:spPr>
          <a:xfrm>
            <a:off x="492320" y="1052305"/>
            <a:ext cx="6880174" cy="5124657"/>
          </a:xfrm>
          <a:prstGeom prst="roundRect">
            <a:avLst>
              <a:gd name="adj" fmla="val 5413"/>
            </a:avLst>
          </a:prstGeom>
        </p:spPr>
        <p:style>
          <a:lnRef idx="1">
            <a:schemeClr val="accent4"/>
          </a:lnRef>
          <a:fillRef idx="2">
            <a:schemeClr val="accent4"/>
          </a:fillRef>
          <a:effectRef idx="1">
            <a:schemeClr val="accent4"/>
          </a:effectRef>
          <a:fontRef idx="minor">
            <a:schemeClr val="dk1"/>
          </a:fontRef>
        </p:style>
        <p:txBody>
          <a:bodyPr/>
          <a:lstStyle/>
          <a:p>
            <a:pPr marL="0" indent="0">
              <a:buNone/>
            </a:pPr>
            <a:r>
              <a:rPr lang="es-ES" sz="3200" dirty="0">
                <a:latin typeface="Gabriola" panose="04040605051002020D02" pitchFamily="82" charset="0"/>
                <a:ea typeface="Tahoma" panose="020B0604030504040204" pitchFamily="34" charset="0"/>
                <a:cs typeface="Tahoma" panose="020B0604030504040204" pitchFamily="34" charset="0"/>
              </a:rPr>
              <a:t>Identificamos el concepto de Sistema Informático:</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dirty="0">
                <a:latin typeface="Gabriola" panose="04040605051002020D02" pitchFamily="82" charset="0"/>
                <a:ea typeface="Tahoma" panose="020B0604030504040204" pitchFamily="34" charset="0"/>
                <a:cs typeface="Tahoma" panose="020B0604030504040204" pitchFamily="34" charset="0"/>
              </a:rPr>
              <a:t>“Conjunto de </a:t>
            </a:r>
            <a:r>
              <a:rPr lang="es-ES" b="1" dirty="0">
                <a:solidFill>
                  <a:schemeClr val="tx1"/>
                </a:solidFill>
                <a:latin typeface="Gabriola" panose="04040605051002020D02" pitchFamily="82" charset="0"/>
                <a:ea typeface="Tahoma" panose="020B0604030504040204" pitchFamily="34" charset="0"/>
                <a:cs typeface="Tahoma" panose="020B0604030504040204" pitchFamily="34" charset="0"/>
              </a:rPr>
              <a:t>ordenador/es</a:t>
            </a:r>
            <a:r>
              <a:rPr lang="es-ES" dirty="0">
                <a:solidFill>
                  <a:schemeClr val="tx1"/>
                </a:solidFill>
                <a:latin typeface="Gabriola" panose="04040605051002020D02" pitchFamily="82" charset="0"/>
                <a:ea typeface="Tahoma" panose="020B0604030504040204" pitchFamily="34" charset="0"/>
                <a:cs typeface="Tahoma" panose="020B0604030504040204" pitchFamily="34" charset="0"/>
              </a:rPr>
              <a:t>, </a:t>
            </a:r>
            <a:r>
              <a:rPr lang="es-ES" b="1" dirty="0">
                <a:solidFill>
                  <a:schemeClr val="tx1"/>
                </a:solidFill>
                <a:latin typeface="Gabriola" panose="04040605051002020D02" pitchFamily="82" charset="0"/>
                <a:ea typeface="Tahoma" panose="020B0604030504040204" pitchFamily="34" charset="0"/>
                <a:cs typeface="Tahoma" panose="020B0604030504040204" pitchFamily="34" charset="0"/>
              </a:rPr>
              <a:t>programas</a:t>
            </a:r>
            <a:r>
              <a:rPr lang="es-ES" dirty="0">
                <a:solidFill>
                  <a:schemeClr val="tx1"/>
                </a:solidFill>
                <a:latin typeface="Gabriola" panose="04040605051002020D02" pitchFamily="82" charset="0"/>
                <a:ea typeface="Tahoma" panose="020B0604030504040204" pitchFamily="34" charset="0"/>
                <a:cs typeface="Tahoma" panose="020B0604030504040204" pitchFamily="34" charset="0"/>
              </a:rPr>
              <a:t>, </a:t>
            </a:r>
            <a:r>
              <a:rPr lang="es-ES" b="1" dirty="0">
                <a:solidFill>
                  <a:schemeClr val="tx1"/>
                </a:solidFill>
                <a:latin typeface="Gabriola" panose="04040605051002020D02" pitchFamily="82" charset="0"/>
                <a:ea typeface="Tahoma" panose="020B0604030504040204" pitchFamily="34" charset="0"/>
                <a:cs typeface="Tahoma" panose="020B0604030504040204" pitchFamily="34" charset="0"/>
              </a:rPr>
              <a:t>bases de datos</a:t>
            </a:r>
            <a:r>
              <a:rPr lang="es-ES" dirty="0">
                <a:solidFill>
                  <a:schemeClr val="tx1"/>
                </a:solidFill>
                <a:latin typeface="Gabriola" panose="04040605051002020D02" pitchFamily="82" charset="0"/>
                <a:ea typeface="Tahoma" panose="020B0604030504040204" pitchFamily="34" charset="0"/>
                <a:cs typeface="Tahoma" panose="020B0604030504040204" pitchFamily="34" charset="0"/>
              </a:rPr>
              <a:t>, </a:t>
            </a:r>
            <a:r>
              <a:rPr lang="es-ES" b="1" dirty="0">
                <a:solidFill>
                  <a:schemeClr val="tx1"/>
                </a:solidFill>
                <a:latin typeface="Gabriola" panose="04040605051002020D02" pitchFamily="82" charset="0"/>
                <a:ea typeface="Tahoma" panose="020B0604030504040204" pitchFamily="34" charset="0"/>
                <a:cs typeface="Tahoma" panose="020B0604030504040204" pitchFamily="34" charset="0"/>
              </a:rPr>
              <a:t>comunicaciones</a:t>
            </a:r>
            <a:r>
              <a:rPr lang="es-ES" dirty="0">
                <a:solidFill>
                  <a:schemeClr val="tx1"/>
                </a:solidFill>
                <a:latin typeface="Gabriola" panose="04040605051002020D02" pitchFamily="82" charset="0"/>
                <a:ea typeface="Tahoma" panose="020B0604030504040204" pitchFamily="34" charset="0"/>
                <a:cs typeface="Tahoma" panose="020B0604030504040204" pitchFamily="34" charset="0"/>
              </a:rPr>
              <a:t>, </a:t>
            </a:r>
            <a:r>
              <a:rPr lang="es-ES" b="1" dirty="0">
                <a:solidFill>
                  <a:schemeClr val="tx1"/>
                </a:solidFill>
                <a:latin typeface="Gabriola" panose="04040605051002020D02" pitchFamily="82" charset="0"/>
                <a:ea typeface="Tahoma" panose="020B0604030504040204" pitchFamily="34" charset="0"/>
                <a:cs typeface="Tahoma" panose="020B0604030504040204" pitchFamily="34" charset="0"/>
              </a:rPr>
              <a:t>personas</a:t>
            </a:r>
            <a:r>
              <a:rPr lang="es-ES" dirty="0">
                <a:solidFill>
                  <a:schemeClr val="tx1"/>
                </a:solidFill>
                <a:latin typeface="Gabriola" panose="04040605051002020D02" pitchFamily="82" charset="0"/>
                <a:ea typeface="Tahoma" panose="020B0604030504040204" pitchFamily="34" charset="0"/>
                <a:cs typeface="Tahoma" panose="020B0604030504040204" pitchFamily="34" charset="0"/>
              </a:rPr>
              <a:t> y </a:t>
            </a:r>
            <a:r>
              <a:rPr lang="es-ES" b="1" dirty="0">
                <a:solidFill>
                  <a:schemeClr val="tx1"/>
                </a:solidFill>
                <a:latin typeface="Gabriola" panose="04040605051002020D02" pitchFamily="82" charset="0"/>
                <a:ea typeface="Tahoma" panose="020B0604030504040204" pitchFamily="34" charset="0"/>
                <a:cs typeface="Tahoma" panose="020B0604030504040204" pitchFamily="34" charset="0"/>
              </a:rPr>
              <a:t>procedimientos</a:t>
            </a:r>
            <a:r>
              <a:rPr lang="es-ES" dirty="0">
                <a:solidFill>
                  <a:schemeClr val="tx1"/>
                </a:solidFill>
                <a:latin typeface="Gabriola" panose="04040605051002020D02" pitchFamily="82" charset="0"/>
                <a:ea typeface="Tahoma" panose="020B0604030504040204" pitchFamily="34" charset="0"/>
                <a:cs typeface="Tahoma" panose="020B0604030504040204" pitchFamily="34" charset="0"/>
              </a:rPr>
              <a:t> </a:t>
            </a:r>
            <a:r>
              <a:rPr lang="es-ES" dirty="0">
                <a:latin typeface="Gabriola" panose="04040605051002020D02" pitchFamily="82" charset="0"/>
                <a:ea typeface="Tahoma" panose="020B0604030504040204" pitchFamily="34" charset="0"/>
                <a:cs typeface="Tahoma" panose="020B0604030504040204" pitchFamily="34" charset="0"/>
              </a:rPr>
              <a:t>configurados para </a:t>
            </a:r>
            <a:r>
              <a:rPr lang="es-ES" b="1" dirty="0">
                <a:solidFill>
                  <a:srgbClr val="0070C0"/>
                </a:solidFill>
                <a:latin typeface="Gabriola" panose="04040605051002020D02" pitchFamily="82" charset="0"/>
                <a:ea typeface="Tahoma" panose="020B0604030504040204" pitchFamily="34" charset="0"/>
                <a:cs typeface="Tahoma" panose="020B0604030504040204" pitchFamily="34" charset="0"/>
              </a:rPr>
              <a:t>recoger, manipular, almacenar y procesar </a:t>
            </a:r>
            <a:r>
              <a:rPr lang="es-ES" dirty="0">
                <a:latin typeface="Gabriola" panose="04040605051002020D02" pitchFamily="82" charset="0"/>
                <a:ea typeface="Tahoma" panose="020B0604030504040204" pitchFamily="34" charset="0"/>
                <a:cs typeface="Tahoma" panose="020B0604030504040204" pitchFamily="34" charset="0"/>
              </a:rPr>
              <a:t>datos en forma de información.”</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lgn="r">
              <a:buNone/>
            </a:pPr>
            <a:r>
              <a:rPr lang="es-ES" sz="2000" dirty="0">
                <a:latin typeface="Gabriola" panose="04040605051002020D02" pitchFamily="82" charset="0"/>
                <a:ea typeface="Tahoma" panose="020B0604030504040204" pitchFamily="34" charset="0"/>
                <a:cs typeface="Tahoma" panose="020B0604030504040204" pitchFamily="34" charset="0"/>
              </a:rPr>
              <a:t>Ralph </a:t>
            </a:r>
            <a:r>
              <a:rPr lang="es-ES" sz="2000" dirty="0" err="1">
                <a:latin typeface="Gabriola" panose="04040605051002020D02" pitchFamily="82" charset="0"/>
                <a:ea typeface="Tahoma" panose="020B0604030504040204" pitchFamily="34" charset="0"/>
                <a:cs typeface="Tahoma" panose="020B0604030504040204" pitchFamily="34" charset="0"/>
              </a:rPr>
              <a:t>Stair</a:t>
            </a:r>
            <a:r>
              <a:rPr lang="es-ES" sz="2000" dirty="0">
                <a:latin typeface="Gabriola" panose="04040605051002020D02" pitchFamily="82" charset="0"/>
                <a:ea typeface="Tahoma" panose="020B0604030504040204" pitchFamily="34" charset="0"/>
                <a:cs typeface="Tahoma" panose="020B0604030504040204" pitchFamily="34" charset="0"/>
              </a:rPr>
              <a:t> y George Reynolds</a:t>
            </a:r>
          </a:p>
          <a:p>
            <a:pPr marL="0" indent="0" algn="r">
              <a:buNone/>
            </a:pPr>
            <a:r>
              <a:rPr lang="es-ES" sz="2000" dirty="0">
                <a:latin typeface="Gabriola" panose="04040605051002020D02" pitchFamily="82" charset="0"/>
                <a:ea typeface="Tahoma" panose="020B0604030504040204" pitchFamily="34" charset="0"/>
                <a:cs typeface="Tahoma" panose="020B0604030504040204" pitchFamily="34" charset="0"/>
              </a:rPr>
              <a:t>“Fundamentos de los sistemas informáticos”</a:t>
            </a:r>
          </a:p>
        </p:txBody>
      </p:sp>
      <p:pic>
        <p:nvPicPr>
          <p:cNvPr id="10" name="Imagen 9" descr="Imagen que contiene cielo, persona, hombre&#10;&#10;Descripción generada con confianza muy alta">
            <a:extLst>
              <a:ext uri="{FF2B5EF4-FFF2-40B4-BE49-F238E27FC236}">
                <a16:creationId xmlns:a16="http://schemas.microsoft.com/office/drawing/2014/main" xmlns="" id="{8D28803F-B710-48DA-8090-763EA05B44B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23425" y="1476081"/>
            <a:ext cx="3941092" cy="4329614"/>
          </a:xfrm>
          <a:prstGeom prst="round2DiagRect">
            <a:avLst/>
          </a:prstGeom>
        </p:spPr>
      </p:pic>
    </p:spTree>
    <p:extLst>
      <p:ext uri="{BB962C8B-B14F-4D97-AF65-F5344CB8AC3E}">
        <p14:creationId xmlns:p14="http://schemas.microsoft.com/office/powerpoint/2010/main" xmlns="" val="2499128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xmlns="" id="{7CA46A7E-A269-4507-8EA2-9F426787E5E3}"/>
              </a:ext>
            </a:extLst>
          </p:cNvPr>
          <p:cNvSpPr/>
          <p:nvPr/>
        </p:nvSpPr>
        <p:spPr>
          <a:xfrm>
            <a:off x="7498080" y="1052305"/>
            <a:ext cx="4201600" cy="5124657"/>
          </a:xfrm>
          <a:prstGeom prst="roundRect">
            <a:avLst>
              <a:gd name="adj" fmla="val 5283"/>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xmlns="" id="{B8A8D3E9-7C42-47A4-8623-1BB3DBCB080A}"/>
              </a:ext>
            </a:extLst>
          </p:cNvPr>
          <p:cNvSpPr>
            <a:spLocks noGrp="1"/>
          </p:cNvSpPr>
          <p:nvPr>
            <p:ph type="title"/>
          </p:nvPr>
        </p:nvSpPr>
        <p:spPr>
          <a:xfrm>
            <a:off x="492321" y="365126"/>
            <a:ext cx="11207360" cy="466147"/>
          </a:xfrm>
          <a:prstGeom prst="roundRect">
            <a:avLst/>
          </a:prstGeom>
        </p:spPr>
        <p:style>
          <a:lnRef idx="1">
            <a:schemeClr val="accent4"/>
          </a:lnRef>
          <a:fillRef idx="2">
            <a:schemeClr val="accent4"/>
          </a:fillRef>
          <a:effectRef idx="1">
            <a:schemeClr val="accent4"/>
          </a:effectRef>
          <a:fontRef idx="minor">
            <a:schemeClr val="dk1"/>
          </a:fontRef>
        </p:style>
        <p:txBody>
          <a:bodyPr>
            <a:noAutofit/>
          </a:bodyPr>
          <a:lstStyle/>
          <a:p>
            <a:r>
              <a:rPr lang="es-ES" sz="2800" dirty="0">
                <a:latin typeface="Ink Free" panose="03080402000500000000" pitchFamily="66" charset="0"/>
              </a:rPr>
              <a:t>¿Qué es programar?</a:t>
            </a:r>
          </a:p>
        </p:txBody>
      </p:sp>
      <p:sp>
        <p:nvSpPr>
          <p:cNvPr id="3" name="Marcador de contenido 2">
            <a:extLst>
              <a:ext uri="{FF2B5EF4-FFF2-40B4-BE49-F238E27FC236}">
                <a16:creationId xmlns:a16="http://schemas.microsoft.com/office/drawing/2014/main" xmlns="" id="{684F65D4-6FEF-407B-BE2E-75B27D5D61D4}"/>
              </a:ext>
            </a:extLst>
          </p:cNvPr>
          <p:cNvSpPr>
            <a:spLocks noGrp="1"/>
          </p:cNvSpPr>
          <p:nvPr>
            <p:ph idx="1"/>
          </p:nvPr>
        </p:nvSpPr>
        <p:spPr>
          <a:xfrm>
            <a:off x="492320" y="1052305"/>
            <a:ext cx="6880174" cy="5124657"/>
          </a:xfrm>
          <a:prstGeom prst="roundRect">
            <a:avLst>
              <a:gd name="adj" fmla="val 5413"/>
            </a:avLst>
          </a:prstGeom>
        </p:spPr>
        <p:style>
          <a:lnRef idx="1">
            <a:schemeClr val="accent4"/>
          </a:lnRef>
          <a:fillRef idx="2">
            <a:schemeClr val="accent4"/>
          </a:fillRef>
          <a:effectRef idx="1">
            <a:schemeClr val="accent4"/>
          </a:effectRef>
          <a:fontRef idx="minor">
            <a:schemeClr val="dk1"/>
          </a:fontRef>
        </p:style>
        <p:txBody>
          <a:bodyPr/>
          <a:lstStyle/>
          <a:p>
            <a:pPr marL="0" indent="0">
              <a:buNone/>
            </a:pPr>
            <a:r>
              <a:rPr lang="es-ES" sz="3200" dirty="0">
                <a:latin typeface="Gabriola" panose="04040605051002020D02" pitchFamily="82" charset="0"/>
                <a:ea typeface="Tahoma" panose="020B0604030504040204" pitchFamily="34" charset="0"/>
                <a:cs typeface="Tahoma" panose="020B0604030504040204" pitchFamily="34" charset="0"/>
              </a:rPr>
              <a:t>PROGRAMA INFORMÁTICO</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lgn="ctr">
              <a:buNone/>
            </a:pPr>
            <a:r>
              <a:rPr lang="es-ES" dirty="0">
                <a:latin typeface="Gabriola" panose="04040605051002020D02" pitchFamily="82" charset="0"/>
                <a:ea typeface="Tahoma" panose="020B0604030504040204" pitchFamily="34" charset="0"/>
                <a:cs typeface="Tahoma" panose="020B0604030504040204" pitchFamily="34" charset="0"/>
              </a:rPr>
              <a:t>Un Programa Informático es una serie de órdenes o instrucciones ordenadas con una finalidad concreta que realizan una función determinada.</a:t>
            </a:r>
          </a:p>
        </p:txBody>
      </p:sp>
      <p:pic>
        <p:nvPicPr>
          <p:cNvPr id="8" name="Imagen 7">
            <a:extLst>
              <a:ext uri="{FF2B5EF4-FFF2-40B4-BE49-F238E27FC236}">
                <a16:creationId xmlns:a16="http://schemas.microsoft.com/office/drawing/2014/main" xmlns="" id="{B8CBE948-97F4-47EB-A5C7-64A1C716CA2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78472" y="1375899"/>
            <a:ext cx="3768006" cy="1437639"/>
          </a:xfrm>
          <a:prstGeom prst="roundRect">
            <a:avLst/>
          </a:prstGeom>
          <a:effectLst>
            <a:outerShdw blurRad="50800" dist="38100" dir="16200000" rotWithShape="0">
              <a:prstClr val="black">
                <a:alpha val="40000"/>
              </a:prstClr>
            </a:outerShdw>
          </a:effectLst>
        </p:spPr>
      </p:pic>
      <p:pic>
        <p:nvPicPr>
          <p:cNvPr id="10" name="Imagen 9" descr="Imagen que contiene interior, pared&#10;&#10;Descripción generada con confianza alta">
            <a:extLst>
              <a:ext uri="{FF2B5EF4-FFF2-40B4-BE49-F238E27FC236}">
                <a16:creationId xmlns:a16="http://schemas.microsoft.com/office/drawing/2014/main" xmlns="" id="{CD62D87A-C746-4D55-8FAB-CE7C8A70128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774477" y="2956415"/>
            <a:ext cx="3507812" cy="1798465"/>
          </a:xfrm>
          <a:prstGeom prst="teardrop">
            <a:avLst/>
          </a:prstGeom>
          <a:effectLst>
            <a:outerShdw blurRad="127000" dist="63500" dir="2700000" algn="tl" rotWithShape="0">
              <a:prstClr val="black">
                <a:alpha val="40000"/>
              </a:prstClr>
            </a:outerShdw>
            <a:softEdge rad="63500"/>
          </a:effectLst>
        </p:spPr>
      </p:pic>
      <p:pic>
        <p:nvPicPr>
          <p:cNvPr id="12" name="Imagen 11">
            <a:extLst>
              <a:ext uri="{FF2B5EF4-FFF2-40B4-BE49-F238E27FC236}">
                <a16:creationId xmlns:a16="http://schemas.microsoft.com/office/drawing/2014/main" xmlns="" id="{51EE7AF4-7C17-4678-8972-EAD13C0BD509}"/>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647195" y="4807847"/>
            <a:ext cx="3762375" cy="1209675"/>
          </a:xfrm>
          <a:prstGeom prst="round2SameRect">
            <a:avLst/>
          </a:prstGeom>
          <a:effectLst>
            <a:outerShdw blurRad="50800" dist="38100" dir="2700000" algn="tl" rotWithShape="0">
              <a:prstClr val="black">
                <a:alpha val="40000"/>
              </a:prstClr>
            </a:outerShdw>
            <a:softEdge rad="63500"/>
          </a:effectLst>
        </p:spPr>
      </p:pic>
    </p:spTree>
    <p:extLst>
      <p:ext uri="{BB962C8B-B14F-4D97-AF65-F5344CB8AC3E}">
        <p14:creationId xmlns:p14="http://schemas.microsoft.com/office/powerpoint/2010/main" xmlns="" val="958299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xmlns="" id="{7CA46A7E-A269-4507-8EA2-9F426787E5E3}"/>
              </a:ext>
            </a:extLst>
          </p:cNvPr>
          <p:cNvSpPr/>
          <p:nvPr/>
        </p:nvSpPr>
        <p:spPr>
          <a:xfrm>
            <a:off x="7498080" y="1052305"/>
            <a:ext cx="4201600" cy="5124657"/>
          </a:xfrm>
          <a:prstGeom prst="roundRect">
            <a:avLst>
              <a:gd name="adj" fmla="val 5283"/>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xmlns="" id="{B8A8D3E9-7C42-47A4-8623-1BB3DBCB080A}"/>
              </a:ext>
            </a:extLst>
          </p:cNvPr>
          <p:cNvSpPr>
            <a:spLocks noGrp="1"/>
          </p:cNvSpPr>
          <p:nvPr>
            <p:ph type="title"/>
          </p:nvPr>
        </p:nvSpPr>
        <p:spPr>
          <a:xfrm>
            <a:off x="492321" y="365126"/>
            <a:ext cx="11207360" cy="466147"/>
          </a:xfrm>
          <a:prstGeom prst="roundRect">
            <a:avLst/>
          </a:prstGeom>
        </p:spPr>
        <p:style>
          <a:lnRef idx="1">
            <a:schemeClr val="accent4"/>
          </a:lnRef>
          <a:fillRef idx="2">
            <a:schemeClr val="accent4"/>
          </a:fillRef>
          <a:effectRef idx="1">
            <a:schemeClr val="accent4"/>
          </a:effectRef>
          <a:fontRef idx="minor">
            <a:schemeClr val="dk1"/>
          </a:fontRef>
        </p:style>
        <p:txBody>
          <a:bodyPr>
            <a:noAutofit/>
          </a:bodyPr>
          <a:lstStyle/>
          <a:p>
            <a:r>
              <a:rPr lang="es-ES" sz="2800" dirty="0">
                <a:latin typeface="Ink Free" panose="03080402000500000000" pitchFamily="66" charset="0"/>
              </a:rPr>
              <a:t>¿Qué es programar?</a:t>
            </a:r>
          </a:p>
        </p:txBody>
      </p:sp>
      <p:sp>
        <p:nvSpPr>
          <p:cNvPr id="3" name="Marcador de contenido 2">
            <a:extLst>
              <a:ext uri="{FF2B5EF4-FFF2-40B4-BE49-F238E27FC236}">
                <a16:creationId xmlns:a16="http://schemas.microsoft.com/office/drawing/2014/main" xmlns="" id="{684F65D4-6FEF-407B-BE2E-75B27D5D61D4}"/>
              </a:ext>
            </a:extLst>
          </p:cNvPr>
          <p:cNvSpPr>
            <a:spLocks noGrp="1"/>
          </p:cNvSpPr>
          <p:nvPr>
            <p:ph idx="1"/>
          </p:nvPr>
        </p:nvSpPr>
        <p:spPr>
          <a:xfrm>
            <a:off x="492320" y="1052305"/>
            <a:ext cx="6880174" cy="5124657"/>
          </a:xfrm>
          <a:prstGeom prst="roundRect">
            <a:avLst>
              <a:gd name="adj" fmla="val 5413"/>
            </a:avLst>
          </a:prstGeom>
        </p:spPr>
        <p:style>
          <a:lnRef idx="1">
            <a:schemeClr val="accent4"/>
          </a:lnRef>
          <a:fillRef idx="2">
            <a:schemeClr val="accent4"/>
          </a:fillRef>
          <a:effectRef idx="1">
            <a:schemeClr val="accent4"/>
          </a:effectRef>
          <a:fontRef idx="minor">
            <a:schemeClr val="dk1"/>
          </a:fontRef>
        </p:style>
        <p:txBody>
          <a:bodyPr/>
          <a:lstStyle/>
          <a:p>
            <a:pPr marL="0" indent="0">
              <a:buNone/>
            </a:pPr>
            <a:r>
              <a:rPr lang="es-ES" sz="3200" dirty="0">
                <a:latin typeface="Gabriola" panose="04040605051002020D02" pitchFamily="82" charset="0"/>
                <a:ea typeface="Tahoma" panose="020B0604030504040204" pitchFamily="34" charset="0"/>
                <a:cs typeface="Tahoma" panose="020B0604030504040204" pitchFamily="34" charset="0"/>
              </a:rPr>
              <a:t>Términos asociados a un programa:</a:t>
            </a:r>
          </a:p>
          <a:p>
            <a:pPr lvl="1"/>
            <a:r>
              <a:rPr lang="es-ES" sz="2800" dirty="0">
                <a:latin typeface="Gabriola" panose="04040605051002020D02" pitchFamily="82" charset="0"/>
                <a:ea typeface="Tahoma" panose="020B0604030504040204" pitchFamily="34" charset="0"/>
                <a:cs typeface="Tahoma" panose="020B0604030504040204" pitchFamily="34" charset="0"/>
              </a:rPr>
              <a:t>Algoritmo.</a:t>
            </a:r>
          </a:p>
          <a:p>
            <a:pPr lvl="1"/>
            <a:r>
              <a:rPr lang="es-ES" sz="2800" dirty="0">
                <a:latin typeface="Gabriola" panose="04040605051002020D02" pitchFamily="82" charset="0"/>
                <a:ea typeface="Tahoma" panose="020B0604030504040204" pitchFamily="34" charset="0"/>
                <a:cs typeface="Tahoma" panose="020B0604030504040204" pitchFamily="34" charset="0"/>
              </a:rPr>
              <a:t>Lenguaje de programación.</a:t>
            </a:r>
          </a:p>
          <a:p>
            <a:pPr lvl="1"/>
            <a:r>
              <a:rPr lang="es-ES" sz="2800" dirty="0">
                <a:latin typeface="Gabriola" panose="04040605051002020D02" pitchFamily="82" charset="0"/>
                <a:ea typeface="Tahoma" panose="020B0604030504040204" pitchFamily="34" charset="0"/>
                <a:cs typeface="Tahoma" panose="020B0604030504040204" pitchFamily="34" charset="0"/>
              </a:rPr>
              <a:t>Código.</a:t>
            </a:r>
          </a:p>
          <a:p>
            <a:pPr lvl="1"/>
            <a:r>
              <a:rPr lang="es-ES" sz="2800" dirty="0">
                <a:latin typeface="Gabriola" panose="04040605051002020D02" pitchFamily="82" charset="0"/>
                <a:ea typeface="Tahoma" panose="020B0604030504040204" pitchFamily="34" charset="0"/>
                <a:cs typeface="Tahoma" panose="020B0604030504040204" pitchFamily="34" charset="0"/>
              </a:rPr>
              <a:t>Entorno integrado de desarrollo (IDE).</a:t>
            </a:r>
          </a:p>
          <a:p>
            <a:pPr marL="457200" lvl="1" indent="0">
              <a:buNone/>
            </a:pPr>
            <a:endParaRPr lang="es-ES" sz="2800" dirty="0">
              <a:latin typeface="Gabriola" panose="04040605051002020D02" pitchFamily="82" charset="0"/>
              <a:ea typeface="Tahoma" panose="020B0604030504040204" pitchFamily="34" charset="0"/>
              <a:cs typeface="Tahoma" panose="020B0604030504040204" pitchFamily="34" charset="0"/>
            </a:endParaRPr>
          </a:p>
        </p:txBody>
      </p:sp>
      <p:pic>
        <p:nvPicPr>
          <p:cNvPr id="8" name="Imagen 7">
            <a:extLst>
              <a:ext uri="{FF2B5EF4-FFF2-40B4-BE49-F238E27FC236}">
                <a16:creationId xmlns:a16="http://schemas.microsoft.com/office/drawing/2014/main" xmlns="" id="{3FC59BBC-10B5-4999-8AD7-F3386F4D5DA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643068" y="1915257"/>
            <a:ext cx="3912562" cy="2919979"/>
          </a:xfrm>
          <a:prstGeom prst="rect">
            <a:avLst/>
          </a:prstGeom>
        </p:spPr>
      </p:pic>
    </p:spTree>
    <p:extLst>
      <p:ext uri="{BB962C8B-B14F-4D97-AF65-F5344CB8AC3E}">
        <p14:creationId xmlns:p14="http://schemas.microsoft.com/office/powerpoint/2010/main" xmlns="" val="394825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xmlns="" id="{7CA46A7E-A269-4507-8EA2-9F426787E5E3}"/>
              </a:ext>
            </a:extLst>
          </p:cNvPr>
          <p:cNvSpPr/>
          <p:nvPr/>
        </p:nvSpPr>
        <p:spPr>
          <a:xfrm>
            <a:off x="7498080" y="1052305"/>
            <a:ext cx="4201600" cy="5124657"/>
          </a:xfrm>
          <a:prstGeom prst="roundRect">
            <a:avLst>
              <a:gd name="adj" fmla="val 5283"/>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xmlns="" id="{B8A8D3E9-7C42-47A4-8623-1BB3DBCB080A}"/>
              </a:ext>
            </a:extLst>
          </p:cNvPr>
          <p:cNvSpPr>
            <a:spLocks noGrp="1"/>
          </p:cNvSpPr>
          <p:nvPr>
            <p:ph type="title"/>
          </p:nvPr>
        </p:nvSpPr>
        <p:spPr>
          <a:xfrm>
            <a:off x="492321" y="365126"/>
            <a:ext cx="11207360" cy="466147"/>
          </a:xfrm>
          <a:prstGeom prst="roundRect">
            <a:avLst/>
          </a:prstGeom>
        </p:spPr>
        <p:style>
          <a:lnRef idx="1">
            <a:schemeClr val="accent4"/>
          </a:lnRef>
          <a:fillRef idx="2">
            <a:schemeClr val="accent4"/>
          </a:fillRef>
          <a:effectRef idx="1">
            <a:schemeClr val="accent4"/>
          </a:effectRef>
          <a:fontRef idx="minor">
            <a:schemeClr val="dk1"/>
          </a:fontRef>
        </p:style>
        <p:txBody>
          <a:bodyPr>
            <a:noAutofit/>
          </a:bodyPr>
          <a:lstStyle/>
          <a:p>
            <a:r>
              <a:rPr lang="es-ES" sz="2800" dirty="0">
                <a:latin typeface="Ink Free" panose="03080402000500000000" pitchFamily="66" charset="0"/>
              </a:rPr>
              <a:t>¿Qué es programar?</a:t>
            </a:r>
          </a:p>
        </p:txBody>
      </p:sp>
      <p:sp>
        <p:nvSpPr>
          <p:cNvPr id="3" name="Marcador de contenido 2">
            <a:extLst>
              <a:ext uri="{FF2B5EF4-FFF2-40B4-BE49-F238E27FC236}">
                <a16:creationId xmlns:a16="http://schemas.microsoft.com/office/drawing/2014/main" xmlns="" id="{684F65D4-6FEF-407B-BE2E-75B27D5D61D4}"/>
              </a:ext>
            </a:extLst>
          </p:cNvPr>
          <p:cNvSpPr>
            <a:spLocks noGrp="1"/>
          </p:cNvSpPr>
          <p:nvPr>
            <p:ph idx="1"/>
          </p:nvPr>
        </p:nvSpPr>
        <p:spPr>
          <a:xfrm>
            <a:off x="492320" y="1052305"/>
            <a:ext cx="6880174" cy="5124657"/>
          </a:xfrm>
          <a:prstGeom prst="roundRect">
            <a:avLst>
              <a:gd name="adj" fmla="val 5413"/>
            </a:avLst>
          </a:prstGeom>
        </p:spPr>
        <p:style>
          <a:lnRef idx="1">
            <a:schemeClr val="accent4"/>
          </a:lnRef>
          <a:fillRef idx="2">
            <a:schemeClr val="accent4"/>
          </a:fillRef>
          <a:effectRef idx="1">
            <a:schemeClr val="accent4"/>
          </a:effectRef>
          <a:fontRef idx="minor">
            <a:schemeClr val="dk1"/>
          </a:fontRef>
        </p:style>
        <p:txBody>
          <a:bodyPr>
            <a:normAutofit/>
          </a:bodyPr>
          <a:lstStyle/>
          <a:p>
            <a:pPr marL="0" indent="0">
              <a:buNone/>
            </a:pPr>
            <a:r>
              <a:rPr lang="es-ES" sz="3200" dirty="0">
                <a:latin typeface="Gabriola" panose="04040605051002020D02" pitchFamily="82" charset="0"/>
                <a:ea typeface="Tahoma" panose="020B0604030504040204" pitchFamily="34" charset="0"/>
                <a:cs typeface="Tahoma" panose="020B0604030504040204" pitchFamily="34" charset="0"/>
              </a:rPr>
              <a:t>Algoritmo.</a:t>
            </a:r>
          </a:p>
          <a:p>
            <a:pPr marL="0" indent="0">
              <a:buNone/>
            </a:pPr>
            <a:r>
              <a:rPr lang="es-ES" dirty="0">
                <a:latin typeface="Gabriola" panose="04040605051002020D02" pitchFamily="82" charset="0"/>
                <a:ea typeface="Tahoma" panose="020B0604030504040204" pitchFamily="34" charset="0"/>
                <a:cs typeface="Tahoma" panose="020B0604030504040204" pitchFamily="34" charset="0"/>
              </a:rPr>
              <a:t>Es la solución de un problema muy preciso y pequeño, en el cual se define la secuencia de instrucciones que se debe seguir para resolverlo.</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dirty="0">
                <a:latin typeface="Gabriola" panose="04040605051002020D02" pitchFamily="82" charset="0"/>
                <a:ea typeface="Tahoma" panose="020B0604030504040204" pitchFamily="34" charset="0"/>
                <a:cs typeface="Tahoma" panose="020B0604030504040204" pitchFamily="34" charset="0"/>
              </a:rPr>
              <a:t>Programa lo podemos redefinir como un conjunto de algoritmos, cada uno responsable de una parte de la solución del problema global.</a:t>
            </a:r>
          </a:p>
        </p:txBody>
      </p:sp>
      <p:pic>
        <p:nvPicPr>
          <p:cNvPr id="8" name="Imagen 7">
            <a:extLst>
              <a:ext uri="{FF2B5EF4-FFF2-40B4-BE49-F238E27FC236}">
                <a16:creationId xmlns:a16="http://schemas.microsoft.com/office/drawing/2014/main" xmlns="" id="{8D2DB1C4-1263-446B-A2C7-4C59E1586A0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94676" y="2093699"/>
            <a:ext cx="4008408" cy="2670602"/>
          </a:xfrm>
          <a:prstGeom prst="round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xmlns="" val="367511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xmlns="" id="{7CA46A7E-A269-4507-8EA2-9F426787E5E3}"/>
              </a:ext>
            </a:extLst>
          </p:cNvPr>
          <p:cNvSpPr/>
          <p:nvPr/>
        </p:nvSpPr>
        <p:spPr>
          <a:xfrm>
            <a:off x="7498080" y="1052305"/>
            <a:ext cx="4201600" cy="5124657"/>
          </a:xfrm>
          <a:prstGeom prst="roundRect">
            <a:avLst>
              <a:gd name="adj" fmla="val 5283"/>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xmlns="" id="{B8A8D3E9-7C42-47A4-8623-1BB3DBCB080A}"/>
              </a:ext>
            </a:extLst>
          </p:cNvPr>
          <p:cNvSpPr>
            <a:spLocks noGrp="1"/>
          </p:cNvSpPr>
          <p:nvPr>
            <p:ph type="title"/>
          </p:nvPr>
        </p:nvSpPr>
        <p:spPr>
          <a:xfrm>
            <a:off x="492321" y="365126"/>
            <a:ext cx="11207360" cy="466147"/>
          </a:xfrm>
          <a:prstGeom prst="roundRect">
            <a:avLst/>
          </a:prstGeom>
        </p:spPr>
        <p:style>
          <a:lnRef idx="1">
            <a:schemeClr val="accent4"/>
          </a:lnRef>
          <a:fillRef idx="2">
            <a:schemeClr val="accent4"/>
          </a:fillRef>
          <a:effectRef idx="1">
            <a:schemeClr val="accent4"/>
          </a:effectRef>
          <a:fontRef idx="minor">
            <a:schemeClr val="dk1"/>
          </a:fontRef>
        </p:style>
        <p:txBody>
          <a:bodyPr>
            <a:noAutofit/>
          </a:bodyPr>
          <a:lstStyle/>
          <a:p>
            <a:r>
              <a:rPr lang="es-ES" sz="2800" dirty="0">
                <a:latin typeface="Ink Free" panose="03080402000500000000" pitchFamily="66" charset="0"/>
              </a:rPr>
              <a:t>¿Qué es programar?</a:t>
            </a:r>
          </a:p>
        </p:txBody>
      </p:sp>
      <p:sp>
        <p:nvSpPr>
          <p:cNvPr id="3" name="Marcador de contenido 2">
            <a:extLst>
              <a:ext uri="{FF2B5EF4-FFF2-40B4-BE49-F238E27FC236}">
                <a16:creationId xmlns:a16="http://schemas.microsoft.com/office/drawing/2014/main" xmlns="" id="{684F65D4-6FEF-407B-BE2E-75B27D5D61D4}"/>
              </a:ext>
            </a:extLst>
          </p:cNvPr>
          <p:cNvSpPr>
            <a:spLocks noGrp="1"/>
          </p:cNvSpPr>
          <p:nvPr>
            <p:ph idx="1"/>
          </p:nvPr>
        </p:nvSpPr>
        <p:spPr>
          <a:xfrm>
            <a:off x="492320" y="1052305"/>
            <a:ext cx="6880174" cy="5124657"/>
          </a:xfrm>
          <a:prstGeom prst="roundRect">
            <a:avLst>
              <a:gd name="adj" fmla="val 5413"/>
            </a:avLst>
          </a:prstGeom>
        </p:spPr>
        <p:style>
          <a:lnRef idx="1">
            <a:schemeClr val="accent4"/>
          </a:lnRef>
          <a:fillRef idx="2">
            <a:schemeClr val="accent4"/>
          </a:fillRef>
          <a:effectRef idx="1">
            <a:schemeClr val="accent4"/>
          </a:effectRef>
          <a:fontRef idx="minor">
            <a:schemeClr val="dk1"/>
          </a:fontRef>
        </p:style>
        <p:txBody>
          <a:bodyPr>
            <a:normAutofit fontScale="92500"/>
          </a:bodyPr>
          <a:lstStyle/>
          <a:p>
            <a:pPr marL="0" indent="0">
              <a:buNone/>
            </a:pPr>
            <a:r>
              <a:rPr lang="es-ES" sz="3200" dirty="0">
                <a:latin typeface="Gabriola" panose="04040605051002020D02" pitchFamily="82" charset="0"/>
                <a:ea typeface="Tahoma" panose="020B0604030504040204" pitchFamily="34" charset="0"/>
                <a:cs typeface="Tahoma" panose="020B0604030504040204" pitchFamily="34" charset="0"/>
              </a:rPr>
              <a:t>Algoritmos.</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dirty="0">
                <a:latin typeface="Gabriola" panose="04040605051002020D02" pitchFamily="82" charset="0"/>
                <a:ea typeface="Tahoma" panose="020B0604030504040204" pitchFamily="34" charset="0"/>
                <a:cs typeface="Tahoma" panose="020B0604030504040204" pitchFamily="34" charset="0"/>
              </a:rPr>
              <a:t>También podemos hablar de algoritmos como establecer procedimientos para realizar una tarea determinada.</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dirty="0">
                <a:latin typeface="Gabriola" panose="04040605051002020D02" pitchFamily="82" charset="0"/>
                <a:ea typeface="Tahoma" panose="020B0604030504040204" pitchFamily="34" charset="0"/>
                <a:cs typeface="Tahoma" panose="020B0604030504040204" pitchFamily="34" charset="0"/>
              </a:rPr>
              <a:t>Por ejemplo: una receta es un algoritmo de cómo realizar un plato o comida determinada</a:t>
            </a:r>
            <a:r>
              <a:rPr lang="es-ES" dirty="0" smtClean="0">
                <a:latin typeface="Gabriola" panose="04040605051002020D02" pitchFamily="82" charset="0"/>
                <a:ea typeface="Tahoma" panose="020B0604030504040204" pitchFamily="34" charset="0"/>
                <a:cs typeface="Tahoma" panose="020B0604030504040204" pitchFamily="34" charset="0"/>
              </a:rPr>
              <a:t>.</a:t>
            </a:r>
          </a:p>
          <a:p>
            <a:pPr marL="0" indent="0">
              <a:buNone/>
            </a:pPr>
            <a:endParaRPr lang="es-ES" dirty="0" smtClean="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dirty="0" smtClean="0">
                <a:latin typeface="Gabriola" panose="04040605051002020D02" pitchFamily="82" charset="0"/>
                <a:ea typeface="Tahoma" panose="020B0604030504040204" pitchFamily="34" charset="0"/>
                <a:cs typeface="Tahoma" panose="020B0604030504040204" pitchFamily="34" charset="0"/>
              </a:rPr>
              <a:t>Incluso tiene la misma complejidad y división en tareas más simples que cuendo realizamos una receta compleja.</a:t>
            </a:r>
          </a:p>
          <a:p>
            <a:pPr marL="0" indent="0">
              <a:buNone/>
            </a:pPr>
            <a:r>
              <a:rPr lang="es-ES" dirty="0" smtClean="0">
                <a:latin typeface="Gabriola" panose="04040605051002020D02" pitchFamily="82" charset="0"/>
                <a:ea typeface="Tahoma" panose="020B0604030504040204" pitchFamily="34" charset="0"/>
                <a:cs typeface="Tahoma" panose="020B0604030504040204" pitchFamily="34" charset="0"/>
              </a:rPr>
              <a:t>	Lasaña: bechamel, salsa, guisar pasta, montar lasaña.</a:t>
            </a:r>
            <a:endParaRPr lang="es-ES" dirty="0">
              <a:latin typeface="Gabriola" panose="04040605051002020D02" pitchFamily="82" charset="0"/>
              <a:ea typeface="Tahoma" panose="020B0604030504040204" pitchFamily="34" charset="0"/>
              <a:cs typeface="Tahoma" panose="020B0604030504040204" pitchFamily="34" charset="0"/>
            </a:endParaRPr>
          </a:p>
        </p:txBody>
      </p:sp>
      <p:pic>
        <p:nvPicPr>
          <p:cNvPr id="14338" name="Picture 2" descr="una recetas de cocina"/>
          <p:cNvPicPr>
            <a:picLocks noChangeAspect="1" noChangeArrowheads="1"/>
          </p:cNvPicPr>
          <p:nvPr/>
        </p:nvPicPr>
        <p:blipFill>
          <a:blip r:embed="rId2" cstate="print"/>
          <a:srcRect/>
          <a:stretch>
            <a:fillRect/>
          </a:stretch>
        </p:blipFill>
        <p:spPr bwMode="auto">
          <a:xfrm>
            <a:off x="7635258" y="1920241"/>
            <a:ext cx="3952102" cy="2965268"/>
          </a:xfrm>
          <a:prstGeom prst="rect">
            <a:avLst/>
          </a:prstGeom>
          <a:noFill/>
        </p:spPr>
      </p:pic>
    </p:spTree>
    <p:extLst>
      <p:ext uri="{BB962C8B-B14F-4D97-AF65-F5344CB8AC3E}">
        <p14:creationId xmlns:p14="http://schemas.microsoft.com/office/powerpoint/2010/main" xmlns="" val="3282413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xmlns="" id="{7CA46A7E-A269-4507-8EA2-9F426787E5E3}"/>
              </a:ext>
            </a:extLst>
          </p:cNvPr>
          <p:cNvSpPr/>
          <p:nvPr/>
        </p:nvSpPr>
        <p:spPr>
          <a:xfrm>
            <a:off x="7498080" y="1052305"/>
            <a:ext cx="4201600" cy="5124657"/>
          </a:xfrm>
          <a:prstGeom prst="roundRect">
            <a:avLst>
              <a:gd name="adj" fmla="val 5283"/>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xmlns="" id="{B8A8D3E9-7C42-47A4-8623-1BB3DBCB080A}"/>
              </a:ext>
            </a:extLst>
          </p:cNvPr>
          <p:cNvSpPr>
            <a:spLocks noGrp="1"/>
          </p:cNvSpPr>
          <p:nvPr>
            <p:ph type="title"/>
          </p:nvPr>
        </p:nvSpPr>
        <p:spPr>
          <a:xfrm>
            <a:off x="492321" y="365126"/>
            <a:ext cx="11207360" cy="466147"/>
          </a:xfrm>
          <a:prstGeom prst="roundRect">
            <a:avLst/>
          </a:prstGeom>
        </p:spPr>
        <p:style>
          <a:lnRef idx="1">
            <a:schemeClr val="accent4"/>
          </a:lnRef>
          <a:fillRef idx="2">
            <a:schemeClr val="accent4"/>
          </a:fillRef>
          <a:effectRef idx="1">
            <a:schemeClr val="accent4"/>
          </a:effectRef>
          <a:fontRef idx="minor">
            <a:schemeClr val="dk1"/>
          </a:fontRef>
        </p:style>
        <p:txBody>
          <a:bodyPr>
            <a:noAutofit/>
          </a:bodyPr>
          <a:lstStyle/>
          <a:p>
            <a:r>
              <a:rPr lang="es-ES" sz="2800" dirty="0">
                <a:latin typeface="Ink Free" panose="03080402000500000000" pitchFamily="66" charset="0"/>
              </a:rPr>
              <a:t>¿Qué es programar?</a:t>
            </a:r>
          </a:p>
        </p:txBody>
      </p:sp>
      <p:sp>
        <p:nvSpPr>
          <p:cNvPr id="3" name="Marcador de contenido 2">
            <a:extLst>
              <a:ext uri="{FF2B5EF4-FFF2-40B4-BE49-F238E27FC236}">
                <a16:creationId xmlns:a16="http://schemas.microsoft.com/office/drawing/2014/main" xmlns="" id="{684F65D4-6FEF-407B-BE2E-75B27D5D61D4}"/>
              </a:ext>
            </a:extLst>
          </p:cNvPr>
          <p:cNvSpPr>
            <a:spLocks noGrp="1"/>
          </p:cNvSpPr>
          <p:nvPr>
            <p:ph idx="1"/>
          </p:nvPr>
        </p:nvSpPr>
        <p:spPr>
          <a:xfrm>
            <a:off x="492320" y="1052305"/>
            <a:ext cx="6880174" cy="5124657"/>
          </a:xfrm>
          <a:prstGeom prst="roundRect">
            <a:avLst>
              <a:gd name="adj" fmla="val 5413"/>
            </a:avLst>
          </a:prstGeom>
        </p:spPr>
        <p:style>
          <a:lnRef idx="1">
            <a:schemeClr val="accent4"/>
          </a:lnRef>
          <a:fillRef idx="2">
            <a:schemeClr val="accent4"/>
          </a:fillRef>
          <a:effectRef idx="1">
            <a:schemeClr val="accent4"/>
          </a:effectRef>
          <a:fontRef idx="minor">
            <a:schemeClr val="dk1"/>
          </a:fontRef>
        </p:style>
        <p:txBody>
          <a:bodyPr/>
          <a:lstStyle/>
          <a:p>
            <a:pPr marL="0" indent="0">
              <a:buNone/>
            </a:pPr>
            <a:r>
              <a:rPr lang="es-ES" sz="3200" dirty="0">
                <a:latin typeface="Gabriola" panose="04040605051002020D02" pitchFamily="82" charset="0"/>
                <a:ea typeface="Tahoma" panose="020B0604030504040204" pitchFamily="34" charset="0"/>
                <a:cs typeface="Tahoma" panose="020B0604030504040204" pitchFamily="34" charset="0"/>
              </a:rPr>
              <a:t>Características de un algoritmo.</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lvl="1"/>
            <a:r>
              <a:rPr lang="es-ES" sz="2800" dirty="0">
                <a:latin typeface="Gabriola" panose="04040605051002020D02" pitchFamily="82" charset="0"/>
                <a:ea typeface="Tahoma" panose="020B0604030504040204" pitchFamily="34" charset="0"/>
                <a:cs typeface="Tahoma" panose="020B0604030504040204" pitchFamily="34" charset="0"/>
              </a:rPr>
              <a:t>Debe ser preciso o indicar el orden de realización paso a paso.</a:t>
            </a:r>
          </a:p>
          <a:p>
            <a:pPr lvl="1"/>
            <a:r>
              <a:rPr lang="es-ES" sz="2800" dirty="0">
                <a:latin typeface="Gabriola" panose="04040605051002020D02" pitchFamily="82" charset="0"/>
                <a:ea typeface="Tahoma" panose="020B0604030504040204" pitchFamily="34" charset="0"/>
                <a:cs typeface="Tahoma" panose="020B0604030504040204" pitchFamily="34" charset="0"/>
              </a:rPr>
              <a:t>Debe estar definido, si se ejecuta una, dos o más veces, obteniendo el mismo resultado cada vez.</a:t>
            </a:r>
          </a:p>
          <a:p>
            <a:pPr lvl="1"/>
            <a:r>
              <a:rPr lang="es-ES" sz="2800" dirty="0">
                <a:latin typeface="Gabriola" panose="04040605051002020D02" pitchFamily="82" charset="0"/>
                <a:ea typeface="Tahoma" panose="020B0604030504040204" pitchFamily="34" charset="0"/>
                <a:cs typeface="Tahoma" panose="020B0604030504040204" pitchFamily="34" charset="0"/>
              </a:rPr>
              <a:t>Debe ser finito, es decir, debe tener un final.</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p:txBody>
      </p:sp>
      <p:pic>
        <p:nvPicPr>
          <p:cNvPr id="11" name="10 Imagen" descr="start-finish.png"/>
          <p:cNvPicPr>
            <a:picLocks noChangeAspect="1"/>
          </p:cNvPicPr>
          <p:nvPr/>
        </p:nvPicPr>
        <p:blipFill>
          <a:blip r:embed="rId2" cstate="print"/>
          <a:stretch>
            <a:fillRect/>
          </a:stretch>
        </p:blipFill>
        <p:spPr>
          <a:xfrm rot="841748">
            <a:off x="7533410" y="2754516"/>
            <a:ext cx="4141535" cy="1807215"/>
          </a:xfrm>
          <a:prstGeom prst="rect">
            <a:avLst/>
          </a:prstGeom>
        </p:spPr>
      </p:pic>
      <p:sp>
        <p:nvSpPr>
          <p:cNvPr id="7" name="6 Forma libre"/>
          <p:cNvSpPr/>
          <p:nvPr/>
        </p:nvSpPr>
        <p:spPr>
          <a:xfrm>
            <a:off x="8098972" y="1735524"/>
            <a:ext cx="2299063" cy="2195429"/>
          </a:xfrm>
          <a:custGeom>
            <a:avLst/>
            <a:gdLst>
              <a:gd name="connsiteX0" fmla="*/ 0 w 2299063"/>
              <a:gd name="connsiteY0" fmla="*/ 1190556 h 2195429"/>
              <a:gd name="connsiteX1" fmla="*/ 39188 w 2299063"/>
              <a:gd name="connsiteY1" fmla="*/ 1164430 h 2195429"/>
              <a:gd name="connsiteX2" fmla="*/ 52251 w 2299063"/>
              <a:gd name="connsiteY2" fmla="*/ 1086053 h 2195429"/>
              <a:gd name="connsiteX3" fmla="*/ 65314 w 2299063"/>
              <a:gd name="connsiteY3" fmla="*/ 1046864 h 2195429"/>
              <a:gd name="connsiteX4" fmla="*/ 91440 w 2299063"/>
              <a:gd name="connsiteY4" fmla="*/ 994613 h 2195429"/>
              <a:gd name="connsiteX5" fmla="*/ 169817 w 2299063"/>
              <a:gd name="connsiteY5" fmla="*/ 929299 h 2195429"/>
              <a:gd name="connsiteX6" fmla="*/ 248194 w 2299063"/>
              <a:gd name="connsiteY6" fmla="*/ 942362 h 2195429"/>
              <a:gd name="connsiteX7" fmla="*/ 287383 w 2299063"/>
              <a:gd name="connsiteY7" fmla="*/ 955424 h 2195429"/>
              <a:gd name="connsiteX8" fmla="*/ 313508 w 2299063"/>
              <a:gd name="connsiteY8" fmla="*/ 1033802 h 2195429"/>
              <a:gd name="connsiteX9" fmla="*/ 300446 w 2299063"/>
              <a:gd name="connsiteY9" fmla="*/ 1517127 h 2195429"/>
              <a:gd name="connsiteX10" fmla="*/ 313508 w 2299063"/>
              <a:gd name="connsiteY10" fmla="*/ 1804510 h 2195429"/>
              <a:gd name="connsiteX11" fmla="*/ 457200 w 2299063"/>
              <a:gd name="connsiteY11" fmla="*/ 1791447 h 2195429"/>
              <a:gd name="connsiteX12" fmla="*/ 561703 w 2299063"/>
              <a:gd name="connsiteY12" fmla="*/ 1726133 h 2195429"/>
              <a:gd name="connsiteX13" fmla="*/ 640080 w 2299063"/>
              <a:gd name="connsiteY13" fmla="*/ 1660819 h 2195429"/>
              <a:gd name="connsiteX14" fmla="*/ 653143 w 2299063"/>
              <a:gd name="connsiteY14" fmla="*/ 1621630 h 2195429"/>
              <a:gd name="connsiteX15" fmla="*/ 679268 w 2299063"/>
              <a:gd name="connsiteY15" fmla="*/ 1569379 h 2195429"/>
              <a:gd name="connsiteX16" fmla="*/ 692331 w 2299063"/>
              <a:gd name="connsiteY16" fmla="*/ 1504064 h 2195429"/>
              <a:gd name="connsiteX17" fmla="*/ 744583 w 2299063"/>
              <a:gd name="connsiteY17" fmla="*/ 1425687 h 2195429"/>
              <a:gd name="connsiteX18" fmla="*/ 796834 w 2299063"/>
              <a:gd name="connsiteY18" fmla="*/ 1347310 h 2195429"/>
              <a:gd name="connsiteX19" fmla="*/ 822960 w 2299063"/>
              <a:gd name="connsiteY19" fmla="*/ 1308122 h 2195429"/>
              <a:gd name="connsiteX20" fmla="*/ 914400 w 2299063"/>
              <a:gd name="connsiteY20" fmla="*/ 1216682 h 2195429"/>
              <a:gd name="connsiteX21" fmla="*/ 953588 w 2299063"/>
              <a:gd name="connsiteY21" fmla="*/ 1177493 h 2195429"/>
              <a:gd name="connsiteX22" fmla="*/ 1005840 w 2299063"/>
              <a:gd name="connsiteY22" fmla="*/ 1151367 h 2195429"/>
              <a:gd name="connsiteX23" fmla="*/ 1045028 w 2299063"/>
              <a:gd name="connsiteY23" fmla="*/ 1125242 h 2195429"/>
              <a:gd name="connsiteX24" fmla="*/ 1084217 w 2299063"/>
              <a:gd name="connsiteY24" fmla="*/ 1112179 h 2195429"/>
              <a:gd name="connsiteX25" fmla="*/ 1201783 w 2299063"/>
              <a:gd name="connsiteY25" fmla="*/ 1138304 h 2195429"/>
              <a:gd name="connsiteX26" fmla="*/ 1214846 w 2299063"/>
              <a:gd name="connsiteY26" fmla="*/ 1203619 h 2195429"/>
              <a:gd name="connsiteX27" fmla="*/ 1201783 w 2299063"/>
              <a:gd name="connsiteY27" fmla="*/ 1425687 h 2195429"/>
              <a:gd name="connsiteX28" fmla="*/ 1162594 w 2299063"/>
              <a:gd name="connsiteY28" fmla="*/ 1504064 h 2195429"/>
              <a:gd name="connsiteX29" fmla="*/ 1123406 w 2299063"/>
              <a:gd name="connsiteY29" fmla="*/ 1543253 h 2195429"/>
              <a:gd name="connsiteX30" fmla="*/ 1071154 w 2299063"/>
              <a:gd name="connsiteY30" fmla="*/ 1634693 h 2195429"/>
              <a:gd name="connsiteX31" fmla="*/ 1031966 w 2299063"/>
              <a:gd name="connsiteY31" fmla="*/ 1739196 h 2195429"/>
              <a:gd name="connsiteX32" fmla="*/ 1018903 w 2299063"/>
              <a:gd name="connsiteY32" fmla="*/ 1778384 h 2195429"/>
              <a:gd name="connsiteX33" fmla="*/ 992777 w 2299063"/>
              <a:gd name="connsiteY33" fmla="*/ 1830636 h 2195429"/>
              <a:gd name="connsiteX34" fmla="*/ 966651 w 2299063"/>
              <a:gd name="connsiteY34" fmla="*/ 1922076 h 2195429"/>
              <a:gd name="connsiteX35" fmla="*/ 979714 w 2299063"/>
              <a:gd name="connsiteY35" fmla="*/ 2131082 h 2195429"/>
              <a:gd name="connsiteX36" fmla="*/ 1018903 w 2299063"/>
              <a:gd name="connsiteY36" fmla="*/ 2144144 h 2195429"/>
              <a:gd name="connsiteX37" fmla="*/ 1227908 w 2299063"/>
              <a:gd name="connsiteY37" fmla="*/ 2183333 h 2195429"/>
              <a:gd name="connsiteX38" fmla="*/ 1358537 w 2299063"/>
              <a:gd name="connsiteY38" fmla="*/ 2157207 h 2195429"/>
              <a:gd name="connsiteX39" fmla="*/ 1410788 w 2299063"/>
              <a:gd name="connsiteY39" fmla="*/ 2013516 h 2195429"/>
              <a:gd name="connsiteX40" fmla="*/ 1436914 w 2299063"/>
              <a:gd name="connsiteY40" fmla="*/ 1922076 h 2195429"/>
              <a:gd name="connsiteX41" fmla="*/ 1463040 w 2299063"/>
              <a:gd name="connsiteY41" fmla="*/ 1543253 h 2195429"/>
              <a:gd name="connsiteX42" fmla="*/ 1436914 w 2299063"/>
              <a:gd name="connsiteY42" fmla="*/ 981550 h 2195429"/>
              <a:gd name="connsiteX43" fmla="*/ 1449977 w 2299063"/>
              <a:gd name="connsiteY43" fmla="*/ 537413 h 2195429"/>
              <a:gd name="connsiteX44" fmla="*/ 1463040 w 2299063"/>
              <a:gd name="connsiteY44" fmla="*/ 498224 h 2195429"/>
              <a:gd name="connsiteX45" fmla="*/ 1502228 w 2299063"/>
              <a:gd name="connsiteY45" fmla="*/ 445973 h 2195429"/>
              <a:gd name="connsiteX46" fmla="*/ 1541417 w 2299063"/>
              <a:gd name="connsiteY46" fmla="*/ 354533 h 2195429"/>
              <a:gd name="connsiteX47" fmla="*/ 1567543 w 2299063"/>
              <a:gd name="connsiteY47" fmla="*/ 289219 h 2195429"/>
              <a:gd name="connsiteX48" fmla="*/ 1606731 w 2299063"/>
              <a:gd name="connsiteY48" fmla="*/ 250030 h 2195429"/>
              <a:gd name="connsiteX49" fmla="*/ 1672046 w 2299063"/>
              <a:gd name="connsiteY49" fmla="*/ 184716 h 2195429"/>
              <a:gd name="connsiteX50" fmla="*/ 1750423 w 2299063"/>
              <a:gd name="connsiteY50" fmla="*/ 119402 h 2195429"/>
              <a:gd name="connsiteX51" fmla="*/ 1828800 w 2299063"/>
              <a:gd name="connsiteY51" fmla="*/ 54087 h 2195429"/>
              <a:gd name="connsiteX52" fmla="*/ 1907177 w 2299063"/>
              <a:gd name="connsiteY52" fmla="*/ 14899 h 2195429"/>
              <a:gd name="connsiteX53" fmla="*/ 2076994 w 2299063"/>
              <a:gd name="connsiteY53" fmla="*/ 27962 h 2195429"/>
              <a:gd name="connsiteX54" fmla="*/ 2168434 w 2299063"/>
              <a:gd name="connsiteY54" fmla="*/ 132464 h 2195429"/>
              <a:gd name="connsiteX55" fmla="*/ 2181497 w 2299063"/>
              <a:gd name="connsiteY55" fmla="*/ 171653 h 2195429"/>
              <a:gd name="connsiteX56" fmla="*/ 2168434 w 2299063"/>
              <a:gd name="connsiteY56" fmla="*/ 472099 h 2195429"/>
              <a:gd name="connsiteX57" fmla="*/ 2050868 w 2299063"/>
              <a:gd name="connsiteY57" fmla="*/ 537413 h 2195429"/>
              <a:gd name="connsiteX58" fmla="*/ 1894114 w 2299063"/>
              <a:gd name="connsiteY58" fmla="*/ 550476 h 2195429"/>
              <a:gd name="connsiteX59" fmla="*/ 1763486 w 2299063"/>
              <a:gd name="connsiteY59" fmla="*/ 576602 h 2195429"/>
              <a:gd name="connsiteX60" fmla="*/ 927463 w 2299063"/>
              <a:gd name="connsiteY60" fmla="*/ 641916 h 2195429"/>
              <a:gd name="connsiteX61" fmla="*/ 888274 w 2299063"/>
              <a:gd name="connsiteY61" fmla="*/ 654979 h 2195429"/>
              <a:gd name="connsiteX62" fmla="*/ 783771 w 2299063"/>
              <a:gd name="connsiteY62" fmla="*/ 694167 h 2195429"/>
              <a:gd name="connsiteX63" fmla="*/ 705394 w 2299063"/>
              <a:gd name="connsiteY63" fmla="*/ 759482 h 2195429"/>
              <a:gd name="connsiteX64" fmla="*/ 653143 w 2299063"/>
              <a:gd name="connsiteY64" fmla="*/ 798670 h 2195429"/>
              <a:gd name="connsiteX65" fmla="*/ 627017 w 2299063"/>
              <a:gd name="connsiteY65" fmla="*/ 837859 h 2195429"/>
              <a:gd name="connsiteX66" fmla="*/ 613954 w 2299063"/>
              <a:gd name="connsiteY66" fmla="*/ 890110 h 2195429"/>
              <a:gd name="connsiteX67" fmla="*/ 587828 w 2299063"/>
              <a:gd name="connsiteY67" fmla="*/ 942362 h 2195429"/>
              <a:gd name="connsiteX68" fmla="*/ 600891 w 2299063"/>
              <a:gd name="connsiteY68" fmla="*/ 1295059 h 2195429"/>
              <a:gd name="connsiteX69" fmla="*/ 613954 w 2299063"/>
              <a:gd name="connsiteY69" fmla="*/ 1334247 h 2195429"/>
              <a:gd name="connsiteX70" fmla="*/ 705394 w 2299063"/>
              <a:gd name="connsiteY70" fmla="*/ 1386499 h 2195429"/>
              <a:gd name="connsiteX71" fmla="*/ 809897 w 2299063"/>
              <a:gd name="connsiteY71" fmla="*/ 1399562 h 2195429"/>
              <a:gd name="connsiteX72" fmla="*/ 1175657 w 2299063"/>
              <a:gd name="connsiteY72" fmla="*/ 1386499 h 2195429"/>
              <a:gd name="connsiteX73" fmla="*/ 1332411 w 2299063"/>
              <a:gd name="connsiteY73" fmla="*/ 1334247 h 2195429"/>
              <a:gd name="connsiteX74" fmla="*/ 1371600 w 2299063"/>
              <a:gd name="connsiteY74" fmla="*/ 1308122 h 2195429"/>
              <a:gd name="connsiteX75" fmla="*/ 1436914 w 2299063"/>
              <a:gd name="connsiteY75" fmla="*/ 1281996 h 2195429"/>
              <a:gd name="connsiteX76" fmla="*/ 1502228 w 2299063"/>
              <a:gd name="connsiteY76" fmla="*/ 1190556 h 2195429"/>
              <a:gd name="connsiteX77" fmla="*/ 1528354 w 2299063"/>
              <a:gd name="connsiteY77" fmla="*/ 1151367 h 2195429"/>
              <a:gd name="connsiteX78" fmla="*/ 1567543 w 2299063"/>
              <a:gd name="connsiteY78" fmla="*/ 1099116 h 2195429"/>
              <a:gd name="connsiteX79" fmla="*/ 1593668 w 2299063"/>
              <a:gd name="connsiteY79" fmla="*/ 1059927 h 2195429"/>
              <a:gd name="connsiteX80" fmla="*/ 1672046 w 2299063"/>
              <a:gd name="connsiteY80" fmla="*/ 994613 h 2195429"/>
              <a:gd name="connsiteX81" fmla="*/ 1737360 w 2299063"/>
              <a:gd name="connsiteY81" fmla="*/ 942362 h 2195429"/>
              <a:gd name="connsiteX82" fmla="*/ 1828800 w 2299063"/>
              <a:gd name="connsiteY82" fmla="*/ 903173 h 2195429"/>
              <a:gd name="connsiteX83" fmla="*/ 1881051 w 2299063"/>
              <a:gd name="connsiteY83" fmla="*/ 890110 h 2195429"/>
              <a:gd name="connsiteX84" fmla="*/ 2286000 w 2299063"/>
              <a:gd name="connsiteY84" fmla="*/ 955424 h 2195429"/>
              <a:gd name="connsiteX85" fmla="*/ 2299063 w 2299063"/>
              <a:gd name="connsiteY85" fmla="*/ 994613 h 2195429"/>
              <a:gd name="connsiteX86" fmla="*/ 2259874 w 2299063"/>
              <a:gd name="connsiteY86" fmla="*/ 1125242 h 2195429"/>
              <a:gd name="connsiteX87" fmla="*/ 2142308 w 2299063"/>
              <a:gd name="connsiteY87" fmla="*/ 1255870 h 2195429"/>
              <a:gd name="connsiteX88" fmla="*/ 2076994 w 2299063"/>
              <a:gd name="connsiteY88" fmla="*/ 1295059 h 2195429"/>
              <a:gd name="connsiteX89" fmla="*/ 2011680 w 2299063"/>
              <a:gd name="connsiteY89" fmla="*/ 1347310 h 2195429"/>
              <a:gd name="connsiteX90" fmla="*/ 1972491 w 2299063"/>
              <a:gd name="connsiteY90" fmla="*/ 1360373 h 2195429"/>
              <a:gd name="connsiteX91" fmla="*/ 1920240 w 2299063"/>
              <a:gd name="connsiteY91" fmla="*/ 1386499 h 2195429"/>
              <a:gd name="connsiteX92" fmla="*/ 1789611 w 2299063"/>
              <a:gd name="connsiteY92" fmla="*/ 1464876 h 2195429"/>
              <a:gd name="connsiteX93" fmla="*/ 1593668 w 2299063"/>
              <a:gd name="connsiteY93" fmla="*/ 1491002 h 2195429"/>
              <a:gd name="connsiteX94" fmla="*/ 1280160 w 2299063"/>
              <a:gd name="connsiteY94" fmla="*/ 1477939 h 2195429"/>
              <a:gd name="connsiteX95" fmla="*/ 1201783 w 2299063"/>
              <a:gd name="connsiteY95" fmla="*/ 1438750 h 2195429"/>
              <a:gd name="connsiteX96" fmla="*/ 1110343 w 2299063"/>
              <a:gd name="connsiteY96" fmla="*/ 1425687 h 2195429"/>
              <a:gd name="connsiteX97" fmla="*/ 927463 w 2299063"/>
              <a:gd name="connsiteY97" fmla="*/ 1399562 h 2195429"/>
              <a:gd name="connsiteX98" fmla="*/ 391886 w 2299063"/>
              <a:gd name="connsiteY98" fmla="*/ 1412624 h 2195429"/>
              <a:gd name="connsiteX99" fmla="*/ 339634 w 2299063"/>
              <a:gd name="connsiteY99" fmla="*/ 1451813 h 2195429"/>
              <a:gd name="connsiteX100" fmla="*/ 287383 w 2299063"/>
              <a:gd name="connsiteY100" fmla="*/ 1477939 h 2195429"/>
              <a:gd name="connsiteX101" fmla="*/ 209006 w 2299063"/>
              <a:gd name="connsiteY101" fmla="*/ 1556316 h 2195429"/>
              <a:gd name="connsiteX102" fmla="*/ 143691 w 2299063"/>
              <a:gd name="connsiteY102" fmla="*/ 1700007 h 2195429"/>
              <a:gd name="connsiteX103" fmla="*/ 156754 w 2299063"/>
              <a:gd name="connsiteY103" fmla="*/ 1882887 h 2195429"/>
              <a:gd name="connsiteX104" fmla="*/ 182880 w 2299063"/>
              <a:gd name="connsiteY104" fmla="*/ 1922076 h 2195429"/>
              <a:gd name="connsiteX105" fmla="*/ 313508 w 2299063"/>
              <a:gd name="connsiteY105" fmla="*/ 2000453 h 2195429"/>
              <a:gd name="connsiteX106" fmla="*/ 352697 w 2299063"/>
              <a:gd name="connsiteY106" fmla="*/ 2026579 h 2195429"/>
              <a:gd name="connsiteX107" fmla="*/ 404948 w 2299063"/>
              <a:gd name="connsiteY107" fmla="*/ 2065767 h 2195429"/>
              <a:gd name="connsiteX108" fmla="*/ 444137 w 2299063"/>
              <a:gd name="connsiteY108" fmla="*/ 2078830 h 2195429"/>
              <a:gd name="connsiteX109" fmla="*/ 548640 w 2299063"/>
              <a:gd name="connsiteY109" fmla="*/ 2118019 h 2195429"/>
              <a:gd name="connsiteX110" fmla="*/ 653143 w 2299063"/>
              <a:gd name="connsiteY110" fmla="*/ 2144144 h 2195429"/>
              <a:gd name="connsiteX111" fmla="*/ 1045028 w 2299063"/>
              <a:gd name="connsiteY111" fmla="*/ 2118019 h 2195429"/>
              <a:gd name="connsiteX112" fmla="*/ 1097280 w 2299063"/>
              <a:gd name="connsiteY112" fmla="*/ 2091893 h 2195429"/>
              <a:gd name="connsiteX113" fmla="*/ 1227908 w 2299063"/>
              <a:gd name="connsiteY113" fmla="*/ 2052704 h 2195429"/>
              <a:gd name="connsiteX114" fmla="*/ 1306286 w 2299063"/>
              <a:gd name="connsiteY114" fmla="*/ 2000453 h 2195429"/>
              <a:gd name="connsiteX115" fmla="*/ 1502228 w 2299063"/>
              <a:gd name="connsiteY115" fmla="*/ 1948202 h 2195429"/>
              <a:gd name="connsiteX116" fmla="*/ 1593668 w 2299063"/>
              <a:gd name="connsiteY116" fmla="*/ 1895950 h 2195429"/>
              <a:gd name="connsiteX117" fmla="*/ 1672046 w 2299063"/>
              <a:gd name="connsiteY117" fmla="*/ 1843699 h 2195429"/>
              <a:gd name="connsiteX118" fmla="*/ 1750423 w 2299063"/>
              <a:gd name="connsiteY118" fmla="*/ 1817573 h 2195429"/>
              <a:gd name="connsiteX119" fmla="*/ 2103120 w 2299063"/>
              <a:gd name="connsiteY119" fmla="*/ 1830636 h 219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2299063" h="2195429">
                <a:moveTo>
                  <a:pt x="0" y="1190556"/>
                </a:moveTo>
                <a:cubicBezTo>
                  <a:pt x="13063" y="1181847"/>
                  <a:pt x="32167" y="1178472"/>
                  <a:pt x="39188" y="1164430"/>
                </a:cubicBezTo>
                <a:cubicBezTo>
                  <a:pt x="51033" y="1140740"/>
                  <a:pt x="46505" y="1111908"/>
                  <a:pt x="52251" y="1086053"/>
                </a:cubicBezTo>
                <a:cubicBezTo>
                  <a:pt x="55238" y="1072611"/>
                  <a:pt x="59890" y="1059520"/>
                  <a:pt x="65314" y="1046864"/>
                </a:cubicBezTo>
                <a:cubicBezTo>
                  <a:pt x="72985" y="1028966"/>
                  <a:pt x="80122" y="1010459"/>
                  <a:pt x="91440" y="994613"/>
                </a:cubicBezTo>
                <a:cubicBezTo>
                  <a:pt x="114301" y="962607"/>
                  <a:pt x="138566" y="950132"/>
                  <a:pt x="169817" y="929299"/>
                </a:cubicBezTo>
                <a:cubicBezTo>
                  <a:pt x="195943" y="933653"/>
                  <a:pt x="222339" y="936617"/>
                  <a:pt x="248194" y="942362"/>
                </a:cubicBezTo>
                <a:cubicBezTo>
                  <a:pt x="261636" y="945349"/>
                  <a:pt x="279380" y="944219"/>
                  <a:pt x="287383" y="955424"/>
                </a:cubicBezTo>
                <a:cubicBezTo>
                  <a:pt x="303390" y="977834"/>
                  <a:pt x="313508" y="1033802"/>
                  <a:pt x="313508" y="1033802"/>
                </a:cubicBezTo>
                <a:cubicBezTo>
                  <a:pt x="309154" y="1194910"/>
                  <a:pt x="300446" y="1355960"/>
                  <a:pt x="300446" y="1517127"/>
                </a:cubicBezTo>
                <a:cubicBezTo>
                  <a:pt x="300446" y="1613020"/>
                  <a:pt x="265932" y="1721251"/>
                  <a:pt x="313508" y="1804510"/>
                </a:cubicBezTo>
                <a:cubicBezTo>
                  <a:pt x="337370" y="1846268"/>
                  <a:pt x="409303" y="1795801"/>
                  <a:pt x="457200" y="1791447"/>
                </a:cubicBezTo>
                <a:cubicBezTo>
                  <a:pt x="527345" y="1768065"/>
                  <a:pt x="476510" y="1790028"/>
                  <a:pt x="561703" y="1726133"/>
                </a:cubicBezTo>
                <a:cubicBezTo>
                  <a:pt x="634446" y="1671576"/>
                  <a:pt x="568393" y="1732504"/>
                  <a:pt x="640080" y="1660819"/>
                </a:cubicBezTo>
                <a:cubicBezTo>
                  <a:pt x="644434" y="1647756"/>
                  <a:pt x="647719" y="1634286"/>
                  <a:pt x="653143" y="1621630"/>
                </a:cubicBezTo>
                <a:cubicBezTo>
                  <a:pt x="660814" y="1603732"/>
                  <a:pt x="673110" y="1587852"/>
                  <a:pt x="679268" y="1569379"/>
                </a:cubicBezTo>
                <a:cubicBezTo>
                  <a:pt x="686289" y="1548316"/>
                  <a:pt x="683143" y="1524277"/>
                  <a:pt x="692331" y="1504064"/>
                </a:cubicBezTo>
                <a:cubicBezTo>
                  <a:pt x="705324" y="1475479"/>
                  <a:pt x="734653" y="1455475"/>
                  <a:pt x="744583" y="1425687"/>
                </a:cubicBezTo>
                <a:cubicBezTo>
                  <a:pt x="767539" y="1356819"/>
                  <a:pt x="742474" y="1412542"/>
                  <a:pt x="796834" y="1347310"/>
                </a:cubicBezTo>
                <a:cubicBezTo>
                  <a:pt x="806885" y="1335249"/>
                  <a:pt x="812458" y="1319791"/>
                  <a:pt x="822960" y="1308122"/>
                </a:cubicBezTo>
                <a:cubicBezTo>
                  <a:pt x="851796" y="1276082"/>
                  <a:pt x="883920" y="1247162"/>
                  <a:pt x="914400" y="1216682"/>
                </a:cubicBezTo>
                <a:cubicBezTo>
                  <a:pt x="927463" y="1203619"/>
                  <a:pt x="937065" y="1185755"/>
                  <a:pt x="953588" y="1177493"/>
                </a:cubicBezTo>
                <a:cubicBezTo>
                  <a:pt x="971005" y="1168784"/>
                  <a:pt x="988933" y="1161028"/>
                  <a:pt x="1005840" y="1151367"/>
                </a:cubicBezTo>
                <a:cubicBezTo>
                  <a:pt x="1019471" y="1143578"/>
                  <a:pt x="1030986" y="1132263"/>
                  <a:pt x="1045028" y="1125242"/>
                </a:cubicBezTo>
                <a:cubicBezTo>
                  <a:pt x="1057344" y="1119084"/>
                  <a:pt x="1071154" y="1116533"/>
                  <a:pt x="1084217" y="1112179"/>
                </a:cubicBezTo>
                <a:cubicBezTo>
                  <a:pt x="1123406" y="1120887"/>
                  <a:pt x="1168895" y="1115283"/>
                  <a:pt x="1201783" y="1138304"/>
                </a:cubicBezTo>
                <a:cubicBezTo>
                  <a:pt x="1219972" y="1151036"/>
                  <a:pt x="1214846" y="1181416"/>
                  <a:pt x="1214846" y="1203619"/>
                </a:cubicBezTo>
                <a:cubicBezTo>
                  <a:pt x="1214846" y="1277770"/>
                  <a:pt x="1209161" y="1351904"/>
                  <a:pt x="1201783" y="1425687"/>
                </a:cubicBezTo>
                <a:cubicBezTo>
                  <a:pt x="1199105" y="1452467"/>
                  <a:pt x="1178857" y="1484548"/>
                  <a:pt x="1162594" y="1504064"/>
                </a:cubicBezTo>
                <a:cubicBezTo>
                  <a:pt x="1150767" y="1518256"/>
                  <a:pt x="1135232" y="1529061"/>
                  <a:pt x="1123406" y="1543253"/>
                </a:cubicBezTo>
                <a:cubicBezTo>
                  <a:pt x="1100326" y="1570949"/>
                  <a:pt x="1087125" y="1602751"/>
                  <a:pt x="1071154" y="1634693"/>
                </a:cubicBezTo>
                <a:cubicBezTo>
                  <a:pt x="1045952" y="1760702"/>
                  <a:pt x="1076813" y="1649501"/>
                  <a:pt x="1031966" y="1739196"/>
                </a:cubicBezTo>
                <a:cubicBezTo>
                  <a:pt x="1025808" y="1751512"/>
                  <a:pt x="1024327" y="1765728"/>
                  <a:pt x="1018903" y="1778384"/>
                </a:cubicBezTo>
                <a:cubicBezTo>
                  <a:pt x="1011232" y="1796283"/>
                  <a:pt x="1000448" y="1812737"/>
                  <a:pt x="992777" y="1830636"/>
                </a:cubicBezTo>
                <a:cubicBezTo>
                  <a:pt x="981532" y="1856874"/>
                  <a:pt x="973280" y="1895558"/>
                  <a:pt x="966651" y="1922076"/>
                </a:cubicBezTo>
                <a:cubicBezTo>
                  <a:pt x="971005" y="1991745"/>
                  <a:pt x="963726" y="2063133"/>
                  <a:pt x="979714" y="2131082"/>
                </a:cubicBezTo>
                <a:cubicBezTo>
                  <a:pt x="982868" y="2144485"/>
                  <a:pt x="1006247" y="2138720"/>
                  <a:pt x="1018903" y="2144144"/>
                </a:cubicBezTo>
                <a:cubicBezTo>
                  <a:pt x="1138569" y="2195429"/>
                  <a:pt x="996501" y="2164049"/>
                  <a:pt x="1227908" y="2183333"/>
                </a:cubicBezTo>
                <a:cubicBezTo>
                  <a:pt x="1271451" y="2174624"/>
                  <a:pt x="1317091" y="2173147"/>
                  <a:pt x="1358537" y="2157207"/>
                </a:cubicBezTo>
                <a:cubicBezTo>
                  <a:pt x="1419267" y="2133849"/>
                  <a:pt x="1401672" y="2059097"/>
                  <a:pt x="1410788" y="2013516"/>
                </a:cubicBezTo>
                <a:cubicBezTo>
                  <a:pt x="1417005" y="1982432"/>
                  <a:pt x="1428205" y="1952556"/>
                  <a:pt x="1436914" y="1922076"/>
                </a:cubicBezTo>
                <a:cubicBezTo>
                  <a:pt x="1450106" y="1790161"/>
                  <a:pt x="1463040" y="1681518"/>
                  <a:pt x="1463040" y="1543253"/>
                </a:cubicBezTo>
                <a:cubicBezTo>
                  <a:pt x="1463040" y="1047195"/>
                  <a:pt x="1504012" y="1182845"/>
                  <a:pt x="1436914" y="981550"/>
                </a:cubicBezTo>
                <a:cubicBezTo>
                  <a:pt x="1441268" y="833504"/>
                  <a:pt x="1441983" y="685307"/>
                  <a:pt x="1449977" y="537413"/>
                </a:cubicBezTo>
                <a:cubicBezTo>
                  <a:pt x="1450720" y="523663"/>
                  <a:pt x="1456208" y="510179"/>
                  <a:pt x="1463040" y="498224"/>
                </a:cubicBezTo>
                <a:cubicBezTo>
                  <a:pt x="1473841" y="479321"/>
                  <a:pt x="1489165" y="463390"/>
                  <a:pt x="1502228" y="445973"/>
                </a:cubicBezTo>
                <a:cubicBezTo>
                  <a:pt x="1529415" y="337229"/>
                  <a:pt x="1496311" y="444743"/>
                  <a:pt x="1541417" y="354533"/>
                </a:cubicBezTo>
                <a:cubicBezTo>
                  <a:pt x="1551904" y="333560"/>
                  <a:pt x="1555115" y="309103"/>
                  <a:pt x="1567543" y="289219"/>
                </a:cubicBezTo>
                <a:cubicBezTo>
                  <a:pt x="1577334" y="273553"/>
                  <a:pt x="1594904" y="264222"/>
                  <a:pt x="1606731" y="250030"/>
                </a:cubicBezTo>
                <a:cubicBezTo>
                  <a:pt x="1661158" y="184718"/>
                  <a:pt x="1600202" y="232612"/>
                  <a:pt x="1672046" y="184716"/>
                </a:cubicBezTo>
                <a:cubicBezTo>
                  <a:pt x="1766806" y="58366"/>
                  <a:pt x="1660658" y="179245"/>
                  <a:pt x="1750423" y="119402"/>
                </a:cubicBezTo>
                <a:cubicBezTo>
                  <a:pt x="1837105" y="61614"/>
                  <a:pt x="1743312" y="96832"/>
                  <a:pt x="1828800" y="54087"/>
                </a:cubicBezTo>
                <a:cubicBezTo>
                  <a:pt x="1936973" y="0"/>
                  <a:pt x="1794857" y="89776"/>
                  <a:pt x="1907177" y="14899"/>
                </a:cubicBezTo>
                <a:cubicBezTo>
                  <a:pt x="1963783" y="19253"/>
                  <a:pt x="2022528" y="11943"/>
                  <a:pt x="2076994" y="27962"/>
                </a:cubicBezTo>
                <a:cubicBezTo>
                  <a:pt x="2098694" y="34344"/>
                  <a:pt x="2155079" y="114657"/>
                  <a:pt x="2168434" y="132464"/>
                </a:cubicBezTo>
                <a:cubicBezTo>
                  <a:pt x="2172788" y="145527"/>
                  <a:pt x="2181497" y="157883"/>
                  <a:pt x="2181497" y="171653"/>
                </a:cubicBezTo>
                <a:cubicBezTo>
                  <a:pt x="2181497" y="271896"/>
                  <a:pt x="2193591" y="375064"/>
                  <a:pt x="2168434" y="472099"/>
                </a:cubicBezTo>
                <a:cubicBezTo>
                  <a:pt x="2164016" y="489142"/>
                  <a:pt x="2082387" y="533210"/>
                  <a:pt x="2050868" y="537413"/>
                </a:cubicBezTo>
                <a:cubicBezTo>
                  <a:pt x="1998895" y="544343"/>
                  <a:pt x="1946365" y="546122"/>
                  <a:pt x="1894114" y="550476"/>
                </a:cubicBezTo>
                <a:cubicBezTo>
                  <a:pt x="1850571" y="559185"/>
                  <a:pt x="1807778" y="573438"/>
                  <a:pt x="1763486" y="576602"/>
                </a:cubicBezTo>
                <a:cubicBezTo>
                  <a:pt x="996950" y="631354"/>
                  <a:pt x="1274539" y="598531"/>
                  <a:pt x="927463" y="641916"/>
                </a:cubicBezTo>
                <a:cubicBezTo>
                  <a:pt x="914400" y="646270"/>
                  <a:pt x="901167" y="650144"/>
                  <a:pt x="888274" y="654979"/>
                </a:cubicBezTo>
                <a:cubicBezTo>
                  <a:pt x="763315" y="701838"/>
                  <a:pt x="872723" y="664516"/>
                  <a:pt x="783771" y="694167"/>
                </a:cubicBezTo>
                <a:cubicBezTo>
                  <a:pt x="697155" y="751912"/>
                  <a:pt x="793406" y="684043"/>
                  <a:pt x="705394" y="759482"/>
                </a:cubicBezTo>
                <a:cubicBezTo>
                  <a:pt x="688864" y="773650"/>
                  <a:pt x="670560" y="785607"/>
                  <a:pt x="653143" y="798670"/>
                </a:cubicBezTo>
                <a:cubicBezTo>
                  <a:pt x="644434" y="811733"/>
                  <a:pt x="633202" y="823429"/>
                  <a:pt x="627017" y="837859"/>
                </a:cubicBezTo>
                <a:cubicBezTo>
                  <a:pt x="619945" y="854360"/>
                  <a:pt x="620258" y="873300"/>
                  <a:pt x="613954" y="890110"/>
                </a:cubicBezTo>
                <a:cubicBezTo>
                  <a:pt x="607116" y="908343"/>
                  <a:pt x="596537" y="924945"/>
                  <a:pt x="587828" y="942362"/>
                </a:cubicBezTo>
                <a:cubicBezTo>
                  <a:pt x="592182" y="1059928"/>
                  <a:pt x="593065" y="1177673"/>
                  <a:pt x="600891" y="1295059"/>
                </a:cubicBezTo>
                <a:cubicBezTo>
                  <a:pt x="601807" y="1308798"/>
                  <a:pt x="605139" y="1323669"/>
                  <a:pt x="613954" y="1334247"/>
                </a:cubicBezTo>
                <a:cubicBezTo>
                  <a:pt x="635179" y="1359716"/>
                  <a:pt x="672141" y="1380453"/>
                  <a:pt x="705394" y="1386499"/>
                </a:cubicBezTo>
                <a:cubicBezTo>
                  <a:pt x="739933" y="1392779"/>
                  <a:pt x="775063" y="1395208"/>
                  <a:pt x="809897" y="1399562"/>
                </a:cubicBezTo>
                <a:cubicBezTo>
                  <a:pt x="931817" y="1395208"/>
                  <a:pt x="1054081" y="1396630"/>
                  <a:pt x="1175657" y="1386499"/>
                </a:cubicBezTo>
                <a:cubicBezTo>
                  <a:pt x="1234155" y="1381624"/>
                  <a:pt x="1283240" y="1362345"/>
                  <a:pt x="1332411" y="1334247"/>
                </a:cubicBezTo>
                <a:cubicBezTo>
                  <a:pt x="1346042" y="1326458"/>
                  <a:pt x="1357558" y="1315143"/>
                  <a:pt x="1371600" y="1308122"/>
                </a:cubicBezTo>
                <a:cubicBezTo>
                  <a:pt x="1392573" y="1297636"/>
                  <a:pt x="1415143" y="1290705"/>
                  <a:pt x="1436914" y="1281996"/>
                </a:cubicBezTo>
                <a:cubicBezTo>
                  <a:pt x="1498485" y="1189639"/>
                  <a:pt x="1421214" y="1303976"/>
                  <a:pt x="1502228" y="1190556"/>
                </a:cubicBezTo>
                <a:cubicBezTo>
                  <a:pt x="1511353" y="1177781"/>
                  <a:pt x="1519229" y="1164142"/>
                  <a:pt x="1528354" y="1151367"/>
                </a:cubicBezTo>
                <a:cubicBezTo>
                  <a:pt x="1541008" y="1133651"/>
                  <a:pt x="1554889" y="1116832"/>
                  <a:pt x="1567543" y="1099116"/>
                </a:cubicBezTo>
                <a:cubicBezTo>
                  <a:pt x="1576668" y="1086341"/>
                  <a:pt x="1583617" y="1071988"/>
                  <a:pt x="1593668" y="1059927"/>
                </a:cubicBezTo>
                <a:cubicBezTo>
                  <a:pt x="1633493" y="1012137"/>
                  <a:pt x="1626380" y="1028862"/>
                  <a:pt x="1672046" y="994613"/>
                </a:cubicBezTo>
                <a:cubicBezTo>
                  <a:pt x="1694351" y="977885"/>
                  <a:pt x="1714162" y="957828"/>
                  <a:pt x="1737360" y="942362"/>
                </a:cubicBezTo>
                <a:cubicBezTo>
                  <a:pt x="1763487" y="924944"/>
                  <a:pt x="1798319" y="911882"/>
                  <a:pt x="1828800" y="903173"/>
                </a:cubicBezTo>
                <a:cubicBezTo>
                  <a:pt x="1846062" y="898241"/>
                  <a:pt x="1863634" y="894464"/>
                  <a:pt x="1881051" y="890110"/>
                </a:cubicBezTo>
                <a:cubicBezTo>
                  <a:pt x="2201589" y="901163"/>
                  <a:pt x="2215350" y="790576"/>
                  <a:pt x="2286000" y="955424"/>
                </a:cubicBezTo>
                <a:cubicBezTo>
                  <a:pt x="2291424" y="968080"/>
                  <a:pt x="2294709" y="981550"/>
                  <a:pt x="2299063" y="994613"/>
                </a:cubicBezTo>
                <a:cubicBezTo>
                  <a:pt x="2286000" y="1038156"/>
                  <a:pt x="2280204" y="1084581"/>
                  <a:pt x="2259874" y="1125242"/>
                </a:cubicBezTo>
                <a:cubicBezTo>
                  <a:pt x="2251015" y="1142960"/>
                  <a:pt x="2166296" y="1237212"/>
                  <a:pt x="2142308" y="1255870"/>
                </a:cubicBezTo>
                <a:cubicBezTo>
                  <a:pt x="2122267" y="1271458"/>
                  <a:pt x="2097794" y="1280499"/>
                  <a:pt x="2076994" y="1295059"/>
                </a:cubicBezTo>
                <a:cubicBezTo>
                  <a:pt x="2054153" y="1311048"/>
                  <a:pt x="2035323" y="1332533"/>
                  <a:pt x="2011680" y="1347310"/>
                </a:cubicBezTo>
                <a:cubicBezTo>
                  <a:pt x="2000003" y="1354608"/>
                  <a:pt x="1985147" y="1354949"/>
                  <a:pt x="1972491" y="1360373"/>
                </a:cubicBezTo>
                <a:cubicBezTo>
                  <a:pt x="1954593" y="1368044"/>
                  <a:pt x="1937147" y="1376838"/>
                  <a:pt x="1920240" y="1386499"/>
                </a:cubicBezTo>
                <a:cubicBezTo>
                  <a:pt x="1876151" y="1411693"/>
                  <a:pt x="1839880" y="1457695"/>
                  <a:pt x="1789611" y="1464876"/>
                </a:cubicBezTo>
                <a:cubicBezTo>
                  <a:pt x="1663418" y="1482904"/>
                  <a:pt x="1728723" y="1474120"/>
                  <a:pt x="1593668" y="1491002"/>
                </a:cubicBezTo>
                <a:cubicBezTo>
                  <a:pt x="1489165" y="1486648"/>
                  <a:pt x="1383836" y="1491763"/>
                  <a:pt x="1280160" y="1477939"/>
                </a:cubicBezTo>
                <a:cubicBezTo>
                  <a:pt x="1251207" y="1474079"/>
                  <a:pt x="1229701" y="1447340"/>
                  <a:pt x="1201783" y="1438750"/>
                </a:cubicBezTo>
                <a:cubicBezTo>
                  <a:pt x="1172355" y="1429695"/>
                  <a:pt x="1140862" y="1429756"/>
                  <a:pt x="1110343" y="1425687"/>
                </a:cubicBezTo>
                <a:cubicBezTo>
                  <a:pt x="946850" y="1403888"/>
                  <a:pt x="1065145" y="1422508"/>
                  <a:pt x="927463" y="1399562"/>
                </a:cubicBezTo>
                <a:cubicBezTo>
                  <a:pt x="748937" y="1403916"/>
                  <a:pt x="569763" y="1396813"/>
                  <a:pt x="391886" y="1412624"/>
                </a:cubicBezTo>
                <a:cubicBezTo>
                  <a:pt x="370200" y="1414552"/>
                  <a:pt x="358096" y="1440274"/>
                  <a:pt x="339634" y="1451813"/>
                </a:cubicBezTo>
                <a:cubicBezTo>
                  <a:pt x="323121" y="1462134"/>
                  <a:pt x="302589" y="1465774"/>
                  <a:pt x="287383" y="1477939"/>
                </a:cubicBezTo>
                <a:cubicBezTo>
                  <a:pt x="258532" y="1501020"/>
                  <a:pt x="225529" y="1523269"/>
                  <a:pt x="209006" y="1556316"/>
                </a:cubicBezTo>
                <a:cubicBezTo>
                  <a:pt x="150596" y="1673135"/>
                  <a:pt x="169070" y="1623872"/>
                  <a:pt x="143691" y="1700007"/>
                </a:cubicBezTo>
                <a:cubicBezTo>
                  <a:pt x="148045" y="1760967"/>
                  <a:pt x="146133" y="1822702"/>
                  <a:pt x="156754" y="1882887"/>
                </a:cubicBezTo>
                <a:cubicBezTo>
                  <a:pt x="159482" y="1898348"/>
                  <a:pt x="170320" y="1912656"/>
                  <a:pt x="182880" y="1922076"/>
                </a:cubicBezTo>
                <a:cubicBezTo>
                  <a:pt x="223503" y="1952544"/>
                  <a:pt x="271257" y="1972286"/>
                  <a:pt x="313508" y="2000453"/>
                </a:cubicBezTo>
                <a:cubicBezTo>
                  <a:pt x="326571" y="2009162"/>
                  <a:pt x="339922" y="2017454"/>
                  <a:pt x="352697" y="2026579"/>
                </a:cubicBezTo>
                <a:cubicBezTo>
                  <a:pt x="370413" y="2039233"/>
                  <a:pt x="386045" y="2054966"/>
                  <a:pt x="404948" y="2065767"/>
                </a:cubicBezTo>
                <a:cubicBezTo>
                  <a:pt x="416903" y="2072599"/>
                  <a:pt x="431821" y="2072672"/>
                  <a:pt x="444137" y="2078830"/>
                </a:cubicBezTo>
                <a:cubicBezTo>
                  <a:pt x="544016" y="2128770"/>
                  <a:pt x="408229" y="2085617"/>
                  <a:pt x="548640" y="2118019"/>
                </a:cubicBezTo>
                <a:cubicBezTo>
                  <a:pt x="583627" y="2126093"/>
                  <a:pt x="653143" y="2144144"/>
                  <a:pt x="653143" y="2144144"/>
                </a:cubicBezTo>
                <a:cubicBezTo>
                  <a:pt x="783771" y="2135436"/>
                  <a:pt x="915006" y="2133316"/>
                  <a:pt x="1045028" y="2118019"/>
                </a:cubicBezTo>
                <a:cubicBezTo>
                  <a:pt x="1064368" y="2115744"/>
                  <a:pt x="1079485" y="2099802"/>
                  <a:pt x="1097280" y="2091893"/>
                </a:cubicBezTo>
                <a:cubicBezTo>
                  <a:pt x="1167586" y="2060646"/>
                  <a:pt x="1154393" y="2067407"/>
                  <a:pt x="1227908" y="2052704"/>
                </a:cubicBezTo>
                <a:cubicBezTo>
                  <a:pt x="1254034" y="2035287"/>
                  <a:pt x="1276095" y="2009079"/>
                  <a:pt x="1306286" y="2000453"/>
                </a:cubicBezTo>
                <a:cubicBezTo>
                  <a:pt x="1432250" y="1964463"/>
                  <a:pt x="1366973" y="1982015"/>
                  <a:pt x="1502228" y="1948202"/>
                </a:cubicBezTo>
                <a:cubicBezTo>
                  <a:pt x="1590215" y="1860215"/>
                  <a:pt x="1488410" y="1948579"/>
                  <a:pt x="1593668" y="1895950"/>
                </a:cubicBezTo>
                <a:cubicBezTo>
                  <a:pt x="1621752" y="1881908"/>
                  <a:pt x="1642258" y="1853628"/>
                  <a:pt x="1672046" y="1843699"/>
                </a:cubicBezTo>
                <a:lnTo>
                  <a:pt x="1750423" y="1817573"/>
                </a:lnTo>
                <a:cubicBezTo>
                  <a:pt x="1998502" y="1834112"/>
                  <a:pt x="1880907" y="1830636"/>
                  <a:pt x="2103120" y="1830636"/>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xmlns="" val="271649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xmlns="" id="{7CA46A7E-A269-4507-8EA2-9F426787E5E3}"/>
              </a:ext>
            </a:extLst>
          </p:cNvPr>
          <p:cNvSpPr/>
          <p:nvPr/>
        </p:nvSpPr>
        <p:spPr>
          <a:xfrm>
            <a:off x="7498080" y="1052305"/>
            <a:ext cx="4201600" cy="5124657"/>
          </a:xfrm>
          <a:prstGeom prst="roundRect">
            <a:avLst>
              <a:gd name="adj" fmla="val 5283"/>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xmlns="" id="{B8A8D3E9-7C42-47A4-8623-1BB3DBCB080A}"/>
              </a:ext>
            </a:extLst>
          </p:cNvPr>
          <p:cNvSpPr>
            <a:spLocks noGrp="1"/>
          </p:cNvSpPr>
          <p:nvPr>
            <p:ph type="title"/>
          </p:nvPr>
        </p:nvSpPr>
        <p:spPr>
          <a:xfrm>
            <a:off x="492321" y="365126"/>
            <a:ext cx="11207360" cy="466147"/>
          </a:xfrm>
          <a:prstGeom prst="roundRect">
            <a:avLst/>
          </a:prstGeom>
        </p:spPr>
        <p:style>
          <a:lnRef idx="1">
            <a:schemeClr val="accent4"/>
          </a:lnRef>
          <a:fillRef idx="2">
            <a:schemeClr val="accent4"/>
          </a:fillRef>
          <a:effectRef idx="1">
            <a:schemeClr val="accent4"/>
          </a:effectRef>
          <a:fontRef idx="minor">
            <a:schemeClr val="dk1"/>
          </a:fontRef>
        </p:style>
        <p:txBody>
          <a:bodyPr>
            <a:noAutofit/>
          </a:bodyPr>
          <a:lstStyle/>
          <a:p>
            <a:r>
              <a:rPr lang="es-ES" sz="2800" dirty="0">
                <a:latin typeface="Ink Free" panose="03080402000500000000" pitchFamily="66" charset="0"/>
              </a:rPr>
              <a:t>¿Qué es programar?</a:t>
            </a:r>
          </a:p>
        </p:txBody>
      </p:sp>
      <p:sp>
        <p:nvSpPr>
          <p:cNvPr id="3" name="Marcador de contenido 2">
            <a:extLst>
              <a:ext uri="{FF2B5EF4-FFF2-40B4-BE49-F238E27FC236}">
                <a16:creationId xmlns:a16="http://schemas.microsoft.com/office/drawing/2014/main" xmlns="" id="{684F65D4-6FEF-407B-BE2E-75B27D5D61D4}"/>
              </a:ext>
            </a:extLst>
          </p:cNvPr>
          <p:cNvSpPr>
            <a:spLocks noGrp="1"/>
          </p:cNvSpPr>
          <p:nvPr>
            <p:ph idx="1"/>
          </p:nvPr>
        </p:nvSpPr>
        <p:spPr>
          <a:xfrm>
            <a:off x="492320" y="1052305"/>
            <a:ext cx="6880174" cy="5124657"/>
          </a:xfrm>
          <a:prstGeom prst="roundRect">
            <a:avLst>
              <a:gd name="adj" fmla="val 5413"/>
            </a:avLst>
          </a:prstGeom>
        </p:spPr>
        <p:style>
          <a:lnRef idx="1">
            <a:schemeClr val="accent4"/>
          </a:lnRef>
          <a:fillRef idx="2">
            <a:schemeClr val="accent4"/>
          </a:fillRef>
          <a:effectRef idx="1">
            <a:schemeClr val="accent4"/>
          </a:effectRef>
          <a:fontRef idx="minor">
            <a:schemeClr val="dk1"/>
          </a:fontRef>
        </p:style>
        <p:txBody>
          <a:bodyPr>
            <a:normAutofit lnSpcReduction="10000"/>
          </a:bodyPr>
          <a:lstStyle/>
          <a:p>
            <a:pPr marL="0" indent="0">
              <a:buNone/>
            </a:pPr>
            <a:r>
              <a:rPr lang="es-ES" sz="3200" dirty="0">
                <a:latin typeface="Gabriola" panose="04040605051002020D02" pitchFamily="82" charset="0"/>
                <a:ea typeface="Tahoma" panose="020B0604030504040204" pitchFamily="34" charset="0"/>
                <a:cs typeface="Tahoma" panose="020B0604030504040204" pitchFamily="34" charset="0"/>
              </a:rPr>
              <a:t>Lenguaje de programación.</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dirty="0">
                <a:latin typeface="Gabriola" panose="04040605051002020D02" pitchFamily="82" charset="0"/>
                <a:ea typeface="Tahoma" panose="020B0604030504040204" pitchFamily="34" charset="0"/>
                <a:cs typeface="Tahoma" panose="020B0604030504040204" pitchFamily="34" charset="0"/>
              </a:rPr>
              <a:t>Conjunto de reglas sintácticas y semánticas, símbolos y palabras espaciales establecidas para la construcción de programas. Es una forma de facilitar la construcción de programas para el ser humano.</a:t>
            </a:r>
          </a:p>
          <a:p>
            <a:pPr marL="0" indent="0">
              <a:buNone/>
            </a:pPr>
            <a:endParaRPr lang="es-ES" dirty="0">
              <a:latin typeface="Gabriola" panose="04040605051002020D02" pitchFamily="82" charset="0"/>
              <a:ea typeface="Tahoma" panose="020B0604030504040204" pitchFamily="34" charset="0"/>
              <a:cs typeface="Tahoma" panose="020B0604030504040204" pitchFamily="34" charset="0"/>
            </a:endParaRPr>
          </a:p>
          <a:p>
            <a:pPr marL="0" indent="0">
              <a:buNone/>
            </a:pPr>
            <a:r>
              <a:rPr lang="es-ES" dirty="0">
                <a:latin typeface="Gabriola" panose="04040605051002020D02" pitchFamily="82" charset="0"/>
                <a:ea typeface="Tahoma" panose="020B0604030504040204" pitchFamily="34" charset="0"/>
                <a:cs typeface="Tahoma" panose="020B0604030504040204" pitchFamily="34" charset="0"/>
              </a:rPr>
              <a:t>Como cualquier idioma, podemos identificar:</a:t>
            </a:r>
          </a:p>
          <a:p>
            <a:pPr lvl="1"/>
            <a:r>
              <a:rPr lang="es-ES" dirty="0">
                <a:latin typeface="Gabriola" panose="04040605051002020D02" pitchFamily="82" charset="0"/>
                <a:ea typeface="Tahoma" panose="020B0604030504040204" pitchFamily="34" charset="0"/>
                <a:cs typeface="Tahoma" panose="020B0604030504040204" pitchFamily="34" charset="0"/>
              </a:rPr>
              <a:t>Gramática.</a:t>
            </a:r>
          </a:p>
          <a:p>
            <a:pPr lvl="1"/>
            <a:r>
              <a:rPr lang="es-ES" dirty="0">
                <a:latin typeface="Gabriola" panose="04040605051002020D02" pitchFamily="82" charset="0"/>
                <a:ea typeface="Tahoma" panose="020B0604030504040204" pitchFamily="34" charset="0"/>
                <a:cs typeface="Tahoma" panose="020B0604030504040204" pitchFamily="34" charset="0"/>
              </a:rPr>
              <a:t>Léxico.</a:t>
            </a:r>
          </a:p>
          <a:p>
            <a:pPr lvl="1"/>
            <a:r>
              <a:rPr lang="es-ES" dirty="0">
                <a:latin typeface="Gabriola" panose="04040605051002020D02" pitchFamily="82" charset="0"/>
                <a:ea typeface="Tahoma" panose="020B0604030504040204" pitchFamily="34" charset="0"/>
                <a:cs typeface="Tahoma" panose="020B0604030504040204" pitchFamily="34" charset="0"/>
              </a:rPr>
              <a:t>Sintaxis.</a:t>
            </a:r>
          </a:p>
          <a:p>
            <a:pPr lvl="1"/>
            <a:r>
              <a:rPr lang="es-ES" dirty="0">
                <a:latin typeface="Gabriola" panose="04040605051002020D02" pitchFamily="82" charset="0"/>
                <a:ea typeface="Tahoma" panose="020B0604030504040204" pitchFamily="34" charset="0"/>
                <a:cs typeface="Tahoma" panose="020B0604030504040204" pitchFamily="34" charset="0"/>
              </a:rPr>
              <a:t>Semántica.</a:t>
            </a:r>
          </a:p>
        </p:txBody>
      </p:sp>
      <p:pic>
        <p:nvPicPr>
          <p:cNvPr id="8" name="Imagen 7">
            <a:extLst>
              <a:ext uri="{FF2B5EF4-FFF2-40B4-BE49-F238E27FC236}">
                <a16:creationId xmlns:a16="http://schemas.microsoft.com/office/drawing/2014/main" xmlns="" id="{4327BC73-0ED5-4A7C-B501-306E9843950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2794022">
            <a:off x="7495789" y="2563087"/>
            <a:ext cx="4206184" cy="2103092"/>
          </a:xfrm>
          <a:prstGeom prst="roundRect">
            <a:avLst/>
          </a:prstGeom>
        </p:spPr>
      </p:pic>
    </p:spTree>
    <p:extLst>
      <p:ext uri="{BB962C8B-B14F-4D97-AF65-F5344CB8AC3E}">
        <p14:creationId xmlns:p14="http://schemas.microsoft.com/office/powerpoint/2010/main" xmlns="" val="7858233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3561</TotalTime>
  <Words>1025</Words>
  <Application>Microsoft Office PowerPoint</Application>
  <PresentationFormat>Personalizado</PresentationFormat>
  <Paragraphs>151</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Tema de Office</vt:lpstr>
      <vt:lpstr>¿Qué es programar?</vt:lpstr>
      <vt:lpstr>¿Qué es programar?</vt:lpstr>
      <vt:lpstr>¿Qué es programar?</vt:lpstr>
      <vt:lpstr>¿Qué es programar?</vt:lpstr>
      <vt:lpstr>¿Qué es programar?</vt:lpstr>
      <vt:lpstr>¿Qué es programar?</vt:lpstr>
      <vt:lpstr>¿Qué es programar?</vt:lpstr>
      <vt:lpstr>¿Qué es programar?</vt:lpstr>
      <vt:lpstr>¿Qué es programar?</vt:lpstr>
      <vt:lpstr>¿Qué es programar?</vt:lpstr>
      <vt:lpstr>¿Qué es programar?</vt:lpstr>
      <vt:lpstr>¿Qué es programar?</vt:lpstr>
      <vt:lpstr>¿Qué es programar?</vt:lpstr>
      <vt:lpstr>¿Qué es programar?</vt:lpstr>
      <vt:lpstr>¿Qué es programar?</vt:lpstr>
      <vt:lpstr>¿Qué es programar?</vt:lpstr>
      <vt:lpstr>¿Qué es programar?</vt:lpstr>
      <vt:lpstr>¿Qué es programar?</vt:lpstr>
      <vt:lpstr>¿Qué es programar?</vt:lpstr>
      <vt:lpstr>¿Qué es programar?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JOSÉ JUAN RODRÍGUEZ PESTANO</dc:creator>
  <cp:lastModifiedBy>Jose Pestano</cp:lastModifiedBy>
  <cp:revision>47</cp:revision>
  <dcterms:created xsi:type="dcterms:W3CDTF">2018-08-02T21:37:08Z</dcterms:created>
  <dcterms:modified xsi:type="dcterms:W3CDTF">2020-09-19T15:06:12Z</dcterms:modified>
</cp:coreProperties>
</file>