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38.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1A2BA9A-F860-4698-B746-09876AAA5E08}" type="slidenum">
              <a:t>&lt;#&gt;</a:t>
            </a:fld>
          </a:p>
        </p:txBody>
      </p:sp>
      <p:sp>
        <p:nvSpPr>
          <p:cNvPr id="4" name="PlaceHolder 3"/>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8CE290E-FB50-440C-8E2D-675AACC230AA}" type="slidenum">
              <a:t>&lt;#&gt;</a:t>
            </a:fld>
          </a:p>
        </p:txBody>
      </p:sp>
      <p:sp>
        <p:nvSpPr>
          <p:cNvPr id="7" name="PlaceHolder 6"/>
          <p:cNvSpPr>
            <a:spLocks noGrp="1"/>
          </p:cNvSpPr>
          <p:nvPr>
            <p:ph type="dt" idx="3"/>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97FF65F-C597-454B-8BA1-635054621202}" type="slidenum">
              <a:t>&lt;#&gt;</a:t>
            </a:fld>
          </a:p>
        </p:txBody>
      </p:sp>
      <p:sp>
        <p:nvSpPr>
          <p:cNvPr id="9" name="PlaceHolder 8"/>
          <p:cNvSpPr>
            <a:spLocks noGrp="1"/>
          </p:cNvSpPr>
          <p:nvPr>
            <p:ph type="dt" idx="3"/>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07CC72E-D71B-4E42-AF72-5657FF5B44AE}" type="slidenum">
              <a:t>&lt;#&gt;</a:t>
            </a:fld>
          </a:p>
        </p:txBody>
      </p:sp>
      <p:sp>
        <p:nvSpPr>
          <p:cNvPr id="11" name="PlaceHolder 10"/>
          <p:cNvSpPr>
            <a:spLocks noGrp="1"/>
          </p:cNvSpPr>
          <p:nvPr>
            <p:ph type="dt" idx="3"/>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E2D45EF-4187-48B9-AE09-C50B6528AC94}"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A52370B-B814-414D-BA1B-00CCE3B49312}"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686B7D5-B894-4F3F-AAC3-AA35A9BB338A}" type="slidenum">
              <a:t>&lt;#&gt;</a:t>
            </a:fld>
          </a:p>
        </p:txBody>
      </p:sp>
      <p:sp>
        <p:nvSpPr>
          <p:cNvPr id="7" name="PlaceHolder 6"/>
          <p:cNvSpPr>
            <a:spLocks noGrp="1"/>
          </p:cNvSpPr>
          <p:nvPr>
            <p:ph type="dt" idx="3"/>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E36A1F0-ADA3-47A5-9A4E-79D3DE404975}" type="slidenum">
              <a:t>&lt;#&gt;</a:t>
            </a:fld>
          </a:p>
        </p:txBody>
      </p:sp>
      <p:sp>
        <p:nvSpPr>
          <p:cNvPr id="5" name="PlaceHolder 4"/>
          <p:cNvSpPr>
            <a:spLocks noGrp="1"/>
          </p:cNvSpPr>
          <p:nvPr>
            <p:ph type="dt" idx="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4E90F21-7CC3-4CC0-A94B-F77E0067C6FC}" type="slidenum">
              <a:t>&lt;#&gt;</a:t>
            </a:fld>
          </a:p>
        </p:txBody>
      </p:sp>
      <p:sp>
        <p:nvSpPr>
          <p:cNvPr id="5" name="PlaceHolder 4"/>
          <p:cNvSpPr>
            <a:spLocks noGrp="1"/>
          </p:cNvSpPr>
          <p:nvPr>
            <p:ph type="dt" idx="3"/>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3B1D902-CB78-4C94-BBD4-F333309CF63D}" type="slidenum">
              <a:t>&lt;#&gt;</a:t>
            </a:fld>
          </a:p>
        </p:txBody>
      </p:sp>
      <p:sp>
        <p:nvSpPr>
          <p:cNvPr id="8" name="PlaceHolder 7"/>
          <p:cNvSpPr>
            <a:spLocks noGrp="1"/>
          </p:cNvSpPr>
          <p:nvPr>
            <p:ph type="dt" idx="3"/>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F918FB-2D98-4A07-BC00-E02C94BC81E8}" type="slidenum">
              <a:t>&lt;#&gt;</a:t>
            </a:fld>
          </a:p>
        </p:txBody>
      </p:sp>
      <p:sp>
        <p:nvSpPr>
          <p:cNvPr id="8" name="PlaceHolder 7"/>
          <p:cNvSpPr>
            <a:spLocks noGrp="1"/>
          </p:cNvSpPr>
          <p:nvPr>
            <p:ph type="dt" idx="3"/>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9654DB0-6012-4C92-BD00-990442217B08}" type="slidenum">
              <a:t>&lt;#&gt;</a:t>
            </a:fld>
          </a:p>
        </p:txBody>
      </p:sp>
      <p:sp>
        <p:nvSpPr>
          <p:cNvPr id="8" name="PlaceHolder 7"/>
          <p:cNvSpPr>
            <a:spLocks noGrp="1"/>
          </p:cNvSpPr>
          <p:nvPr>
            <p:ph type="dt" idx="3"/>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s-ES" sz="1400" spc="-1" strike="noStrike">
                <a:latin typeface="Times New Roman"/>
              </a:defRPr>
            </a:lvl1pPr>
          </a:lstStyle>
          <a:p>
            <a:pPr algn="ctr">
              <a:lnSpc>
                <a:spcPct val="100000"/>
              </a:lnSpc>
              <a:buNone/>
            </a:pPr>
            <a:r>
              <a:rPr b="0" lang="es-ES" sz="1400" spc="-1" strike="noStrike">
                <a:latin typeface="Times New Roman"/>
              </a:rPr>
              <a:t>&lt;pie de página&gt;</a:t>
            </a:r>
            <a:endParaRPr b="0" lang="es-ES" sz="1400" spc="-1" strike="noStrike">
              <a:latin typeface="Times New Roman"/>
            </a:endParaRPr>
          </a:p>
        </p:txBody>
      </p:sp>
      <p:sp>
        <p:nvSpPr>
          <p:cNvPr id="1"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s-ES" sz="1200" spc="-1" strike="noStrike">
                <a:solidFill>
                  <a:srgbClr val="8b8b8b"/>
                </a:solidFill>
                <a:latin typeface="Calibri"/>
              </a:defRPr>
            </a:lvl1pPr>
          </a:lstStyle>
          <a:p>
            <a:pPr algn="r">
              <a:lnSpc>
                <a:spcPct val="100000"/>
              </a:lnSpc>
              <a:buNone/>
            </a:pPr>
            <a:fld id="{E16CAD62-9E78-4B80-A67C-B1FC96D7E0D0}" type="slidenum">
              <a:rPr b="0" lang="es-ES" sz="1200" spc="-1" strike="noStrike">
                <a:solidFill>
                  <a:srgbClr val="8b8b8b"/>
                </a:solidFill>
                <a:latin typeface="Calibri"/>
              </a:rPr>
              <a:t>&lt;número&gt;</a:t>
            </a:fld>
            <a:endParaRPr b="0" lang="es-ES" sz="1200" spc="-1" strike="noStrike">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s-ES" sz="1400" spc="-1" strike="noStrike">
                <a:latin typeface="Times New Roman"/>
              </a:defRPr>
            </a:lvl1pPr>
          </a:lstStyle>
          <a:p>
            <a:r>
              <a:rPr b="0" lang="es-ES" sz="1400" spc="-1" strike="noStrike">
                <a:latin typeface="Times New Roman"/>
              </a:rPr>
              <a:t>&lt;fecha/hora&gt;</a:t>
            </a:r>
            <a:endParaRPr b="0" lang="es-E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Pulse para editar el formato del texto de título</a:t>
            </a:r>
            <a:endParaRPr b="0" lang="es-E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pic>
        <p:nvPicPr>
          <p:cNvPr id="41" name="Imagen 10" descr=""/>
          <p:cNvPicPr/>
          <p:nvPr/>
        </p:nvPicPr>
        <p:blipFill>
          <a:blip r:embed="rId1"/>
          <a:stretch/>
        </p:blipFill>
        <p:spPr>
          <a:xfrm>
            <a:off x="1219320" y="123840"/>
            <a:ext cx="9752760" cy="6609600"/>
          </a:xfrm>
          <a:prstGeom prst="rect">
            <a:avLst/>
          </a:prstGeom>
          <a:ln w="0">
            <a:noFill/>
          </a:ln>
        </p:spPr>
      </p:pic>
      <p:sp>
        <p:nvSpPr>
          <p:cNvPr id="42" name="Rectángulo: esquinas redondeadas 12"/>
          <p:cNvSpPr/>
          <p:nvPr/>
        </p:nvSpPr>
        <p:spPr>
          <a:xfrm>
            <a:off x="7610760" y="225000"/>
            <a:ext cx="4388400" cy="1856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6000" spc="-1" strike="noStrike">
                <a:solidFill>
                  <a:srgbClr val="ffffff"/>
                </a:solidFill>
                <a:latin typeface="Gabriola"/>
                <a:ea typeface="DejaVu Sans"/>
              </a:rPr>
              <a:t>Modularidad y Funciones</a:t>
            </a:r>
            <a:endParaRPr b="0" lang="es-ES"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78"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79"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Definamos una clase para las funciones.</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Cuando pasamos la función a </a:t>
            </a:r>
            <a:r>
              <a:rPr b="1" lang="es-ES" sz="3200" spc="-1" strike="noStrike">
                <a:solidFill>
                  <a:srgbClr val="000000"/>
                </a:solidFill>
                <a:latin typeface="Ink Free"/>
                <a:ea typeface="DejaVu Sans"/>
              </a:rPr>
              <a:t>public</a:t>
            </a:r>
            <a:r>
              <a:rPr b="0" lang="es-ES" sz="3200" spc="-1" strike="noStrike">
                <a:solidFill>
                  <a:srgbClr val="000000"/>
                </a:solidFill>
                <a:latin typeface="Ink Free"/>
                <a:ea typeface="DejaVu Sans"/>
              </a:rPr>
              <a:t>, vemos como ya podemos hacer uso.</a:t>
            </a:r>
            <a:endParaRPr b="0" lang="es-ES" sz="3200" spc="-1" strike="noStrike">
              <a:latin typeface="Arial"/>
            </a:endParaRPr>
          </a:p>
          <a:p>
            <a:pPr>
              <a:lnSpc>
                <a:spcPct val="100000"/>
              </a:lnSpc>
              <a:buNone/>
            </a:pPr>
            <a:r>
              <a:rPr b="0" lang="es-ES" sz="3200" spc="-1" strike="noStrike">
                <a:solidFill>
                  <a:srgbClr val="000000"/>
                </a:solidFill>
                <a:latin typeface="Ink Free"/>
                <a:ea typeface="DejaVu Sans"/>
              </a:rPr>
              <a:t>En nuestro ejemplo, vemos que al teclear </a:t>
            </a:r>
            <a:r>
              <a:rPr b="1" lang="es-ES" sz="3200" spc="-1" strike="noStrike">
                <a:solidFill>
                  <a:srgbClr val="000000"/>
                </a:solidFill>
                <a:latin typeface="Ink Free"/>
                <a:ea typeface="DejaVu Sans"/>
              </a:rPr>
              <a:t>Funciones.</a:t>
            </a:r>
            <a:r>
              <a:rPr b="0" lang="es-ES" sz="3200" spc="-1" strike="noStrike">
                <a:solidFill>
                  <a:srgbClr val="000000"/>
                </a:solidFill>
                <a:latin typeface="Ink Free"/>
                <a:ea typeface="DejaVu Sans"/>
              </a:rPr>
              <a:t> aparecen las funciones incluidas en la clase </a:t>
            </a:r>
            <a:r>
              <a:rPr b="1" lang="es-ES" sz="3200" spc="-1" strike="noStrike">
                <a:solidFill>
                  <a:srgbClr val="000000"/>
                </a:solidFill>
                <a:latin typeface="Ink Free"/>
                <a:ea typeface="DejaVu Sans"/>
              </a:rPr>
              <a:t>Funciones</a:t>
            </a:r>
            <a:r>
              <a:rPr b="0" lang="es-ES" sz="3200" spc="-1" strike="noStrike">
                <a:solidFill>
                  <a:srgbClr val="000000"/>
                </a:solidFill>
                <a:latin typeface="Ink Free"/>
                <a:ea typeface="DejaVu Sans"/>
              </a:rPr>
              <a:t> que son </a:t>
            </a:r>
            <a:r>
              <a:rPr b="1" lang="es-ES" sz="3200" spc="-1" strike="noStrike">
                <a:solidFill>
                  <a:srgbClr val="000000"/>
                </a:solidFill>
                <a:latin typeface="Ink Free"/>
                <a:ea typeface="DejaVu Sans"/>
              </a:rPr>
              <a:t>public</a:t>
            </a:r>
            <a:r>
              <a:rPr b="0" lang="es-ES" sz="3200" spc="-1" strike="noStrike">
                <a:solidFill>
                  <a:srgbClr val="000000"/>
                </a:solidFill>
                <a:latin typeface="Ink Free"/>
                <a:ea typeface="DejaVu Sans"/>
              </a:rPr>
              <a:t>.</a:t>
            </a:r>
            <a:endParaRPr b="0" lang="es-ES" sz="3200" spc="-1" strike="noStrike">
              <a:latin typeface="Arial"/>
            </a:endParaRPr>
          </a:p>
          <a:p>
            <a:pPr>
              <a:lnSpc>
                <a:spcPct val="100000"/>
              </a:lnSpc>
              <a:buNone/>
            </a:pPr>
            <a:endParaRPr b="0" lang="es-ES" sz="2800" spc="-1" strike="noStrike">
              <a:latin typeface="Arial"/>
            </a:endParaRPr>
          </a:p>
        </p:txBody>
      </p:sp>
      <p:pic>
        <p:nvPicPr>
          <p:cNvPr id="80" name="Imagen 5" descr=""/>
          <p:cNvPicPr/>
          <p:nvPr/>
        </p:nvPicPr>
        <p:blipFill>
          <a:blip r:embed="rId1"/>
          <a:stretch/>
        </p:blipFill>
        <p:spPr>
          <a:xfrm>
            <a:off x="6368040" y="1328760"/>
            <a:ext cx="5639400" cy="4846320"/>
          </a:xfrm>
          <a:prstGeom prst="rect">
            <a:avLst/>
          </a:prstGeom>
          <a:ln w="0">
            <a:noFill/>
          </a:ln>
        </p:spPr>
      </p:pic>
    </p:spTree>
  </p:cSld>
  <mc:AlternateContent>
    <mc:Choice Requires="p14">
      <p:transition spd="slow" p14:dur="2000"/>
    </mc:Choice>
    <mc:Fallback>
      <p:transition spd="slow"/>
    </mc:Fallback>
  </mc:AlternateContent>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79"/>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81"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82"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Nomenclatura de funciones.</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En C# sugiere que los nombres de funciones comiencen por una letra mayúscula, así como los nombres de clases y de namespace.</a:t>
            </a:r>
            <a:endParaRPr b="0" lang="es-ES" sz="3200" spc="-1" strike="noStrike">
              <a:latin typeface="Arial"/>
            </a:endParaRPr>
          </a:p>
          <a:p>
            <a:pPr>
              <a:lnSpc>
                <a:spcPct val="100000"/>
              </a:lnSpc>
              <a:buNone/>
            </a:pPr>
            <a:endParaRPr b="0" lang="es-ES" sz="2800" spc="-1" strike="noStrike">
              <a:latin typeface="Arial"/>
            </a:endParaRPr>
          </a:p>
        </p:txBody>
      </p:sp>
      <p:pic>
        <p:nvPicPr>
          <p:cNvPr id="83" name="Imagen 1" descr=""/>
          <p:cNvPicPr/>
          <p:nvPr/>
        </p:nvPicPr>
        <p:blipFill>
          <a:blip r:embed="rId1"/>
          <a:stretch/>
        </p:blipFill>
        <p:spPr>
          <a:xfrm>
            <a:off x="4782960" y="1528920"/>
            <a:ext cx="7216200" cy="3799800"/>
          </a:xfrm>
          <a:prstGeom prst="rect">
            <a:avLst/>
          </a:prstGeom>
          <a:ln w="0">
            <a:noFill/>
          </a:ln>
        </p:spPr>
      </p:pic>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82"/>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84"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85"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Paso de parámetros.</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Llamamos paso de parámetros a suministrar valores a una función que logren cambiar su comportamiento.</a:t>
            </a:r>
            <a:endParaRPr b="0" lang="es-ES" sz="3200" spc="-1" strike="noStrike">
              <a:latin typeface="Arial"/>
            </a:endParaRPr>
          </a:p>
          <a:p>
            <a:pPr>
              <a:lnSpc>
                <a:spcPct val="100000"/>
              </a:lnSpc>
              <a:buNone/>
            </a:pPr>
            <a:r>
              <a:rPr b="0" lang="es-ES" sz="3200" spc="-1" strike="noStrike">
                <a:solidFill>
                  <a:srgbClr val="000000"/>
                </a:solidFill>
                <a:latin typeface="Ink Free"/>
                <a:ea typeface="DejaVu Sans"/>
              </a:rPr>
              <a:t>Estos valores se envían desde donde se usa la función.</a:t>
            </a:r>
            <a:endParaRPr b="0" lang="es-ES" sz="3200" spc="-1" strike="noStrike">
              <a:latin typeface="Arial"/>
            </a:endParaRPr>
          </a:p>
          <a:p>
            <a:pPr>
              <a:lnSpc>
                <a:spcPct val="100000"/>
              </a:lnSpc>
              <a:buNone/>
            </a:pPr>
            <a:endParaRPr b="0" lang="es-ES" sz="2800" spc="-1" strike="noStrike">
              <a:latin typeface="Arial"/>
            </a:endParaRPr>
          </a:p>
        </p:txBody>
      </p:sp>
      <p:pic>
        <p:nvPicPr>
          <p:cNvPr id="86" name="Imagen 4" descr=""/>
          <p:cNvPicPr/>
          <p:nvPr/>
        </p:nvPicPr>
        <p:blipFill>
          <a:blip r:embed="rId1"/>
          <a:stretch/>
        </p:blipFill>
        <p:spPr>
          <a:xfrm>
            <a:off x="6139080" y="1156320"/>
            <a:ext cx="5022720" cy="1755000"/>
          </a:xfrm>
          <a:prstGeom prst="rect">
            <a:avLst/>
          </a:prstGeom>
          <a:ln w="0">
            <a:noFill/>
          </a:ln>
        </p:spPr>
      </p:pic>
      <p:pic>
        <p:nvPicPr>
          <p:cNvPr id="87" name="Imagen 5" descr=""/>
          <p:cNvPicPr/>
          <p:nvPr/>
        </p:nvPicPr>
        <p:blipFill>
          <a:blip r:embed="rId2"/>
          <a:stretch/>
        </p:blipFill>
        <p:spPr>
          <a:xfrm>
            <a:off x="6139080" y="3105000"/>
            <a:ext cx="5860080" cy="697320"/>
          </a:xfrm>
          <a:prstGeom prst="rect">
            <a:avLst/>
          </a:prstGeom>
          <a:ln w="0">
            <a:noFill/>
          </a:ln>
        </p:spPr>
      </p:pic>
      <p:pic>
        <p:nvPicPr>
          <p:cNvPr id="88" name="Imagen 6" descr=""/>
          <p:cNvPicPr/>
          <p:nvPr/>
        </p:nvPicPr>
        <p:blipFill>
          <a:blip r:embed="rId3"/>
          <a:stretch/>
        </p:blipFill>
        <p:spPr>
          <a:xfrm>
            <a:off x="6139080" y="4020840"/>
            <a:ext cx="5020560" cy="996840"/>
          </a:xfrm>
          <a:prstGeom prst="rect">
            <a:avLst/>
          </a:prstGeom>
          <a:ln w="0">
            <a:noFill/>
          </a:ln>
        </p:spPr>
      </p:pic>
      <p:pic>
        <p:nvPicPr>
          <p:cNvPr id="89" name="Imagen 7" descr=""/>
          <p:cNvPicPr/>
          <p:nvPr/>
        </p:nvPicPr>
        <p:blipFill>
          <a:blip r:embed="rId4"/>
          <a:stretch/>
        </p:blipFill>
        <p:spPr>
          <a:xfrm>
            <a:off x="6139080" y="5204520"/>
            <a:ext cx="4368960" cy="425520"/>
          </a:xfrm>
          <a:prstGeom prst="rect">
            <a:avLst/>
          </a:prstGeom>
          <a:ln w="0">
            <a:noFill/>
          </a:ln>
        </p:spPr>
      </p:pic>
      <p:pic>
        <p:nvPicPr>
          <p:cNvPr id="90" name="Imagen 8" descr=""/>
          <p:cNvPicPr/>
          <p:nvPr/>
        </p:nvPicPr>
        <p:blipFill>
          <a:blip r:embed="rId5"/>
          <a:stretch/>
        </p:blipFill>
        <p:spPr>
          <a:xfrm>
            <a:off x="6139080" y="5701680"/>
            <a:ext cx="5020560" cy="1010520"/>
          </a:xfrm>
          <a:prstGeom prst="rect">
            <a:avLst/>
          </a:prstGeom>
          <a:ln w="0">
            <a:noFill/>
          </a:ln>
        </p:spPr>
      </p:pic>
    </p:spTree>
  </p:cSld>
  <mc:AlternateContent>
    <mc:Choice Requires="p14">
      <p:transition spd="slow" p14:dur="2000"/>
    </mc:Choice>
    <mc:Fallback>
      <p:transition spd="slow"/>
    </mc:Fallback>
  </mc:AlternateContent>
  <p:timing>
    <p:tnLst>
      <p:par>
        <p:cTn id="237" dur="indefinite" restart="never" nodeType="tmRoot">
          <p:childTnLst>
            <p:seq>
              <p:cTn id="238" dur="indefinite" nodeType="mainSeq">
                <p:childTnLst>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85"/>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87"/>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88"/>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89"/>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91"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92"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Paso de parámetros.</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A la hora de trasladar información a las funciones, lo podemos hacer no sólo mediante el uso de datos directos, sino de contenidos de variables.</a:t>
            </a:r>
            <a:endParaRPr b="0" lang="es-ES" sz="3200" spc="-1" strike="noStrike">
              <a:latin typeface="Arial"/>
            </a:endParaRPr>
          </a:p>
          <a:p>
            <a:pPr>
              <a:lnSpc>
                <a:spcPct val="100000"/>
              </a:lnSpc>
              <a:buNone/>
            </a:pPr>
            <a:endParaRPr b="0" lang="es-ES" sz="2800" spc="-1" strike="noStrike">
              <a:latin typeface="Arial"/>
            </a:endParaRPr>
          </a:p>
        </p:txBody>
      </p:sp>
      <p:pic>
        <p:nvPicPr>
          <p:cNvPr id="93" name="Imagen 5" descr=""/>
          <p:cNvPicPr/>
          <p:nvPr/>
        </p:nvPicPr>
        <p:blipFill>
          <a:blip r:embed="rId1"/>
          <a:stretch/>
        </p:blipFill>
        <p:spPr>
          <a:xfrm>
            <a:off x="6095880" y="1188360"/>
            <a:ext cx="4511880" cy="1737000"/>
          </a:xfrm>
          <a:prstGeom prst="rect">
            <a:avLst/>
          </a:prstGeom>
          <a:ln w="0">
            <a:noFill/>
          </a:ln>
        </p:spPr>
      </p:pic>
      <p:pic>
        <p:nvPicPr>
          <p:cNvPr id="94" name="Imagen 6" descr=""/>
          <p:cNvPicPr/>
          <p:nvPr/>
        </p:nvPicPr>
        <p:blipFill>
          <a:blip r:embed="rId2"/>
          <a:stretch/>
        </p:blipFill>
        <p:spPr>
          <a:xfrm>
            <a:off x="6095880" y="3182400"/>
            <a:ext cx="5902920" cy="801000"/>
          </a:xfrm>
          <a:prstGeom prst="rect">
            <a:avLst/>
          </a:prstGeom>
          <a:ln w="0">
            <a:noFill/>
          </a:ln>
        </p:spPr>
      </p:pic>
      <p:pic>
        <p:nvPicPr>
          <p:cNvPr id="95" name="Imagen 7" descr=""/>
          <p:cNvPicPr/>
          <p:nvPr/>
        </p:nvPicPr>
        <p:blipFill>
          <a:blip r:embed="rId3"/>
          <a:stretch/>
        </p:blipFill>
        <p:spPr>
          <a:xfrm>
            <a:off x="6095880" y="4240440"/>
            <a:ext cx="5143320" cy="979200"/>
          </a:xfrm>
          <a:prstGeom prst="rect">
            <a:avLst/>
          </a:prstGeom>
          <a:ln w="0">
            <a:noFill/>
          </a:ln>
        </p:spPr>
      </p:pic>
    </p:spTree>
  </p:cSld>
  <mc:AlternateContent>
    <mc:Choice Requires="p14">
      <p:transition spd="slow" p14:dur="2000"/>
    </mc:Choice>
    <mc:Fallback>
      <p:transition spd="slow"/>
    </mc:Fallback>
  </mc:AlternateContent>
  <p:timing>
    <p:tnLst>
      <p:par>
        <p:cTn id="275" dur="indefinite" restart="never" nodeType="tmRoot">
          <p:childTnLst>
            <p:seq>
              <p:cTn id="276" dur="indefinite" nodeType="mainSeq">
                <p:childTnLst>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9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93"/>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94"/>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childTnLst>
                                    <p:set>
                                      <p:cBhvr>
                                        <p:cTn id="30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96"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97"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Paso de parámetros por valor.</a:t>
            </a:r>
            <a:endParaRPr b="0" lang="es-ES" sz="3600" spc="-1" strike="noStrike">
              <a:latin typeface="Arial"/>
            </a:endParaRPr>
          </a:p>
          <a:p>
            <a:pPr>
              <a:lnSpc>
                <a:spcPct val="100000"/>
              </a:lnSpc>
              <a:buNone/>
            </a:pPr>
            <a:endParaRPr b="0" lang="es-ES" sz="2000" spc="-1" strike="noStrike">
              <a:latin typeface="Arial"/>
            </a:endParaRPr>
          </a:p>
          <a:p>
            <a:pPr>
              <a:lnSpc>
                <a:spcPct val="100000"/>
              </a:lnSpc>
              <a:buNone/>
            </a:pPr>
            <a:r>
              <a:rPr b="0" lang="es-ES" sz="3200" spc="-1" strike="noStrike">
                <a:solidFill>
                  <a:srgbClr val="000000"/>
                </a:solidFill>
                <a:latin typeface="Ink Free"/>
                <a:ea typeface="DejaVu Sans"/>
              </a:rPr>
              <a:t>Si modificamos los valores de las variables en la función, como estamos realizando el traspaso, esos valores no varían en el código que lo llama.</a:t>
            </a:r>
            <a:endParaRPr b="0" lang="es-ES" sz="3200" spc="-1" strike="noStrike">
              <a:latin typeface="Arial"/>
            </a:endParaRPr>
          </a:p>
          <a:p>
            <a:pPr>
              <a:lnSpc>
                <a:spcPct val="100000"/>
              </a:lnSpc>
              <a:buNone/>
            </a:pPr>
            <a:endParaRPr b="0" lang="es-ES" sz="1600" spc="-1" strike="noStrike">
              <a:latin typeface="Arial"/>
            </a:endParaRPr>
          </a:p>
          <a:p>
            <a:pPr>
              <a:lnSpc>
                <a:spcPct val="100000"/>
              </a:lnSpc>
              <a:buNone/>
            </a:pPr>
            <a:r>
              <a:rPr b="0" lang="es-ES" sz="3200" spc="-1" strike="noStrike">
                <a:solidFill>
                  <a:srgbClr val="000000"/>
                </a:solidFill>
                <a:latin typeface="Ink Free"/>
                <a:ea typeface="DejaVu Sans"/>
              </a:rPr>
              <a:t>Mejor lo vemos en un ejemplo.</a:t>
            </a:r>
            <a:endParaRPr b="0" lang="es-ES" sz="3200" spc="-1" strike="noStrike">
              <a:latin typeface="Arial"/>
            </a:endParaRPr>
          </a:p>
          <a:p>
            <a:pPr>
              <a:lnSpc>
                <a:spcPct val="100000"/>
              </a:lnSpc>
              <a:buNone/>
            </a:pPr>
            <a:endParaRPr b="0" lang="es-ES" sz="2800" spc="-1" strike="noStrike">
              <a:latin typeface="Arial"/>
            </a:endParaRPr>
          </a:p>
        </p:txBody>
      </p:sp>
      <p:pic>
        <p:nvPicPr>
          <p:cNvPr id="98" name="Imagen 1" descr=""/>
          <p:cNvPicPr/>
          <p:nvPr/>
        </p:nvPicPr>
        <p:blipFill>
          <a:blip r:embed="rId1"/>
          <a:stretch/>
        </p:blipFill>
        <p:spPr>
          <a:xfrm>
            <a:off x="5275080" y="1215360"/>
            <a:ext cx="6724080" cy="1275480"/>
          </a:xfrm>
          <a:prstGeom prst="rect">
            <a:avLst/>
          </a:prstGeom>
          <a:ln w="0">
            <a:noFill/>
          </a:ln>
        </p:spPr>
      </p:pic>
      <p:pic>
        <p:nvPicPr>
          <p:cNvPr id="99" name="Imagen 4" descr=""/>
          <p:cNvPicPr/>
          <p:nvPr/>
        </p:nvPicPr>
        <p:blipFill>
          <a:blip r:embed="rId2"/>
          <a:stretch/>
        </p:blipFill>
        <p:spPr>
          <a:xfrm>
            <a:off x="5275080" y="2519640"/>
            <a:ext cx="6724080" cy="1199520"/>
          </a:xfrm>
          <a:prstGeom prst="rect">
            <a:avLst/>
          </a:prstGeom>
          <a:ln w="0">
            <a:noFill/>
          </a:ln>
        </p:spPr>
      </p:pic>
      <p:pic>
        <p:nvPicPr>
          <p:cNvPr id="100" name="Imagen 5" descr=""/>
          <p:cNvPicPr/>
          <p:nvPr/>
        </p:nvPicPr>
        <p:blipFill>
          <a:blip r:embed="rId3"/>
          <a:stretch/>
        </p:blipFill>
        <p:spPr>
          <a:xfrm>
            <a:off x="5625720" y="3961440"/>
            <a:ext cx="6373080" cy="1164240"/>
          </a:xfrm>
          <a:prstGeom prst="rect">
            <a:avLst/>
          </a:prstGeom>
          <a:ln w="0">
            <a:noFill/>
          </a:ln>
        </p:spPr>
      </p:pic>
    </p:spTree>
  </p:cSld>
  <mc:AlternateContent>
    <mc:Choice Requires="p14">
      <p:transition spd="slow" p14:dur="2000"/>
    </mc:Choice>
    <mc:Fallback>
      <p:transition spd="slow"/>
    </mc:Fallback>
  </mc:AlternateContent>
  <p:timing>
    <p:tnLst>
      <p:par>
        <p:cTn id="301" dur="indefinite" restart="never" nodeType="tmRoot">
          <p:childTnLst>
            <p:seq>
              <p:cTn id="302" dur="indefinite" nodeType="mainSeq">
                <p:childTnLst>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97"/>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98"/>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99"/>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101"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102"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Paso de parámetros por variable (referencia).</a:t>
            </a:r>
            <a:endParaRPr b="0" lang="es-ES" sz="3600" spc="-1" strike="noStrike">
              <a:latin typeface="Arial"/>
            </a:endParaRPr>
          </a:p>
          <a:p>
            <a:pPr>
              <a:lnSpc>
                <a:spcPct val="100000"/>
              </a:lnSpc>
              <a:buNone/>
            </a:pPr>
            <a:endParaRPr b="0" lang="es-ES" sz="1600" spc="-1" strike="noStrike">
              <a:latin typeface="Arial"/>
            </a:endParaRPr>
          </a:p>
          <a:p>
            <a:pPr>
              <a:lnSpc>
                <a:spcPct val="100000"/>
              </a:lnSpc>
              <a:buNone/>
            </a:pPr>
            <a:r>
              <a:rPr b="0" lang="es-ES" sz="3200" spc="-1" strike="noStrike">
                <a:solidFill>
                  <a:srgbClr val="000000"/>
                </a:solidFill>
                <a:latin typeface="Ink Free"/>
                <a:ea typeface="DejaVu Sans"/>
              </a:rPr>
              <a:t>Si queremos que los valores de las variables que pasamos cambien en la función correspondiente, podemos pasar lo valores por referencia, lo que implica el utilizar la misma zona de memoria, por lo que los cambios sí afectan.</a:t>
            </a:r>
            <a:endParaRPr b="0" lang="es-ES" sz="3200" spc="-1" strike="noStrike">
              <a:latin typeface="Arial"/>
            </a:endParaRPr>
          </a:p>
          <a:p>
            <a:pPr>
              <a:lnSpc>
                <a:spcPct val="100000"/>
              </a:lnSpc>
              <a:buNone/>
            </a:pPr>
            <a:endParaRPr b="0" lang="es-ES" sz="2800" spc="-1" strike="noStrike">
              <a:latin typeface="Arial"/>
            </a:endParaRPr>
          </a:p>
        </p:txBody>
      </p:sp>
      <p:pic>
        <p:nvPicPr>
          <p:cNvPr id="103" name="Imagen 1" descr=""/>
          <p:cNvPicPr/>
          <p:nvPr/>
        </p:nvPicPr>
        <p:blipFill>
          <a:blip r:embed="rId1"/>
          <a:stretch/>
        </p:blipFill>
        <p:spPr>
          <a:xfrm>
            <a:off x="5303520" y="2476440"/>
            <a:ext cx="6695280" cy="1285200"/>
          </a:xfrm>
          <a:prstGeom prst="rect">
            <a:avLst/>
          </a:prstGeom>
          <a:ln w="0">
            <a:noFill/>
          </a:ln>
        </p:spPr>
      </p:pic>
      <p:pic>
        <p:nvPicPr>
          <p:cNvPr id="104" name="Imagen 4" descr=""/>
          <p:cNvPicPr/>
          <p:nvPr/>
        </p:nvPicPr>
        <p:blipFill>
          <a:blip r:embed="rId2"/>
          <a:stretch/>
        </p:blipFill>
        <p:spPr>
          <a:xfrm>
            <a:off x="5303520" y="3865680"/>
            <a:ext cx="6695280" cy="1141200"/>
          </a:xfrm>
          <a:prstGeom prst="rect">
            <a:avLst/>
          </a:prstGeom>
          <a:ln w="0">
            <a:noFill/>
          </a:ln>
        </p:spPr>
      </p:pic>
      <p:pic>
        <p:nvPicPr>
          <p:cNvPr id="105" name="Imagen 5" descr=""/>
          <p:cNvPicPr/>
          <p:nvPr/>
        </p:nvPicPr>
        <p:blipFill>
          <a:blip r:embed="rId3"/>
          <a:stretch/>
        </p:blipFill>
        <p:spPr>
          <a:xfrm>
            <a:off x="6095880" y="5110920"/>
            <a:ext cx="5902920" cy="1082520"/>
          </a:xfrm>
          <a:prstGeom prst="rect">
            <a:avLst/>
          </a:prstGeom>
          <a:ln w="0">
            <a:noFill/>
          </a:ln>
        </p:spPr>
      </p:pic>
    </p:spTree>
  </p:cSld>
  <mc:AlternateContent>
    <mc:Choice Requires="p14">
      <p:transition spd="slow" p14:dur="2000"/>
    </mc:Choice>
    <mc:Fallback>
      <p:transition spd="slow"/>
    </mc:Fallback>
  </mc:AlternateContent>
  <p:timing>
    <p:tnLst>
      <p:par>
        <p:cTn id="331" dur="indefinite" restart="never" nodeType="tmRoot">
          <p:childTnLst>
            <p:seq>
              <p:cTn id="332" dur="indefinite" nodeType="mainSeq">
                <p:childTnLst>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0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03"/>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04"/>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106"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107"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Devolver valores.</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En muchos casos, en lugar de querer cambiar un valor del programa, queremos que nos devuelva un resultado que podamos necesitar o tratar.</a:t>
            </a:r>
            <a:endParaRPr b="0" lang="es-ES" sz="3200" spc="-1" strike="noStrike">
              <a:latin typeface="Arial"/>
            </a:endParaRPr>
          </a:p>
          <a:p>
            <a:pPr>
              <a:lnSpc>
                <a:spcPct val="100000"/>
              </a:lnSpc>
              <a:buNone/>
            </a:pPr>
            <a:endParaRPr b="0" lang="es-ES" sz="3200" spc="-1" strike="noStrike">
              <a:latin typeface="Arial"/>
            </a:endParaRPr>
          </a:p>
          <a:p>
            <a:pPr>
              <a:lnSpc>
                <a:spcPct val="100000"/>
              </a:lnSpc>
              <a:buNone/>
            </a:pPr>
            <a:r>
              <a:rPr b="0" lang="es-ES" sz="3200" spc="-1" strike="noStrike">
                <a:solidFill>
                  <a:srgbClr val="000000"/>
                </a:solidFill>
                <a:latin typeface="Ink Free"/>
                <a:ea typeface="DejaVu Sans"/>
              </a:rPr>
              <a:t>Veamos un claro ejemplo.</a:t>
            </a:r>
            <a:endParaRPr b="0" lang="es-ES" sz="3200" spc="-1" strike="noStrike">
              <a:latin typeface="Arial"/>
            </a:endParaRPr>
          </a:p>
          <a:p>
            <a:pPr>
              <a:lnSpc>
                <a:spcPct val="100000"/>
              </a:lnSpc>
              <a:buNone/>
            </a:pPr>
            <a:endParaRPr b="0" lang="es-ES" sz="2800" spc="-1" strike="noStrike">
              <a:latin typeface="Arial"/>
            </a:endParaRPr>
          </a:p>
        </p:txBody>
      </p:sp>
      <p:pic>
        <p:nvPicPr>
          <p:cNvPr id="108" name="Imagen 1" descr=""/>
          <p:cNvPicPr/>
          <p:nvPr/>
        </p:nvPicPr>
        <p:blipFill>
          <a:blip r:embed="rId1"/>
          <a:stretch/>
        </p:blipFill>
        <p:spPr>
          <a:xfrm>
            <a:off x="5369760" y="1133280"/>
            <a:ext cx="6629040" cy="3442680"/>
          </a:xfrm>
          <a:prstGeom prst="rect">
            <a:avLst/>
          </a:prstGeom>
          <a:ln w="0">
            <a:noFill/>
          </a:ln>
        </p:spPr>
      </p:pic>
      <p:pic>
        <p:nvPicPr>
          <p:cNvPr id="109" name="Imagen 4" descr=""/>
          <p:cNvPicPr/>
          <p:nvPr/>
        </p:nvPicPr>
        <p:blipFill>
          <a:blip r:embed="rId2"/>
          <a:stretch/>
        </p:blipFill>
        <p:spPr>
          <a:xfrm>
            <a:off x="5369760" y="4689000"/>
            <a:ext cx="3877200" cy="1739160"/>
          </a:xfrm>
          <a:prstGeom prst="rect">
            <a:avLst/>
          </a:prstGeom>
          <a:ln w="0">
            <a:noFill/>
          </a:ln>
        </p:spPr>
      </p:pic>
      <p:pic>
        <p:nvPicPr>
          <p:cNvPr id="110" name="Imagen 5" descr=""/>
          <p:cNvPicPr/>
          <p:nvPr/>
        </p:nvPicPr>
        <p:blipFill>
          <a:blip r:embed="rId3"/>
          <a:stretch/>
        </p:blipFill>
        <p:spPr>
          <a:xfrm>
            <a:off x="7962480" y="5755680"/>
            <a:ext cx="4036680" cy="785160"/>
          </a:xfrm>
          <a:prstGeom prst="rect">
            <a:avLst/>
          </a:prstGeom>
          <a:ln w="0">
            <a:noFill/>
          </a:ln>
        </p:spPr>
      </p:pic>
    </p:spTree>
  </p:cSld>
  <mc:AlternateContent>
    <mc:Choice Requires="p14">
      <p:transition spd="slow" p14:dur="2000"/>
    </mc:Choice>
    <mc:Fallback>
      <p:transition spd="slow"/>
    </mc:Fallback>
  </mc:AlternateContent>
  <p:timing>
    <p:tnLst>
      <p:par>
        <p:cTn id="349" dur="indefinite" restart="never" nodeType="tmRoot">
          <p:childTnLst>
            <p:seq>
              <p:cTn id="350" dur="indefinite" nodeType="mainSeq">
                <p:childTnLst>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107"/>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107">
                                            <p:txEl>
                                              <p:pRg st="4" end="4"/>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108"/>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09"/>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111"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112"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Recursividad.</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Son un tipo de funciones en las que, las reiteradas llamadas a su ejecución, conllevan la resolución del problema.</a:t>
            </a:r>
            <a:endParaRPr b="0" lang="es-ES" sz="3200" spc="-1" strike="noStrike">
              <a:latin typeface="Arial"/>
            </a:endParaRPr>
          </a:p>
          <a:p>
            <a:pPr>
              <a:lnSpc>
                <a:spcPct val="100000"/>
              </a:lnSpc>
              <a:buNone/>
            </a:pPr>
            <a:endParaRPr b="0" lang="es-ES" sz="2800" spc="-1" strike="noStrike">
              <a:latin typeface="Arial"/>
            </a:endParaRPr>
          </a:p>
        </p:txBody>
      </p:sp>
      <p:pic>
        <p:nvPicPr>
          <p:cNvPr id="113" name="Imagen 1" descr=""/>
          <p:cNvPicPr/>
          <p:nvPr/>
        </p:nvPicPr>
        <p:blipFill>
          <a:blip r:embed="rId1"/>
          <a:stretch/>
        </p:blipFill>
        <p:spPr>
          <a:xfrm>
            <a:off x="5383800" y="1306080"/>
            <a:ext cx="6615360" cy="1136880"/>
          </a:xfrm>
          <a:prstGeom prst="rect">
            <a:avLst/>
          </a:prstGeom>
          <a:ln w="0">
            <a:noFill/>
          </a:ln>
        </p:spPr>
      </p:pic>
      <p:pic>
        <p:nvPicPr>
          <p:cNvPr id="114" name="Imagen 4" descr=""/>
          <p:cNvPicPr/>
          <p:nvPr/>
        </p:nvPicPr>
        <p:blipFill>
          <a:blip r:embed="rId2"/>
          <a:stretch/>
        </p:blipFill>
        <p:spPr>
          <a:xfrm>
            <a:off x="7459560" y="2625120"/>
            <a:ext cx="4539600" cy="1607400"/>
          </a:xfrm>
          <a:prstGeom prst="rect">
            <a:avLst/>
          </a:prstGeom>
          <a:ln w="0">
            <a:noFill/>
          </a:ln>
        </p:spPr>
      </p:pic>
      <p:pic>
        <p:nvPicPr>
          <p:cNvPr id="115" name="Imagen 5" descr=""/>
          <p:cNvPicPr/>
          <p:nvPr/>
        </p:nvPicPr>
        <p:blipFill>
          <a:blip r:embed="rId3"/>
          <a:stretch/>
        </p:blipFill>
        <p:spPr>
          <a:xfrm>
            <a:off x="7781400" y="4414320"/>
            <a:ext cx="4217760" cy="532080"/>
          </a:xfrm>
          <a:prstGeom prst="rect">
            <a:avLst/>
          </a:prstGeom>
          <a:ln w="0">
            <a:noFill/>
          </a:ln>
        </p:spPr>
      </p:pic>
    </p:spTree>
  </p:cSld>
  <mc:AlternateContent>
    <mc:Choice Requires="p14">
      <p:transition spd="slow" p14:dur="2000"/>
    </mc:Choice>
    <mc:Fallback>
      <p:transition spd="slow"/>
    </mc:Fallback>
  </mc:AlternateContent>
  <p:timing>
    <p:tnLst>
      <p:par>
        <p:cTn id="379" dur="indefinite" restart="never" nodeType="tmRoot">
          <p:childTnLst>
            <p:seq>
              <p:cTn id="380" dur="indefinite" nodeType="mainSeq">
                <p:childTnLst>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112"/>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113"/>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114"/>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116"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117"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Añadir ficheros de código a nuestro proyecto.</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Podemos colocar las funciones en una clase que depositemos en un fichero que incluyamos a nuestro proyecto.</a:t>
            </a:r>
            <a:endParaRPr b="0" lang="es-ES" sz="3200" spc="-1" strike="noStrike">
              <a:latin typeface="Arial"/>
            </a:endParaRPr>
          </a:p>
          <a:p>
            <a:pPr>
              <a:lnSpc>
                <a:spcPct val="100000"/>
              </a:lnSpc>
              <a:buNone/>
            </a:pPr>
            <a:endParaRPr b="0" lang="es-ES" sz="2800" spc="-1" strike="noStrike">
              <a:latin typeface="Arial"/>
            </a:endParaRPr>
          </a:p>
        </p:txBody>
      </p:sp>
      <p:pic>
        <p:nvPicPr>
          <p:cNvPr id="118" name="Imagen 1" descr=""/>
          <p:cNvPicPr/>
          <p:nvPr/>
        </p:nvPicPr>
        <p:blipFill>
          <a:blip r:embed="rId1"/>
          <a:stretch/>
        </p:blipFill>
        <p:spPr>
          <a:xfrm>
            <a:off x="5948280" y="1114560"/>
            <a:ext cx="2885400" cy="1561320"/>
          </a:xfrm>
          <a:prstGeom prst="rect">
            <a:avLst/>
          </a:prstGeom>
          <a:ln w="0">
            <a:noFill/>
          </a:ln>
        </p:spPr>
      </p:pic>
      <p:pic>
        <p:nvPicPr>
          <p:cNvPr id="119" name="Imagen 4" descr=""/>
          <p:cNvPicPr/>
          <p:nvPr/>
        </p:nvPicPr>
        <p:blipFill>
          <a:blip r:embed="rId2"/>
          <a:stretch/>
        </p:blipFill>
        <p:spPr>
          <a:xfrm>
            <a:off x="7086600" y="2003760"/>
            <a:ext cx="3494880" cy="2199600"/>
          </a:xfrm>
          <a:prstGeom prst="rect">
            <a:avLst/>
          </a:prstGeom>
          <a:ln w="0">
            <a:noFill/>
          </a:ln>
        </p:spPr>
      </p:pic>
      <p:pic>
        <p:nvPicPr>
          <p:cNvPr id="120" name="Imagen 5" descr=""/>
          <p:cNvPicPr/>
          <p:nvPr/>
        </p:nvPicPr>
        <p:blipFill>
          <a:blip r:embed="rId3"/>
          <a:stretch/>
        </p:blipFill>
        <p:spPr>
          <a:xfrm>
            <a:off x="8783640" y="3838320"/>
            <a:ext cx="3247200" cy="685080"/>
          </a:xfrm>
          <a:prstGeom prst="rect">
            <a:avLst/>
          </a:prstGeom>
          <a:ln w="0">
            <a:noFill/>
          </a:ln>
        </p:spPr>
      </p:pic>
      <p:pic>
        <p:nvPicPr>
          <p:cNvPr id="121" name="Imagen 6" descr=""/>
          <p:cNvPicPr/>
          <p:nvPr/>
        </p:nvPicPr>
        <p:blipFill>
          <a:blip r:embed="rId4"/>
          <a:stretch/>
        </p:blipFill>
        <p:spPr>
          <a:xfrm>
            <a:off x="5521320" y="4591080"/>
            <a:ext cx="6523920" cy="1151640"/>
          </a:xfrm>
          <a:prstGeom prst="rect">
            <a:avLst/>
          </a:prstGeom>
          <a:ln w="0">
            <a:noFill/>
          </a:ln>
        </p:spPr>
      </p:pic>
      <p:pic>
        <p:nvPicPr>
          <p:cNvPr id="122" name="Imagen 7" descr=""/>
          <p:cNvPicPr/>
          <p:nvPr/>
        </p:nvPicPr>
        <p:blipFill>
          <a:blip r:embed="rId5"/>
          <a:stretch/>
        </p:blipFill>
        <p:spPr>
          <a:xfrm>
            <a:off x="6821280" y="5858280"/>
            <a:ext cx="1961280" cy="484920"/>
          </a:xfrm>
          <a:prstGeom prst="rect">
            <a:avLst/>
          </a:prstGeom>
          <a:ln w="0">
            <a:noFill/>
          </a:ln>
        </p:spPr>
      </p:pic>
    </p:spTree>
  </p:cSld>
  <mc:AlternateContent>
    <mc:Choice Requires="p14">
      <p:transition spd="slow" p14:dur="2000"/>
    </mc:Choice>
    <mc:Fallback>
      <p:transition spd="slow"/>
    </mc:Fallback>
  </mc:AlternateContent>
  <p:timing>
    <p:tnLst>
      <p:par>
        <p:cTn id="405" dur="indefinite" restart="never" nodeType="tmRoot">
          <p:childTnLst>
            <p:seq>
              <p:cTn id="406" dur="indefinite" nodeType="mainSeq">
                <p:childTnLst>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117"/>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118"/>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119"/>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121"/>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123"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124"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Añadir ficheros de código a nuestro proyecto.</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Podemos colocar las funciones en una clase que depositemos en un fichero que incluyamos a nuestro proyecto.</a:t>
            </a:r>
            <a:endParaRPr b="0" lang="es-ES" sz="3200" spc="-1" strike="noStrike">
              <a:latin typeface="Arial"/>
            </a:endParaRPr>
          </a:p>
          <a:p>
            <a:pPr>
              <a:lnSpc>
                <a:spcPct val="100000"/>
              </a:lnSpc>
              <a:buNone/>
            </a:pPr>
            <a:endParaRPr b="0" lang="es-ES" sz="2800" spc="-1" strike="noStrike">
              <a:latin typeface="Arial"/>
            </a:endParaRPr>
          </a:p>
        </p:txBody>
      </p:sp>
      <p:pic>
        <p:nvPicPr>
          <p:cNvPr id="125" name="Imagen 8" descr=""/>
          <p:cNvPicPr/>
          <p:nvPr/>
        </p:nvPicPr>
        <p:blipFill>
          <a:blip r:embed="rId1"/>
          <a:stretch/>
        </p:blipFill>
        <p:spPr>
          <a:xfrm>
            <a:off x="6095880" y="1104480"/>
            <a:ext cx="4466520" cy="3494880"/>
          </a:xfrm>
          <a:prstGeom prst="rect">
            <a:avLst/>
          </a:prstGeom>
          <a:ln w="0">
            <a:noFill/>
          </a:ln>
        </p:spPr>
      </p:pic>
      <p:pic>
        <p:nvPicPr>
          <p:cNvPr id="126" name="Imagen 9" descr=""/>
          <p:cNvPicPr/>
          <p:nvPr/>
        </p:nvPicPr>
        <p:blipFill>
          <a:blip r:embed="rId2"/>
          <a:stretch/>
        </p:blipFill>
        <p:spPr>
          <a:xfrm>
            <a:off x="6976080" y="4705560"/>
            <a:ext cx="3586320" cy="2004120"/>
          </a:xfrm>
          <a:prstGeom prst="rect">
            <a:avLst/>
          </a:prstGeom>
          <a:ln w="0">
            <a:noFill/>
          </a:ln>
        </p:spPr>
      </p:pic>
    </p:spTree>
  </p:cSld>
  <mc:AlternateContent>
    <mc:Choice Requires="p14">
      <p:transition spd="slow" p14:dur="2000"/>
    </mc:Choice>
    <mc:Fallback>
      <p:transition spd="slow"/>
    </mc:Fallback>
  </mc:AlternateContent>
  <p:timing>
    <p:tnLst>
      <p:par>
        <p:cTn id="435" dur="indefinite" restart="never" nodeType="tmRoot">
          <p:childTnLst>
            <p:seq>
              <p:cTn id="436" dur="indefinite" nodeType="mainSeq">
                <p:childTnLst>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124"/>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1">
                                  <p:stCondLst>
                                    <p:cond delay="0"/>
                                  </p:stCondLst>
                                  <p:childTnLst>
                                    <p:set>
                                      <p:cBhvr>
                                        <p:cTn id="448"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1">
                                  <p:stCondLst>
                                    <p:cond delay="0"/>
                                  </p:stCondLst>
                                  <p:childTnLst>
                                    <p:set>
                                      <p:cBhvr>
                                        <p:cTn id="452" dur="1" fill="hold">
                                          <p:stCondLst>
                                            <p:cond delay="0"/>
                                          </p:stCondLst>
                                        </p:cTn>
                                        <p:tgtEl>
                                          <p:spTgt spid="125"/>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43"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44"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1" lang="es-ES" sz="3600" spc="-1" strike="noStrike">
                <a:solidFill>
                  <a:srgbClr val="000000"/>
                </a:solidFill>
                <a:latin typeface="Ink Free"/>
                <a:ea typeface="DejaVu Sans"/>
              </a:rPr>
              <a:t>Definición Modularidad:</a:t>
            </a:r>
            <a:endParaRPr b="0" lang="es-ES" sz="3600" spc="-1" strike="noStrike">
              <a:latin typeface="Arial"/>
            </a:endParaRPr>
          </a:p>
          <a:p>
            <a:pPr>
              <a:lnSpc>
                <a:spcPct val="100000"/>
              </a:lnSpc>
              <a:buNone/>
            </a:pPr>
            <a:endParaRPr b="0" lang="es-ES" sz="2800" spc="-1" strike="noStrike">
              <a:latin typeface="Arial"/>
            </a:endParaRPr>
          </a:p>
          <a:p>
            <a:pPr>
              <a:lnSpc>
                <a:spcPct val="100000"/>
              </a:lnSpc>
              <a:buNone/>
            </a:pPr>
            <a:r>
              <a:rPr b="0" lang="es-ES" sz="2800" spc="-1" strike="noStrike">
                <a:solidFill>
                  <a:srgbClr val="000000"/>
                </a:solidFill>
                <a:latin typeface="Ink Free"/>
                <a:ea typeface="DejaVu Sans"/>
              </a:rPr>
              <a:t>Propiedad que permite subdividir una aplicación en partes más pequeñas (llamadas módulos), cada una de las cuales debe ser tan independiente como sea posible de la aplicación en sí y de las restantes partes.</a:t>
            </a:r>
            <a:endParaRPr b="0" lang="es-ES" sz="2800" spc="-1" strike="noStrike">
              <a:latin typeface="Arial"/>
            </a:endParaRPr>
          </a:p>
          <a:p>
            <a:pPr>
              <a:lnSpc>
                <a:spcPct val="100000"/>
              </a:lnSpc>
              <a:buNone/>
            </a:pPr>
            <a:endParaRPr b="0" lang="es-ES" sz="2800" spc="-1" strike="noStrike">
              <a:latin typeface="Arial"/>
            </a:endParaRPr>
          </a:p>
          <a:p>
            <a:pPr>
              <a:lnSpc>
                <a:spcPct val="100000"/>
              </a:lnSpc>
              <a:buNone/>
            </a:pPr>
            <a:r>
              <a:rPr b="0" lang="es-ES" sz="2800" spc="-1" strike="noStrike">
                <a:solidFill>
                  <a:srgbClr val="000000"/>
                </a:solidFill>
                <a:latin typeface="Ink Free"/>
                <a:ea typeface="DejaVu Sans"/>
              </a:rPr>
              <a:t>La unión de todas las partes es lo que forma la aplicación.</a:t>
            </a:r>
            <a:endParaRPr b="0" lang="es-ES" sz="2800" spc="-1" strike="noStrike">
              <a:latin typeface="Arial"/>
            </a:endParaRPr>
          </a:p>
        </p:txBody>
      </p:sp>
      <p:sp>
        <p:nvSpPr>
          <p:cNvPr id="45" name="Imagen 4"/>
          <p:cNvSpPr/>
          <p:nvPr/>
        </p:nvSpPr>
        <p:spPr>
          <a:xfrm>
            <a:off x="6880680" y="1550160"/>
            <a:ext cx="4063320" cy="3832200"/>
          </a:xfrm>
          <a:prstGeom prst="roundRect">
            <a:avLst>
              <a:gd name="adj" fmla="val 16667"/>
            </a:avLst>
          </a:prstGeom>
          <a:blipFill rotWithShape="0">
            <a:blip r:embed="rId1"/>
            <a:srcRect/>
            <a:stretch/>
          </a:blipFill>
          <a:ln w="0">
            <a:solidFill>
              <a:srgbClr val="385623"/>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46"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47"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1" lang="es-ES" sz="3600" spc="-1" strike="noStrike">
                <a:solidFill>
                  <a:srgbClr val="000000"/>
                </a:solidFill>
                <a:latin typeface="Ink Free"/>
                <a:ea typeface="DejaVu Sans"/>
              </a:rPr>
              <a:t>¿Cómo dividir?</a:t>
            </a:r>
            <a:endParaRPr b="0" lang="es-ES" sz="3600" spc="-1" strike="noStrike">
              <a:latin typeface="Arial"/>
            </a:endParaRPr>
          </a:p>
          <a:p>
            <a:pPr>
              <a:lnSpc>
                <a:spcPct val="100000"/>
              </a:lnSpc>
              <a:buNone/>
            </a:pPr>
            <a:endParaRPr b="0" lang="es-ES" sz="2800" spc="-1" strike="noStrike">
              <a:latin typeface="Arial"/>
            </a:endParaRPr>
          </a:p>
          <a:p>
            <a:pPr>
              <a:lnSpc>
                <a:spcPct val="100000"/>
              </a:lnSpc>
              <a:buNone/>
            </a:pPr>
            <a:r>
              <a:rPr b="0" lang="es-ES" sz="2800" spc="-1" strike="noStrike">
                <a:solidFill>
                  <a:srgbClr val="000000"/>
                </a:solidFill>
                <a:latin typeface="Ink Free"/>
                <a:ea typeface="DejaVu Sans"/>
              </a:rPr>
              <a:t>Debemos detectar los elementos que se repiten en nuestro código y que podamos agrupar como una funcionalidad completa.</a:t>
            </a:r>
            <a:endParaRPr b="0" lang="es-ES" sz="2800" spc="-1" strike="noStrike">
              <a:latin typeface="Arial"/>
            </a:endParaRPr>
          </a:p>
          <a:p>
            <a:pPr>
              <a:lnSpc>
                <a:spcPct val="100000"/>
              </a:lnSpc>
              <a:buNone/>
            </a:pPr>
            <a:r>
              <a:rPr b="0" lang="es-ES" sz="2800" spc="-1" strike="noStrike">
                <a:solidFill>
                  <a:srgbClr val="000000"/>
                </a:solidFill>
                <a:latin typeface="Ink Free"/>
                <a:ea typeface="DejaVu Sans"/>
              </a:rPr>
              <a:t>Esto provoca que nuestro programa se comporte de forma más homogénea y que trate de la misma forma situaciones iguales (no repetir código).</a:t>
            </a:r>
            <a:endParaRPr b="0" lang="es-ES" sz="2800" spc="-1" strike="noStrike">
              <a:latin typeface="Arial"/>
            </a:endParaRPr>
          </a:p>
        </p:txBody>
      </p:sp>
      <p:sp>
        <p:nvSpPr>
          <p:cNvPr id="48" name="Imagen 5"/>
          <p:cNvSpPr/>
          <p:nvPr/>
        </p:nvSpPr>
        <p:spPr>
          <a:xfrm>
            <a:off x="6765480" y="1707120"/>
            <a:ext cx="4591080" cy="3443400"/>
          </a:xfrm>
          <a:prstGeom prst="roundRect">
            <a:avLst>
              <a:gd name="adj" fmla="val 16667"/>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49"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50"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1" lang="es-ES" sz="3600" spc="-1" strike="noStrike">
                <a:solidFill>
                  <a:srgbClr val="000000"/>
                </a:solidFill>
                <a:latin typeface="Ink Free"/>
                <a:ea typeface="DejaVu Sans"/>
              </a:rPr>
              <a:t>Ventajas</a:t>
            </a:r>
            <a:endParaRPr b="0" lang="es-ES" sz="3600" spc="-1" strike="noStrike">
              <a:latin typeface="Arial"/>
            </a:endParaRPr>
          </a:p>
          <a:p>
            <a:pPr marL="457200" indent="-457200">
              <a:lnSpc>
                <a:spcPct val="100000"/>
              </a:lnSpc>
              <a:buClr>
                <a:srgbClr val="000000"/>
              </a:buClr>
              <a:buFont typeface="Arial"/>
              <a:buChar char="•"/>
            </a:pPr>
            <a:r>
              <a:rPr b="0" lang="es-ES" sz="2800" spc="-1" strike="noStrike">
                <a:solidFill>
                  <a:srgbClr val="000000"/>
                </a:solidFill>
                <a:latin typeface="Ink Free"/>
                <a:ea typeface="DejaVu Sans"/>
              </a:rPr>
              <a:t>Cada "trozo de programa" independiente será más fácil de programar, al realizar una función breve y concreta.</a:t>
            </a:r>
            <a:endParaRPr b="0" lang="es-ES" sz="2800" spc="-1" strike="noStrike">
              <a:latin typeface="Arial"/>
            </a:endParaRPr>
          </a:p>
          <a:p>
            <a:pPr marL="457200" indent="-457200">
              <a:lnSpc>
                <a:spcPct val="100000"/>
              </a:lnSpc>
              <a:buClr>
                <a:srgbClr val="000000"/>
              </a:buClr>
              <a:buFont typeface="Arial"/>
              <a:buChar char="•"/>
            </a:pPr>
            <a:r>
              <a:rPr b="0" lang="es-ES" sz="2800" spc="-1" strike="noStrike">
                <a:solidFill>
                  <a:srgbClr val="000000"/>
                </a:solidFill>
                <a:latin typeface="Ink Free"/>
                <a:ea typeface="DejaVu Sans"/>
              </a:rPr>
              <a:t>El "programa principal" será más fácil de leer, porque no necesitará contener todos los detalles de cómo se hace cada cosa.</a:t>
            </a:r>
            <a:endParaRPr b="0" lang="es-ES" sz="2800" spc="-1" strike="noStrike">
              <a:latin typeface="Arial"/>
            </a:endParaRPr>
          </a:p>
          <a:p>
            <a:pPr marL="457200" indent="-457200">
              <a:lnSpc>
                <a:spcPct val="100000"/>
              </a:lnSpc>
              <a:buClr>
                <a:srgbClr val="000000"/>
              </a:buClr>
              <a:buFont typeface="Arial"/>
              <a:buChar char="•"/>
            </a:pPr>
            <a:r>
              <a:rPr b="0" lang="es-ES" sz="2800" spc="-1" strike="noStrike">
                <a:solidFill>
                  <a:srgbClr val="000000"/>
                </a:solidFill>
                <a:latin typeface="Ink Free"/>
                <a:ea typeface="DejaVu Sans"/>
              </a:rPr>
              <a:t>Evitaremos mucho código repetitivo.</a:t>
            </a:r>
            <a:endParaRPr b="0" lang="es-ES" sz="2800" spc="-1" strike="noStrike">
              <a:latin typeface="Arial"/>
            </a:endParaRPr>
          </a:p>
          <a:p>
            <a:pPr marL="457200" indent="-457200">
              <a:lnSpc>
                <a:spcPct val="100000"/>
              </a:lnSpc>
              <a:buClr>
                <a:srgbClr val="000000"/>
              </a:buClr>
              <a:buFont typeface="Arial"/>
              <a:buChar char="•"/>
            </a:pPr>
            <a:r>
              <a:rPr b="0" lang="es-ES" sz="2800" spc="-1" strike="noStrike">
                <a:solidFill>
                  <a:srgbClr val="000000"/>
                </a:solidFill>
                <a:latin typeface="Ink Free"/>
                <a:ea typeface="DejaVu Sans"/>
              </a:rPr>
              <a:t>División del trabajo.</a:t>
            </a:r>
            <a:endParaRPr b="0" lang="es-ES" sz="2800" spc="-1" strike="noStrike">
              <a:latin typeface="Arial"/>
            </a:endParaRPr>
          </a:p>
        </p:txBody>
      </p:sp>
      <p:sp>
        <p:nvSpPr>
          <p:cNvPr id="51" name="Imagen 4"/>
          <p:cNvSpPr/>
          <p:nvPr/>
        </p:nvSpPr>
        <p:spPr>
          <a:xfrm>
            <a:off x="6902640" y="1928880"/>
            <a:ext cx="4618080" cy="2999880"/>
          </a:xfrm>
          <a:prstGeom prst="roundRect">
            <a:avLst>
              <a:gd name="adj" fmla="val 16667"/>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52"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53"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Declaración de funciones</a:t>
            </a:r>
            <a:endParaRPr b="0" lang="es-ES" sz="3600" spc="-1" strike="noStrike">
              <a:latin typeface="Arial"/>
            </a:endParaRPr>
          </a:p>
          <a:p>
            <a:pPr>
              <a:lnSpc>
                <a:spcPct val="100000"/>
              </a:lnSpc>
              <a:buNone/>
            </a:pPr>
            <a:r>
              <a:rPr b="0" lang="es-ES" sz="2800" spc="-1" strike="noStrike">
                <a:solidFill>
                  <a:srgbClr val="000000"/>
                </a:solidFill>
                <a:latin typeface="Ink Free"/>
                <a:ea typeface="DejaVu Sans"/>
              </a:rPr>
              <a:t>Para declarar una función:</a:t>
            </a:r>
            <a:endParaRPr b="0" lang="es-ES" sz="2800" spc="-1" strike="noStrike">
              <a:latin typeface="Arial"/>
            </a:endParaRPr>
          </a:p>
          <a:p>
            <a:pPr>
              <a:lnSpc>
                <a:spcPct val="100000"/>
              </a:lnSpc>
              <a:buNone/>
            </a:pPr>
            <a:endParaRPr b="0" lang="es-ES" sz="2400" spc="-1" strike="noStrike">
              <a:latin typeface="Arial"/>
            </a:endParaRPr>
          </a:p>
          <a:p>
            <a:pPr>
              <a:lnSpc>
                <a:spcPct val="100000"/>
              </a:lnSpc>
              <a:buNone/>
            </a:pPr>
            <a:r>
              <a:rPr b="0" lang="es-ES" sz="1600" spc="-1" strike="noStrike">
                <a:solidFill>
                  <a:srgbClr val="000000"/>
                </a:solidFill>
                <a:latin typeface="Source Code Pro"/>
                <a:ea typeface="Source Code Pro"/>
              </a:rPr>
              <a:t>public static void &lt;nombre&gt; (void)</a:t>
            </a:r>
            <a:endParaRPr b="0" lang="es-ES" sz="1600" spc="-1" strike="noStrike">
              <a:latin typeface="Arial"/>
            </a:endParaRPr>
          </a:p>
          <a:p>
            <a:pPr>
              <a:lnSpc>
                <a:spcPct val="100000"/>
              </a:lnSpc>
              <a:buNone/>
            </a:pPr>
            <a:endParaRPr b="0" lang="es-ES" sz="1600" spc="-1" strike="noStrike">
              <a:latin typeface="Arial"/>
            </a:endParaRPr>
          </a:p>
          <a:p>
            <a:pPr>
              <a:lnSpc>
                <a:spcPct val="100000"/>
              </a:lnSpc>
              <a:buNone/>
            </a:pPr>
            <a:r>
              <a:rPr b="0" lang="es-ES" sz="1600" spc="-1" strike="noStrike">
                <a:solidFill>
                  <a:srgbClr val="000000"/>
                </a:solidFill>
                <a:latin typeface="Source Code Pro"/>
                <a:ea typeface="Source Code Pro"/>
              </a:rPr>
              <a:t>private static void &lt;nombre&gt; (void)</a:t>
            </a:r>
            <a:endParaRPr b="0" lang="es-ES" sz="1600" spc="-1" strike="noStrike">
              <a:latin typeface="Arial"/>
            </a:endParaRPr>
          </a:p>
          <a:p>
            <a:pPr>
              <a:lnSpc>
                <a:spcPct val="100000"/>
              </a:lnSpc>
              <a:buNone/>
            </a:pPr>
            <a:endParaRPr b="0" lang="es-ES" sz="1400" spc="-1" strike="noStrike">
              <a:latin typeface="Arial"/>
            </a:endParaRPr>
          </a:p>
          <a:p>
            <a:pPr>
              <a:lnSpc>
                <a:spcPct val="100000"/>
              </a:lnSpc>
              <a:buNone/>
            </a:pPr>
            <a:r>
              <a:rPr b="1" lang="es-ES" sz="2800" spc="-1" strike="noStrike">
                <a:solidFill>
                  <a:srgbClr val="000000"/>
                </a:solidFill>
                <a:latin typeface="Ink Free"/>
                <a:ea typeface="Source Code Pro"/>
              </a:rPr>
              <a:t>Public</a:t>
            </a:r>
            <a:r>
              <a:rPr b="0" lang="es-ES" sz="2800" spc="-1" strike="noStrike">
                <a:solidFill>
                  <a:srgbClr val="000000"/>
                </a:solidFill>
                <a:latin typeface="Ink Free"/>
                <a:ea typeface="Source Code Pro"/>
              </a:rPr>
              <a:t> o </a:t>
            </a:r>
            <a:r>
              <a:rPr b="1" lang="es-ES" sz="2800" spc="-1" strike="noStrike">
                <a:solidFill>
                  <a:srgbClr val="000000"/>
                </a:solidFill>
                <a:latin typeface="Ink Free"/>
                <a:ea typeface="Source Code Pro"/>
              </a:rPr>
              <a:t>private</a:t>
            </a:r>
            <a:r>
              <a:rPr b="0" lang="es-ES" sz="2800" spc="-1" strike="noStrike">
                <a:solidFill>
                  <a:srgbClr val="000000"/>
                </a:solidFill>
                <a:latin typeface="Ink Free"/>
                <a:ea typeface="Source Code Pro"/>
              </a:rPr>
              <a:t> indican el ámbito de actuación de la función.</a:t>
            </a:r>
            <a:endParaRPr b="0" lang="es-ES" sz="2800" spc="-1" strike="noStrike">
              <a:latin typeface="Arial"/>
            </a:endParaRPr>
          </a:p>
          <a:p>
            <a:pPr>
              <a:lnSpc>
                <a:spcPct val="100000"/>
              </a:lnSpc>
              <a:buNone/>
            </a:pPr>
            <a:r>
              <a:rPr b="1" lang="es-ES" sz="2800" spc="-1" strike="noStrike">
                <a:solidFill>
                  <a:srgbClr val="000000"/>
                </a:solidFill>
                <a:latin typeface="Ink Free"/>
                <a:ea typeface="Source Code Pro"/>
              </a:rPr>
              <a:t>Static</a:t>
            </a:r>
            <a:r>
              <a:rPr b="0" lang="es-ES" sz="2800" spc="-1" strike="noStrike">
                <a:solidFill>
                  <a:srgbClr val="000000"/>
                </a:solidFill>
                <a:latin typeface="Ink Free"/>
                <a:ea typeface="Source Code Pro"/>
              </a:rPr>
              <a:t>, por provocar una ejecución diferenciada de otras ejecuciones de dicha función.</a:t>
            </a:r>
            <a:endParaRPr b="0" lang="es-ES" sz="2800" spc="-1" strike="noStrike">
              <a:latin typeface="Arial"/>
            </a:endParaRPr>
          </a:p>
          <a:p>
            <a:pPr>
              <a:lnSpc>
                <a:spcPct val="100000"/>
              </a:lnSpc>
              <a:buNone/>
            </a:pPr>
            <a:r>
              <a:rPr b="0" lang="es-ES" sz="2800" spc="-1" strike="noStrike">
                <a:solidFill>
                  <a:srgbClr val="000000"/>
                </a:solidFill>
                <a:latin typeface="Ink Free"/>
                <a:ea typeface="Source Code Pro"/>
              </a:rPr>
              <a:t>Los </a:t>
            </a:r>
            <a:r>
              <a:rPr b="1" lang="es-ES" sz="2800" spc="-1" strike="noStrike">
                <a:solidFill>
                  <a:srgbClr val="000000"/>
                </a:solidFill>
                <a:latin typeface="Ink Free"/>
                <a:ea typeface="Source Code Pro"/>
              </a:rPr>
              <a:t>void</a:t>
            </a:r>
            <a:r>
              <a:rPr b="0" lang="es-ES" sz="2800" spc="-1" strike="noStrike">
                <a:solidFill>
                  <a:srgbClr val="000000"/>
                </a:solidFill>
                <a:latin typeface="Ink Free"/>
                <a:ea typeface="Source Code Pro"/>
              </a:rPr>
              <a:t>, son elementos nulos que iremos explicando.</a:t>
            </a:r>
            <a:endParaRPr b="0" lang="es-ES" sz="2800" spc="-1" strike="noStrike">
              <a:latin typeface="Arial"/>
            </a:endParaRPr>
          </a:p>
        </p:txBody>
      </p:sp>
      <p:sp>
        <p:nvSpPr>
          <p:cNvPr id="54" name="AutoShape 2"/>
          <p:cNvSpPr/>
          <p:nvPr/>
        </p:nvSpPr>
        <p:spPr>
          <a:xfrm>
            <a:off x="5943600" y="3276720"/>
            <a:ext cx="304200" cy="304200"/>
          </a:xfrm>
          <a:prstGeom prst="rect">
            <a:avLst/>
          </a:prstGeom>
          <a:noFill/>
          <a:ln w="0">
            <a:noFill/>
          </a:ln>
        </p:spPr>
        <p:style>
          <a:lnRef idx="0"/>
          <a:fillRef idx="0"/>
          <a:effectRef idx="0"/>
          <a:fontRef idx="minor"/>
        </p:style>
      </p:sp>
      <p:sp>
        <p:nvSpPr>
          <p:cNvPr id="55" name="Imagen 4"/>
          <p:cNvSpPr/>
          <p:nvPr/>
        </p:nvSpPr>
        <p:spPr>
          <a:xfrm>
            <a:off x="7022520" y="2143080"/>
            <a:ext cx="4666680" cy="2571120"/>
          </a:xfrm>
          <a:prstGeom prst="roundRect">
            <a:avLst>
              <a:gd name="adj" fmla="val 16667"/>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53">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53">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53">
                                            <p:txEl>
                                              <p:pRg st="8" end="8"/>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53">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56"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57"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Mi primer ejemplo.</a:t>
            </a:r>
            <a:endParaRPr b="0" lang="es-ES" sz="3600" spc="-1" strike="noStrike">
              <a:latin typeface="Arial"/>
            </a:endParaRPr>
          </a:p>
          <a:p>
            <a:pPr>
              <a:lnSpc>
                <a:spcPct val="100000"/>
              </a:lnSpc>
              <a:buNone/>
            </a:pPr>
            <a:r>
              <a:rPr b="0" lang="es-ES" sz="2800" spc="-1" strike="noStrike">
                <a:solidFill>
                  <a:srgbClr val="000000"/>
                </a:solidFill>
                <a:latin typeface="Ink Free"/>
                <a:ea typeface="DejaVu Sans"/>
              </a:rPr>
              <a:t>En los programas siempre estamos repitiendo una misma fórmula de despedida del programa.</a:t>
            </a:r>
            <a:endParaRPr b="0" lang="es-ES" sz="2800" spc="-1" strike="noStrike">
              <a:latin typeface="Arial"/>
            </a:endParaRPr>
          </a:p>
          <a:p>
            <a:pPr>
              <a:lnSpc>
                <a:spcPct val="100000"/>
              </a:lnSpc>
              <a:buNone/>
            </a:pPr>
            <a:r>
              <a:rPr b="0" lang="es-ES" sz="2800" spc="-1" strike="noStrike">
                <a:solidFill>
                  <a:srgbClr val="000000"/>
                </a:solidFill>
                <a:latin typeface="Ink Free"/>
                <a:ea typeface="DejaVu Sans"/>
              </a:rPr>
              <a:t>Esta fórmula es:</a:t>
            </a:r>
            <a:endParaRPr b="0" lang="es-ES" sz="2800" spc="-1" strike="noStrike">
              <a:latin typeface="Arial"/>
            </a:endParaRPr>
          </a:p>
          <a:p>
            <a:pPr>
              <a:lnSpc>
                <a:spcPct val="100000"/>
              </a:lnSpc>
              <a:buNone/>
            </a:pPr>
            <a:endParaRPr b="0" lang="es-ES" sz="2800" spc="-1" strike="noStrike">
              <a:latin typeface="Arial"/>
            </a:endParaRPr>
          </a:p>
          <a:p>
            <a:pPr>
              <a:lnSpc>
                <a:spcPct val="100000"/>
              </a:lnSpc>
              <a:buNone/>
            </a:pPr>
            <a:r>
              <a:rPr b="0" lang="es-ES" sz="1600" spc="-1" strike="noStrike">
                <a:solidFill>
                  <a:srgbClr val="000000"/>
                </a:solidFill>
                <a:latin typeface="Source Code Pro"/>
                <a:ea typeface="Source Code Pro"/>
              </a:rPr>
              <a:t>Console.Write("Pulsa una tecla para finalizar ...");</a:t>
            </a:r>
            <a:endParaRPr b="0" lang="es-ES" sz="1600" spc="-1" strike="noStrike">
              <a:latin typeface="Arial"/>
            </a:endParaRPr>
          </a:p>
          <a:p>
            <a:pPr>
              <a:lnSpc>
                <a:spcPct val="100000"/>
              </a:lnSpc>
              <a:buNone/>
            </a:pPr>
            <a:r>
              <a:rPr b="0" lang="es-ES" sz="1600" spc="-1" strike="noStrike">
                <a:solidFill>
                  <a:srgbClr val="000000"/>
                </a:solidFill>
                <a:latin typeface="Source Code Pro"/>
                <a:ea typeface="Source Code Pro"/>
              </a:rPr>
              <a:t>Console.ReadKey();</a:t>
            </a:r>
            <a:endParaRPr b="0" lang="es-ES" sz="1600" spc="-1" strike="noStrike">
              <a:latin typeface="Arial"/>
            </a:endParaRPr>
          </a:p>
          <a:p>
            <a:pPr>
              <a:lnSpc>
                <a:spcPct val="100000"/>
              </a:lnSpc>
              <a:buNone/>
            </a:pPr>
            <a:endParaRPr b="0" lang="es-ES" sz="2800" spc="-1" strike="noStrike">
              <a:latin typeface="Arial"/>
            </a:endParaRPr>
          </a:p>
          <a:p>
            <a:pPr>
              <a:lnSpc>
                <a:spcPct val="100000"/>
              </a:lnSpc>
              <a:buNone/>
            </a:pPr>
            <a:r>
              <a:rPr b="0" lang="es-ES" sz="2800" spc="-1" strike="noStrike">
                <a:solidFill>
                  <a:srgbClr val="000000"/>
                </a:solidFill>
                <a:latin typeface="Ink Free"/>
                <a:ea typeface="Source Code Pro"/>
              </a:rPr>
              <a:t>Coloquemos esto en una función.</a:t>
            </a:r>
            <a:endParaRPr b="0" lang="es-ES" sz="2800" spc="-1" strike="noStrike">
              <a:latin typeface="Arial"/>
            </a:endParaRPr>
          </a:p>
        </p:txBody>
      </p:sp>
      <p:sp>
        <p:nvSpPr>
          <p:cNvPr id="58" name="AutoShape 2"/>
          <p:cNvSpPr/>
          <p:nvPr/>
        </p:nvSpPr>
        <p:spPr>
          <a:xfrm>
            <a:off x="5943600" y="3276720"/>
            <a:ext cx="304200" cy="304200"/>
          </a:xfrm>
          <a:prstGeom prst="rect">
            <a:avLst/>
          </a:prstGeom>
          <a:noFill/>
          <a:ln w="0">
            <a:noFill/>
          </a:ln>
        </p:spPr>
        <p:style>
          <a:lnRef idx="0"/>
          <a:fillRef idx="0"/>
          <a:effectRef idx="0"/>
          <a:fontRef idx="minor"/>
        </p:style>
      </p:sp>
      <p:pic>
        <p:nvPicPr>
          <p:cNvPr id="59" name="Imagen 4" descr=""/>
          <p:cNvPicPr/>
          <p:nvPr/>
        </p:nvPicPr>
        <p:blipFill>
          <a:blip r:embed="rId1"/>
          <a:stretch/>
        </p:blipFill>
        <p:spPr>
          <a:xfrm>
            <a:off x="6095880" y="1467000"/>
            <a:ext cx="5864040" cy="2710440"/>
          </a:xfrm>
          <a:prstGeom prst="rect">
            <a:avLst/>
          </a:prstGeom>
          <a:ln w="0">
            <a:noFill/>
          </a:ln>
        </p:spPr>
      </p:pic>
      <p:pic>
        <p:nvPicPr>
          <p:cNvPr id="60" name="Imagen 5" descr=""/>
          <p:cNvPicPr/>
          <p:nvPr/>
        </p:nvPicPr>
        <p:blipFill>
          <a:blip r:embed="rId2"/>
          <a:stretch/>
        </p:blipFill>
        <p:spPr>
          <a:xfrm>
            <a:off x="6504120" y="4408200"/>
            <a:ext cx="5456160" cy="854640"/>
          </a:xfrm>
          <a:prstGeom prst="rect">
            <a:avLst/>
          </a:prstGeom>
          <a:ln w="0">
            <a:noFill/>
          </a:ln>
        </p:spPr>
      </p:pic>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57">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57">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57">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5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61"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62"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Funciones dentro de la misma clase.</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Si colocamos el identificar de ámbito </a:t>
            </a:r>
            <a:r>
              <a:rPr b="1" lang="es-ES" sz="3200" spc="-1" strike="noStrike">
                <a:solidFill>
                  <a:srgbClr val="000000"/>
                </a:solidFill>
                <a:latin typeface="Ink Free"/>
                <a:ea typeface="DejaVu Sans"/>
              </a:rPr>
              <a:t>private</a:t>
            </a:r>
            <a:r>
              <a:rPr b="0" lang="es-ES" sz="3200" spc="-1" strike="noStrike">
                <a:solidFill>
                  <a:srgbClr val="000000"/>
                </a:solidFill>
                <a:latin typeface="Ink Free"/>
                <a:ea typeface="DejaVu Sans"/>
              </a:rPr>
              <a:t>, indicamos que esta función sólo puede ser llamada desde la misma clase.</a:t>
            </a:r>
            <a:endParaRPr b="0" lang="es-ES" sz="3200" spc="-1" strike="noStrike">
              <a:latin typeface="Arial"/>
            </a:endParaRPr>
          </a:p>
          <a:p>
            <a:pPr>
              <a:lnSpc>
                <a:spcPct val="100000"/>
              </a:lnSpc>
              <a:buNone/>
            </a:pPr>
            <a:endParaRPr b="0" lang="es-ES" sz="2800" spc="-1" strike="noStrike">
              <a:latin typeface="Arial"/>
            </a:endParaRPr>
          </a:p>
        </p:txBody>
      </p:sp>
      <p:sp>
        <p:nvSpPr>
          <p:cNvPr id="63" name="AutoShape 2"/>
          <p:cNvSpPr/>
          <p:nvPr/>
        </p:nvSpPr>
        <p:spPr>
          <a:xfrm>
            <a:off x="5943600" y="3276720"/>
            <a:ext cx="304200" cy="304200"/>
          </a:xfrm>
          <a:prstGeom prst="rect">
            <a:avLst/>
          </a:prstGeom>
          <a:noFill/>
          <a:ln w="0">
            <a:noFill/>
          </a:ln>
        </p:spPr>
        <p:style>
          <a:lnRef idx="0"/>
          <a:fillRef idx="0"/>
          <a:effectRef idx="0"/>
          <a:fontRef idx="minor"/>
        </p:style>
      </p:sp>
      <p:pic>
        <p:nvPicPr>
          <p:cNvPr id="64" name="Imagen 8" descr=""/>
          <p:cNvPicPr/>
          <p:nvPr/>
        </p:nvPicPr>
        <p:blipFill>
          <a:blip r:embed="rId1"/>
          <a:stretch/>
        </p:blipFill>
        <p:spPr>
          <a:xfrm>
            <a:off x="6095880" y="1446840"/>
            <a:ext cx="5904720" cy="3152520"/>
          </a:xfrm>
          <a:prstGeom prst="rect">
            <a:avLst/>
          </a:prstGeom>
          <a:ln w="0">
            <a:noFill/>
          </a:ln>
        </p:spPr>
      </p:pic>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62"/>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65"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66"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Definamos una clase para las funciones.</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Vamos a pasar a definir una clase para albergar varias funciones de nuestro programa.</a:t>
            </a:r>
            <a:endParaRPr b="0" lang="es-ES" sz="3200" spc="-1" strike="noStrike">
              <a:latin typeface="Arial"/>
            </a:endParaRPr>
          </a:p>
          <a:p>
            <a:pPr>
              <a:lnSpc>
                <a:spcPct val="100000"/>
              </a:lnSpc>
              <a:buNone/>
            </a:pPr>
            <a:r>
              <a:rPr b="0" lang="es-ES" sz="3200" spc="-1" strike="noStrike">
                <a:solidFill>
                  <a:srgbClr val="000000"/>
                </a:solidFill>
                <a:latin typeface="Ink Free"/>
                <a:ea typeface="DejaVu Sans"/>
              </a:rPr>
              <a:t>Sobre el mismo namespace, generamos una clase que se denomine Funciones.</a:t>
            </a:r>
            <a:endParaRPr b="0" lang="es-ES" sz="3200" spc="-1" strike="noStrike">
              <a:latin typeface="Arial"/>
            </a:endParaRPr>
          </a:p>
          <a:p>
            <a:pPr>
              <a:lnSpc>
                <a:spcPct val="100000"/>
              </a:lnSpc>
              <a:buNone/>
            </a:pPr>
            <a:endParaRPr b="0" lang="es-ES" sz="2800" spc="-1" strike="noStrike">
              <a:latin typeface="Arial"/>
            </a:endParaRPr>
          </a:p>
        </p:txBody>
      </p:sp>
      <p:sp>
        <p:nvSpPr>
          <p:cNvPr id="67" name="AutoShape 2"/>
          <p:cNvSpPr/>
          <p:nvPr/>
        </p:nvSpPr>
        <p:spPr>
          <a:xfrm>
            <a:off x="5943600" y="3276720"/>
            <a:ext cx="304200" cy="304200"/>
          </a:xfrm>
          <a:prstGeom prst="rect">
            <a:avLst/>
          </a:prstGeom>
          <a:noFill/>
          <a:ln w="0">
            <a:noFill/>
          </a:ln>
        </p:spPr>
        <p:style>
          <a:lnRef idx="0"/>
          <a:fillRef idx="0"/>
          <a:effectRef idx="0"/>
          <a:fontRef idx="minor"/>
        </p:style>
      </p:sp>
      <p:pic>
        <p:nvPicPr>
          <p:cNvPr id="68" name="Imagen 4" descr=""/>
          <p:cNvPicPr/>
          <p:nvPr/>
        </p:nvPicPr>
        <p:blipFill>
          <a:blip r:embed="rId1"/>
          <a:srcRect l="0" t="38787" r="0" b="0"/>
          <a:stretch/>
        </p:blipFill>
        <p:spPr>
          <a:xfrm>
            <a:off x="6095880" y="2118240"/>
            <a:ext cx="5888880" cy="2925360"/>
          </a:xfrm>
          <a:prstGeom prst="rect">
            <a:avLst/>
          </a:prstGeom>
          <a:ln w="0">
            <a:noFill/>
          </a:ln>
        </p:spPr>
      </p:pic>
      <p:sp>
        <p:nvSpPr>
          <p:cNvPr id="69" name="Conector recto de flecha 10"/>
          <p:cNvSpPr/>
          <p:nvPr/>
        </p:nvSpPr>
        <p:spPr>
          <a:xfrm flipH="1">
            <a:off x="7736400" y="2349360"/>
            <a:ext cx="1434240" cy="360"/>
          </a:xfrm>
          <a:custGeom>
            <a:avLst/>
            <a:gdLst/>
            <a:ahLst/>
            <a:rect l="l" t="t" r="r" b="b"/>
            <a:pathLst>
              <a:path w="21600" h="21600">
                <a:moveTo>
                  <a:pt x="0" y="0"/>
                </a:moveTo>
                <a:lnTo>
                  <a:pt x="21600" y="21600"/>
                </a:lnTo>
              </a:path>
            </a:pathLst>
          </a:custGeom>
          <a:noFill/>
          <a:ln w="50800">
            <a:solidFill>
              <a:srgbClr val="ff0000"/>
            </a:solidFill>
            <a:tailEnd len="med" type="triangle" w="med"/>
          </a:ln>
        </p:spPr>
        <p:style>
          <a:lnRef idx="1">
            <a:schemeClr val="accent1"/>
          </a:lnRef>
          <a:fillRef idx="0">
            <a:schemeClr val="accent1"/>
          </a:fillRef>
          <a:effectRef idx="0">
            <a:schemeClr val="accent1"/>
          </a:effectRef>
          <a:fontRef idx="minor"/>
        </p:style>
      </p:sp>
      <p:sp>
        <p:nvSpPr>
          <p:cNvPr id="70" name="Conector recto de flecha 16"/>
          <p:cNvSpPr/>
          <p:nvPr/>
        </p:nvSpPr>
        <p:spPr>
          <a:xfrm flipH="1" flipV="1">
            <a:off x="7736400" y="4613400"/>
            <a:ext cx="1687320" cy="266400"/>
          </a:xfrm>
          <a:custGeom>
            <a:avLst/>
            <a:gdLst/>
            <a:ahLst/>
            <a:rect l="l" t="t" r="r" b="b"/>
            <a:pathLst>
              <a:path w="21600" h="21600">
                <a:moveTo>
                  <a:pt x="0" y="0"/>
                </a:moveTo>
                <a:lnTo>
                  <a:pt x="21600" y="21600"/>
                </a:lnTo>
              </a:path>
            </a:pathLst>
          </a:custGeom>
          <a:noFill/>
          <a:ln w="50800">
            <a:solidFill>
              <a:srgbClr val="ff000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6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6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5e0b4"/>
            </a:gs>
            <a:gs pos="100000">
              <a:srgbClr val="43682b"/>
            </a:gs>
          </a:gsLst>
          <a:path path="circle">
            <a:fillToRect l="50000" t="100000" r="50000" b="0"/>
          </a:path>
        </a:gradFill>
      </p:bgPr>
    </p:bg>
    <p:spTree>
      <p:nvGrpSpPr>
        <p:cNvPr id="1" name=""/>
        <p:cNvGrpSpPr/>
        <p:nvPr/>
      </p:nvGrpSpPr>
      <p:grpSpPr>
        <a:xfrm>
          <a:off x="0" y="0"/>
          <a:ext cx="0" cy="0"/>
          <a:chOff x="0" y="0"/>
          <a:chExt cx="0" cy="0"/>
        </a:xfrm>
      </p:grpSpPr>
      <p:sp>
        <p:nvSpPr>
          <p:cNvPr id="71" name="Rectángulo: esquinas redondeadas 2"/>
          <p:cNvSpPr/>
          <p:nvPr/>
        </p:nvSpPr>
        <p:spPr>
          <a:xfrm>
            <a:off x="7610760" y="225000"/>
            <a:ext cx="4388400" cy="77292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ES" sz="4000" spc="-1" strike="noStrike">
                <a:solidFill>
                  <a:srgbClr val="ffffff"/>
                </a:solidFill>
                <a:latin typeface="Gabriola"/>
                <a:ea typeface="DejaVu Sans"/>
              </a:rPr>
              <a:t>Modularidad y Funciones</a:t>
            </a:r>
            <a:endParaRPr b="0" lang="es-ES" sz="4000" spc="-1" strike="noStrike">
              <a:latin typeface="Arial"/>
            </a:endParaRPr>
          </a:p>
        </p:txBody>
      </p:sp>
      <p:sp>
        <p:nvSpPr>
          <p:cNvPr id="72" name="Rectángulo: esquinas redondeadas 3"/>
          <p:cNvSpPr/>
          <p:nvPr/>
        </p:nvSpPr>
        <p:spPr>
          <a:xfrm>
            <a:off x="363240" y="391680"/>
            <a:ext cx="5459760" cy="6149160"/>
          </a:xfrm>
          <a:prstGeom prst="roundRect">
            <a:avLst>
              <a:gd name="adj" fmla="val 16667"/>
            </a:avLst>
          </a:prstGeom>
          <a:solidFill>
            <a:schemeClr val="accent6">
              <a:lumMod val="60000"/>
              <a:lumOff val="40000"/>
            </a:schemeClr>
          </a:solidFill>
          <a:ln>
            <a:solidFill>
              <a:srgbClr val="385623"/>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ES" sz="3600" spc="-1" strike="noStrike">
                <a:solidFill>
                  <a:srgbClr val="000000"/>
                </a:solidFill>
                <a:latin typeface="Ink Free"/>
                <a:ea typeface="DejaVu Sans"/>
              </a:rPr>
              <a:t>Definamos una clase para las funciones.</a:t>
            </a:r>
            <a:endParaRPr b="0" lang="es-ES" sz="3600" spc="-1" strike="noStrike">
              <a:latin typeface="Arial"/>
            </a:endParaRPr>
          </a:p>
          <a:p>
            <a:pPr>
              <a:lnSpc>
                <a:spcPct val="100000"/>
              </a:lnSpc>
              <a:buNone/>
            </a:pPr>
            <a:endParaRPr b="0" lang="es-ES" sz="3600" spc="-1" strike="noStrike">
              <a:latin typeface="Arial"/>
            </a:endParaRPr>
          </a:p>
          <a:p>
            <a:pPr>
              <a:lnSpc>
                <a:spcPct val="100000"/>
              </a:lnSpc>
              <a:buNone/>
            </a:pPr>
            <a:r>
              <a:rPr b="0" lang="es-ES" sz="3200" spc="-1" strike="noStrike">
                <a:solidFill>
                  <a:srgbClr val="000000"/>
                </a:solidFill>
                <a:latin typeface="Ink Free"/>
                <a:ea typeface="DejaVu Sans"/>
              </a:rPr>
              <a:t>Como son funciones </a:t>
            </a:r>
            <a:r>
              <a:rPr b="1" lang="es-ES" sz="3200" spc="-1" strike="noStrike">
                <a:solidFill>
                  <a:srgbClr val="000000"/>
                </a:solidFill>
                <a:latin typeface="Ink Free"/>
                <a:ea typeface="DejaVu Sans"/>
              </a:rPr>
              <a:t>private</a:t>
            </a:r>
            <a:r>
              <a:rPr b="0" lang="es-ES" sz="3200" spc="-1" strike="noStrike">
                <a:solidFill>
                  <a:srgbClr val="000000"/>
                </a:solidFill>
                <a:latin typeface="Ink Free"/>
                <a:ea typeface="DejaVu Sans"/>
              </a:rPr>
              <a:t>, vamos a poder acceder desde funciones dentro de la misma clase, pero no para código definido en otras clases.</a:t>
            </a:r>
            <a:endParaRPr b="0" lang="es-ES" sz="3200" spc="-1" strike="noStrike">
              <a:latin typeface="Arial"/>
            </a:endParaRPr>
          </a:p>
          <a:p>
            <a:pPr>
              <a:lnSpc>
                <a:spcPct val="100000"/>
              </a:lnSpc>
              <a:buNone/>
            </a:pPr>
            <a:endParaRPr b="0" lang="es-ES" sz="2800" spc="-1" strike="noStrike">
              <a:latin typeface="Arial"/>
            </a:endParaRPr>
          </a:p>
        </p:txBody>
      </p:sp>
      <p:sp>
        <p:nvSpPr>
          <p:cNvPr id="73" name="AutoShape 2"/>
          <p:cNvSpPr/>
          <p:nvPr/>
        </p:nvSpPr>
        <p:spPr>
          <a:xfrm>
            <a:off x="5943600" y="3276720"/>
            <a:ext cx="304200" cy="304200"/>
          </a:xfrm>
          <a:prstGeom prst="rect">
            <a:avLst/>
          </a:prstGeom>
          <a:noFill/>
          <a:ln w="0">
            <a:noFill/>
          </a:ln>
        </p:spPr>
        <p:style>
          <a:lnRef idx="0"/>
          <a:fillRef idx="0"/>
          <a:effectRef idx="0"/>
          <a:fontRef idx="minor"/>
        </p:style>
      </p:sp>
      <p:pic>
        <p:nvPicPr>
          <p:cNvPr id="74" name="Imagen 4" descr=""/>
          <p:cNvPicPr/>
          <p:nvPr/>
        </p:nvPicPr>
        <p:blipFill>
          <a:blip r:embed="rId1"/>
          <a:stretch/>
        </p:blipFill>
        <p:spPr>
          <a:xfrm>
            <a:off x="6095880" y="1240920"/>
            <a:ext cx="5888880" cy="4779360"/>
          </a:xfrm>
          <a:prstGeom prst="rect">
            <a:avLst/>
          </a:prstGeom>
          <a:ln w="0">
            <a:noFill/>
          </a:ln>
        </p:spPr>
      </p:pic>
      <p:sp>
        <p:nvSpPr>
          <p:cNvPr id="75" name="Conector recto de flecha 10"/>
          <p:cNvSpPr/>
          <p:nvPr/>
        </p:nvSpPr>
        <p:spPr>
          <a:xfrm flipH="1">
            <a:off x="7159680" y="3429000"/>
            <a:ext cx="1216080" cy="201240"/>
          </a:xfrm>
          <a:custGeom>
            <a:avLst/>
            <a:gdLst/>
            <a:ahLst/>
            <a:rect l="l" t="t" r="r" b="b"/>
            <a:pathLst>
              <a:path w="21600" h="21600">
                <a:moveTo>
                  <a:pt x="0" y="0"/>
                </a:moveTo>
                <a:lnTo>
                  <a:pt x="21600" y="21600"/>
                </a:lnTo>
              </a:path>
            </a:pathLst>
          </a:custGeom>
          <a:noFill/>
          <a:ln w="50800">
            <a:solidFill>
              <a:srgbClr val="ff0000"/>
            </a:solidFill>
            <a:tailEnd len="med" type="triangle" w="med"/>
          </a:ln>
        </p:spPr>
        <p:style>
          <a:lnRef idx="1">
            <a:schemeClr val="accent1"/>
          </a:lnRef>
          <a:fillRef idx="0">
            <a:schemeClr val="accent1"/>
          </a:fillRef>
          <a:effectRef idx="0">
            <a:schemeClr val="accent1"/>
          </a:effectRef>
          <a:fontRef idx="minor"/>
        </p:style>
      </p:sp>
      <p:sp>
        <p:nvSpPr>
          <p:cNvPr id="76" name="Conector recto de flecha 8"/>
          <p:cNvSpPr/>
          <p:nvPr/>
        </p:nvSpPr>
        <p:spPr>
          <a:xfrm flipH="1" flipV="1">
            <a:off x="8376480" y="2602440"/>
            <a:ext cx="941760" cy="126000"/>
          </a:xfrm>
          <a:custGeom>
            <a:avLst/>
            <a:gdLst/>
            <a:ahLst/>
            <a:rect l="l" t="t" r="r" b="b"/>
            <a:pathLst>
              <a:path w="21600" h="21600">
                <a:moveTo>
                  <a:pt x="0" y="0"/>
                </a:moveTo>
                <a:lnTo>
                  <a:pt x="21600" y="21600"/>
                </a:lnTo>
              </a:path>
            </a:pathLst>
          </a:custGeom>
          <a:noFill/>
          <a:ln w="50800">
            <a:solidFill>
              <a:srgbClr val="ff0000"/>
            </a:solidFill>
            <a:tailEnd len="med" type="triangle" w="med"/>
          </a:ln>
        </p:spPr>
        <p:style>
          <a:lnRef idx="1">
            <a:schemeClr val="accent1"/>
          </a:lnRef>
          <a:fillRef idx="0">
            <a:schemeClr val="accent1"/>
          </a:fillRef>
          <a:effectRef idx="0">
            <a:schemeClr val="accent1"/>
          </a:effectRef>
          <a:fontRef idx="minor"/>
        </p:style>
      </p:sp>
      <p:sp>
        <p:nvSpPr>
          <p:cNvPr id="77" name="Conector recto de flecha 11"/>
          <p:cNvSpPr/>
          <p:nvPr/>
        </p:nvSpPr>
        <p:spPr>
          <a:xfrm flipH="1" flipV="1">
            <a:off x="8683560" y="5490000"/>
            <a:ext cx="941760" cy="126000"/>
          </a:xfrm>
          <a:custGeom>
            <a:avLst/>
            <a:gdLst/>
            <a:ahLst/>
            <a:rect l="l" t="t" r="r" b="b"/>
            <a:pathLst>
              <a:path w="21600" h="21600">
                <a:moveTo>
                  <a:pt x="0" y="0"/>
                </a:moveTo>
                <a:lnTo>
                  <a:pt x="21600" y="21600"/>
                </a:lnTo>
              </a:path>
            </a:pathLst>
          </a:custGeom>
          <a:noFill/>
          <a:ln w="50800">
            <a:solidFill>
              <a:srgbClr val="ff000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7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76"/>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75"/>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8390</TotalTime>
  <Application>LibreOffice/7.3.5.2$Windows_X86_64 LibreOffice_project/184fe81b8c8c30d8b5082578aee2fed2ea847c01</Application>
  <AppVersion>15.0000</AppVersion>
  <Words>887</Words>
  <Paragraphs>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2018-12-04T07:50:22Z</dcterms:created>
  <dc:creator>JOSÉ JUAN RODRÍGUEZ PESTANO</dc:creator>
  <dc:description/>
  <dc:language>es-ES</dc:language>
  <cp:lastModifiedBy/>
  <dcterms:modified xsi:type="dcterms:W3CDTF">2023-01-19T10:49:06Z</dcterms:modified>
  <cp:revision>35</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Personalizado</vt:lpwstr>
  </property>
  <property fmtid="{D5CDD505-2E9C-101B-9397-08002B2CF9AE}" pid="3" name="Slides">
    <vt:i4>23</vt:i4>
  </property>
</Properties>
</file>