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38.png" ContentType="image/png"/>
  <Override PartName="/ppt/media/image2.jpeg" ContentType="image/jpeg"/>
  <Override PartName="/ppt/media/image8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45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9.jpeg" ContentType="image/jpeg"/>
  <Override PartName="/ppt/media/image51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8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70c0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70c0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 rot="20856600">
            <a:off x="300960" y="1119600"/>
            <a:ext cx="10514880" cy="6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5400" spc="-1" strike="noStrike">
                <a:solidFill>
                  <a:srgbClr val="ffffff"/>
                </a:solidFill>
                <a:latin typeface="Ink Free"/>
              </a:rPr>
              <a:t>¿Con qué vamos a trabajar?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77" name="Imagen 3" descr=""/>
          <p:cNvPicPr/>
          <p:nvPr/>
        </p:nvPicPr>
        <p:blipFill>
          <a:blip r:embed="rId1"/>
          <a:stretch/>
        </p:blipFill>
        <p:spPr>
          <a:xfrm>
            <a:off x="1429200" y="2085120"/>
            <a:ext cx="6532920" cy="3243600"/>
          </a:xfrm>
          <a:prstGeom prst="rect">
            <a:avLst/>
          </a:prstGeom>
          <a:ln w="0">
            <a:noFill/>
          </a:ln>
        </p:spPr>
      </p:pic>
      <p:sp>
        <p:nvSpPr>
          <p:cNvPr id="78" name="Imagen 5"/>
          <p:cNvSpPr/>
          <p:nvPr/>
        </p:nvSpPr>
        <p:spPr>
          <a:xfrm>
            <a:off x="8922600" y="1133280"/>
            <a:ext cx="5427360" cy="514692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Imagen 9" descr=""/>
          <p:cNvPicPr/>
          <p:nvPr/>
        </p:nvPicPr>
        <p:blipFill>
          <a:blip r:embed="rId3"/>
          <a:stretch/>
        </p:blipFill>
        <p:spPr>
          <a:xfrm>
            <a:off x="6743880" y="4452120"/>
            <a:ext cx="2437560" cy="18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Creamos el nuevo proyecto, especificando que se trata de un proyecto de Visual C#, .NET Core, y es una Aplicación de Consola.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Además, incluimos el nombre del proyecto (que debe ser significativo para ser ordenad@s) y dónde lo vamos a guardar.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860000" y="1440000"/>
            <a:ext cx="7034400" cy="49212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9900000" y="2520000"/>
            <a:ext cx="539640" cy="1439640"/>
          </a:xfrm>
          <a:custGeom>
            <a:avLst/>
            <a:gdLst/>
            <a:ahLst/>
            <a:rect l="l" t="t" r="r" b="b"/>
            <a:pathLst>
              <a:path w="1502" h="4001">
                <a:moveTo>
                  <a:pt x="0" y="0"/>
                </a:moveTo>
                <a:cubicBezTo>
                  <a:pt x="375" y="0"/>
                  <a:pt x="750" y="166"/>
                  <a:pt x="750" y="333"/>
                </a:cubicBezTo>
                <a:lnTo>
                  <a:pt x="750" y="1667"/>
                </a:lnTo>
                <a:cubicBezTo>
                  <a:pt x="750" y="1833"/>
                  <a:pt x="1125" y="2000"/>
                  <a:pt x="1501" y="2000"/>
                </a:cubicBezTo>
                <a:cubicBezTo>
                  <a:pt x="1125" y="2000"/>
                  <a:pt x="750" y="2167"/>
                  <a:pt x="750" y="2333"/>
                </a:cubicBezTo>
                <a:lnTo>
                  <a:pt x="750" y="3667"/>
                </a:lnTo>
                <a:cubicBezTo>
                  <a:pt x="750" y="3834"/>
                  <a:pt x="375" y="4000"/>
                  <a:pt x="0" y="40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Esto genera los ficheros del proyecto de consola y coloca el fichero inicial de proyecto abierto para su utilización.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¡Ya con código introducido!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¿Y hará algo?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Hay un Hello World!</a:t>
            </a:r>
            <a:endParaRPr b="0" lang="es-ES" sz="3200" spc="-1" strike="noStrike">
              <a:latin typeface="Arial"/>
            </a:endParaRPr>
          </a:p>
        </p:txBody>
      </p:sp>
      <p:grpSp>
        <p:nvGrpSpPr>
          <p:cNvPr id="115" name="13 Grupo"/>
          <p:cNvGrpSpPr/>
          <p:nvPr/>
        </p:nvGrpSpPr>
        <p:grpSpPr>
          <a:xfrm>
            <a:off x="5313240" y="1222560"/>
            <a:ext cx="3593880" cy="3580560"/>
            <a:chOff x="5313240" y="1222560"/>
            <a:chExt cx="3593880" cy="3580560"/>
          </a:xfrm>
        </p:grpSpPr>
        <p:pic>
          <p:nvPicPr>
            <p:cNvPr id="116" name="Picture 1" descr=""/>
            <p:cNvPicPr/>
            <p:nvPr/>
          </p:nvPicPr>
          <p:blipFill>
            <a:blip r:embed="rId1"/>
            <a:stretch/>
          </p:blipFill>
          <p:spPr>
            <a:xfrm>
              <a:off x="5313240" y="1222560"/>
              <a:ext cx="2894760" cy="358056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17" name="8 Rectángulo redondeado"/>
            <p:cNvSpPr/>
            <p:nvPr/>
          </p:nvSpPr>
          <p:spPr>
            <a:xfrm>
              <a:off x="5375520" y="4461120"/>
              <a:ext cx="927360" cy="2764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10 Conector recto de flecha"/>
            <p:cNvSpPr/>
            <p:nvPr/>
          </p:nvSpPr>
          <p:spPr>
            <a:xfrm flipH="1">
              <a:off x="6524640" y="4392000"/>
              <a:ext cx="2382120" cy="17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9" name="17 Grupo"/>
          <p:cNvGrpSpPr/>
          <p:nvPr/>
        </p:nvGrpSpPr>
        <p:grpSpPr>
          <a:xfrm>
            <a:off x="6702840" y="1747080"/>
            <a:ext cx="4851000" cy="2144880"/>
            <a:chOff x="6702840" y="1747080"/>
            <a:chExt cx="4851000" cy="2144880"/>
          </a:xfrm>
        </p:grpSpPr>
        <p:pic>
          <p:nvPicPr>
            <p:cNvPr id="120" name="Picture 2" descr=""/>
            <p:cNvPicPr/>
            <p:nvPr/>
          </p:nvPicPr>
          <p:blipFill>
            <a:blip r:embed="rId2"/>
            <a:stretch/>
          </p:blipFill>
          <p:spPr>
            <a:xfrm>
              <a:off x="6702840" y="1747080"/>
              <a:ext cx="4851000" cy="144108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21" name="14 Rectángulo redondeado"/>
            <p:cNvSpPr/>
            <p:nvPr/>
          </p:nvSpPr>
          <p:spPr>
            <a:xfrm>
              <a:off x="10058400" y="2660040"/>
              <a:ext cx="470160" cy="23472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16 Conector recto de flecha"/>
            <p:cNvSpPr/>
            <p:nvPr/>
          </p:nvSpPr>
          <p:spPr>
            <a:xfrm flipH="1" flipV="1">
              <a:off x="10473480" y="2950200"/>
              <a:ext cx="636480" cy="941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20 Grupo"/>
          <p:cNvGrpSpPr/>
          <p:nvPr/>
        </p:nvGrpSpPr>
        <p:grpSpPr>
          <a:xfrm>
            <a:off x="5444280" y="1829160"/>
            <a:ext cx="5874120" cy="4082760"/>
            <a:chOff x="5444280" y="1829160"/>
            <a:chExt cx="5874120" cy="4082760"/>
          </a:xfrm>
        </p:grpSpPr>
        <p:pic>
          <p:nvPicPr>
            <p:cNvPr id="124" name="Picture 3" descr=""/>
            <p:cNvPicPr/>
            <p:nvPr/>
          </p:nvPicPr>
          <p:blipFill>
            <a:blip r:embed="rId3"/>
            <a:stretch/>
          </p:blipFill>
          <p:spPr>
            <a:xfrm>
              <a:off x="5444280" y="1829160"/>
              <a:ext cx="5874120" cy="408276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25" name="18 Rectángulo redondeado"/>
            <p:cNvSpPr/>
            <p:nvPr/>
          </p:nvSpPr>
          <p:spPr>
            <a:xfrm>
              <a:off x="5652720" y="2106000"/>
              <a:ext cx="982800" cy="35964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19 Rectángulo redondeado"/>
            <p:cNvSpPr/>
            <p:nvPr/>
          </p:nvSpPr>
          <p:spPr>
            <a:xfrm>
              <a:off x="7426080" y="4766040"/>
              <a:ext cx="3767760" cy="30420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ejecutar esta solución inicial, pulsamos la flecha verde.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Esto provoca que el programa se compruebe si está bien escrito, que todo está bien para que pueda ejecutarse.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NUNCA SE COMPRUEBA SI EL PROGRAMA DEBE HACER LO QUE QUEREMOS QUE HAGA.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El ordenador sólo ejecuta, no sabe lo que queremos hacer.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29" name="Imagen 6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4800960" y="1885680"/>
            <a:ext cx="7312680" cy="3839760"/>
          </a:xfrm>
          <a:prstGeom prst="rect">
            <a:avLst/>
          </a:prstGeom>
          <a:ln w="0">
            <a:noFill/>
          </a:ln>
        </p:spPr>
      </p:pic>
      <p:sp>
        <p:nvSpPr>
          <p:cNvPr id="130" name="Rectángulo: esquinas redondeadas 5"/>
          <p:cNvSpPr/>
          <p:nvPr/>
        </p:nvSpPr>
        <p:spPr>
          <a:xfrm>
            <a:off x="10018800" y="2488320"/>
            <a:ext cx="893160" cy="2390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Al ejecutar, aparece una pantalla nueva que muestra: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33" name="Picture 1" descr=""/>
          <p:cNvPicPr/>
          <p:nvPr/>
        </p:nvPicPr>
        <p:blipFill>
          <a:blip r:embed="rId1"/>
          <a:stretch/>
        </p:blipFill>
        <p:spPr>
          <a:xfrm>
            <a:off x="684360" y="4002840"/>
            <a:ext cx="10855440" cy="2244960"/>
          </a:xfrm>
          <a:prstGeom prst="rect">
            <a:avLst/>
          </a:prstGeom>
          <a:ln w="9525">
            <a:noFill/>
          </a:ln>
        </p:spPr>
      </p:pic>
      <p:sp>
        <p:nvSpPr>
          <p:cNvPr id="134" name="6 Rectángulo redondeado"/>
          <p:cNvSpPr/>
          <p:nvPr/>
        </p:nvSpPr>
        <p:spPr>
          <a:xfrm>
            <a:off x="1510200" y="5029200"/>
            <a:ext cx="1135440" cy="30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Desactivemos esta opción para ver qué es lo que realmente sucede.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4450680" y="2235600"/>
            <a:ext cx="6780960" cy="3466440"/>
          </a:xfrm>
          <a:prstGeom prst="rect">
            <a:avLst/>
          </a:prstGeom>
          <a:ln w="9525">
            <a:noFill/>
          </a:ln>
        </p:spPr>
      </p:pic>
      <p:sp>
        <p:nvSpPr>
          <p:cNvPr id="138" name="6 Rectángulo redondeado"/>
          <p:cNvSpPr/>
          <p:nvPr/>
        </p:nvSpPr>
        <p:spPr>
          <a:xfrm>
            <a:off x="6996600" y="4987800"/>
            <a:ext cx="3504600" cy="276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ejecutamos ahora vemos como la pantalla aparece y desaparece, sin darnos tiempo a ver lo que sucede.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5841720" y="1549440"/>
            <a:ext cx="5199480" cy="4227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Vamos a colocar algo más de código para que la aplicación no desaparezca sin que nosotros hagamos algo.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ello, solicitaremos que se pulse una tecla.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Al ir escribiendo, el IDE nos presenta qué elementos podemos utilizar, y una descripción de su ayuda resumida.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44" name="Imagen 5" descr="Imagen que contiene captura de pantalla, monitor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4873680" y="2218680"/>
            <a:ext cx="6982560" cy="3796920"/>
          </a:xfrm>
          <a:prstGeom prst="rect">
            <a:avLst/>
          </a:prstGeom>
          <a:ln w="0">
            <a:noFill/>
          </a:ln>
        </p:spPr>
      </p:pic>
      <p:sp>
        <p:nvSpPr>
          <p:cNvPr id="145" name="Rectángulo: esquinas redondeadas 7"/>
          <p:cNvSpPr/>
          <p:nvPr/>
        </p:nvSpPr>
        <p:spPr>
          <a:xfrm>
            <a:off x="6481080" y="3918240"/>
            <a:ext cx="953280" cy="2782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ángulo: esquinas redondeadas 8"/>
          <p:cNvSpPr/>
          <p:nvPr/>
        </p:nvSpPr>
        <p:spPr>
          <a:xfrm>
            <a:off x="7100280" y="4134960"/>
            <a:ext cx="1713240" cy="1761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ángulo: esquinas redondeadas 9"/>
          <p:cNvSpPr/>
          <p:nvPr/>
        </p:nvSpPr>
        <p:spPr>
          <a:xfrm>
            <a:off x="8789040" y="4117320"/>
            <a:ext cx="2947320" cy="4240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La sentencia que vamos a colocar es: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Console.ReadKey();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Esta instrucción para la ejecución hasta que se pulsa una tecla.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Cuando vamos añadiendo el texto, se nos presenta la ayuda</a:t>
            </a:r>
            <a:endParaRPr b="0" lang="es-ES" sz="3200" spc="-1" strike="noStrike">
              <a:latin typeface="Arial"/>
            </a:endParaRPr>
          </a:p>
        </p:txBody>
      </p:sp>
      <p:grpSp>
        <p:nvGrpSpPr>
          <p:cNvPr id="150" name="Grupo 6"/>
          <p:cNvGrpSpPr/>
          <p:nvPr/>
        </p:nvGrpSpPr>
        <p:grpSpPr>
          <a:xfrm>
            <a:off x="115920" y="1393920"/>
            <a:ext cx="11944800" cy="3566880"/>
            <a:chOff x="115920" y="1393920"/>
            <a:chExt cx="11944800" cy="3566880"/>
          </a:xfrm>
        </p:grpSpPr>
        <p:pic>
          <p:nvPicPr>
            <p:cNvPr id="151" name="Imagen 3" descr="Imagen que contiene captura de pantalla, monitor, interior, pantalla&#10;&#10;Descripción generada con confianza muy alta"/>
            <p:cNvPicPr/>
            <p:nvPr/>
          </p:nvPicPr>
          <p:blipFill>
            <a:blip r:embed="rId1"/>
            <a:stretch/>
          </p:blipFill>
          <p:spPr>
            <a:xfrm>
              <a:off x="115920" y="1393920"/>
              <a:ext cx="11944800" cy="3566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2" name="Rectángulo: esquinas redondeadas 7"/>
            <p:cNvSpPr/>
            <p:nvPr/>
          </p:nvSpPr>
          <p:spPr>
            <a:xfrm>
              <a:off x="1474560" y="2818080"/>
              <a:ext cx="998280" cy="34416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tángulo: esquinas redondeadas 8"/>
            <p:cNvSpPr/>
            <p:nvPr/>
          </p:nvSpPr>
          <p:spPr>
            <a:xfrm>
              <a:off x="2333520" y="4062240"/>
              <a:ext cx="1982880" cy="20916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tángulo: esquinas redondeadas 9"/>
            <p:cNvSpPr/>
            <p:nvPr/>
          </p:nvSpPr>
          <p:spPr>
            <a:xfrm>
              <a:off x="4522320" y="4062240"/>
              <a:ext cx="7538400" cy="4240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¿Por qué añadimos el código ahí?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Static void Main(string[] args)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&lt;Codigo&gt;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Esa es lo primero que va a ejecutar nuestro programa.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Recordar que los programas se ejecutan </a:t>
            </a:r>
            <a:r>
              <a:rPr b="1" lang="es-ES" sz="3200" spc="-1" strike="noStrike">
                <a:solidFill>
                  <a:srgbClr val="ff0000"/>
                </a:solidFill>
                <a:latin typeface="Gabriola"/>
                <a:ea typeface="Source Code Pro"/>
              </a:rPr>
              <a:t>por orden 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y que la ejecución de una línea lleva a la siguiente.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57" name="Imagen 3" descr="Imagen que contiene captura de pantalla&#10;&#10;Descripción generada con confianza alta"/>
          <p:cNvPicPr/>
          <p:nvPr/>
        </p:nvPicPr>
        <p:blipFill>
          <a:blip r:embed="rId1"/>
          <a:stretch/>
        </p:blipFill>
        <p:spPr>
          <a:xfrm>
            <a:off x="4873680" y="2889720"/>
            <a:ext cx="6912000" cy="2311560"/>
          </a:xfrm>
          <a:prstGeom prst="rect">
            <a:avLst/>
          </a:prstGeom>
          <a:ln w="0">
            <a:noFill/>
          </a:ln>
        </p:spPr>
      </p:pic>
      <p:sp>
        <p:nvSpPr>
          <p:cNvPr id="158" name="Rectángulo: esquinas redondeadas 7"/>
          <p:cNvSpPr/>
          <p:nvPr/>
        </p:nvSpPr>
        <p:spPr>
          <a:xfrm>
            <a:off x="5141880" y="3033720"/>
            <a:ext cx="5260320" cy="3945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ctángulo: esquinas redondeadas 8"/>
          <p:cNvSpPr/>
          <p:nvPr/>
        </p:nvSpPr>
        <p:spPr>
          <a:xfrm>
            <a:off x="5746320" y="4143600"/>
            <a:ext cx="3233160" cy="384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ángulo: esquinas redondeadas 9"/>
          <p:cNvSpPr/>
          <p:nvPr/>
        </p:nvSpPr>
        <p:spPr>
          <a:xfrm>
            <a:off x="5137200" y="3417480"/>
            <a:ext cx="363600" cy="3945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Rectángulo: esquinas redondeadas 10"/>
          <p:cNvSpPr/>
          <p:nvPr/>
        </p:nvSpPr>
        <p:spPr>
          <a:xfrm>
            <a:off x="5137200" y="4528800"/>
            <a:ext cx="363600" cy="3859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onector recto de flecha 11"/>
          <p:cNvSpPr/>
          <p:nvPr/>
        </p:nvSpPr>
        <p:spPr>
          <a:xfrm flipH="1">
            <a:off x="7601040" y="1978920"/>
            <a:ext cx="394920" cy="105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0325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OJO con la notación de las líneas.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Cuidado con la inclusión de los ; al finalizar las mismas.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Todas las líneas de código que conllevan una finalización de ejecución llevan este delimitador.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5600" spc="-1" strike="noStrike">
                <a:solidFill>
                  <a:srgbClr val="ff0000"/>
                </a:solidFill>
                <a:latin typeface="Gabriola"/>
              </a:rPr>
              <a:t>;</a:t>
            </a:r>
            <a:endParaRPr b="0" lang="es-ES" sz="5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Uno de los errores más frecuentes a la hora de no funcionar un programa es la falta de ; en alguna de las líneas escritas.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no se coloca, el IDE señala el problema.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65" name="Imagen 5" descr=""/>
          <p:cNvPicPr/>
          <p:nvPr/>
        </p:nvPicPr>
        <p:blipFill>
          <a:blip r:embed="rId1"/>
          <a:stretch/>
        </p:blipFill>
        <p:spPr>
          <a:xfrm>
            <a:off x="4873680" y="2904840"/>
            <a:ext cx="6910560" cy="2144160"/>
          </a:xfrm>
          <a:prstGeom prst="rect">
            <a:avLst/>
          </a:prstGeom>
          <a:ln w="0">
            <a:noFill/>
          </a:ln>
        </p:spPr>
      </p:pic>
      <p:sp>
        <p:nvSpPr>
          <p:cNvPr id="166" name="Rectángulo: esquinas redondeadas 8"/>
          <p:cNvSpPr/>
          <p:nvPr/>
        </p:nvSpPr>
        <p:spPr>
          <a:xfrm>
            <a:off x="8570880" y="4266360"/>
            <a:ext cx="422280" cy="384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ctángulo: esquinas redondeadas 10"/>
          <p:cNvSpPr/>
          <p:nvPr/>
        </p:nvSpPr>
        <p:spPr>
          <a:xfrm>
            <a:off x="11283840" y="3783960"/>
            <a:ext cx="258480" cy="3859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9880" y="995400"/>
            <a:ext cx="393156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Durante este inicio de curso, vamos a tener como herramienta de trabajo el entorno de desarrollo integrado </a:t>
            </a: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Visual Studio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 en versión 2022 Community (</a:t>
            </a: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Integrated Developer Enviroment IDE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) y como lenguaje de programación utilizaremos el</a:t>
            </a: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 C#.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82" name="Imagen 7" descr=""/>
          <p:cNvPicPr/>
          <p:nvPr/>
        </p:nvPicPr>
        <p:blipFill>
          <a:blip r:embed="rId1"/>
          <a:stretch/>
        </p:blipFill>
        <p:spPr>
          <a:xfrm>
            <a:off x="6496560" y="4087800"/>
            <a:ext cx="3283200" cy="24624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300000" y="1080000"/>
            <a:ext cx="3959640" cy="27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al ejecutar, algo de lo que hemos escrito es incorrecto, el IDE nos señala que existe un problema, y nos presenta si queremos ejecutar la última versión que no incorpora los cambios realizados desde la última ejecución realizada con éxito.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70" name="Imagen 3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4861440" y="2590560"/>
            <a:ext cx="6950520" cy="2599920"/>
          </a:xfrm>
          <a:prstGeom prst="rect">
            <a:avLst/>
          </a:prstGeom>
          <a:ln w="0">
            <a:noFill/>
          </a:ln>
        </p:spPr>
      </p:pic>
      <p:sp>
        <p:nvSpPr>
          <p:cNvPr id="171" name="Rectángulo: esquinas redondeadas 8"/>
          <p:cNvSpPr/>
          <p:nvPr/>
        </p:nvSpPr>
        <p:spPr>
          <a:xfrm>
            <a:off x="5672880" y="3141000"/>
            <a:ext cx="2119320" cy="384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tángulo: esquinas redondeadas 10"/>
          <p:cNvSpPr/>
          <p:nvPr/>
        </p:nvSpPr>
        <p:spPr>
          <a:xfrm>
            <a:off x="10219320" y="4152600"/>
            <a:ext cx="1353240" cy="3859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pulsamos. NO en la pantalla anterior, en la parte baja del IDE se nos dará una </a:t>
            </a:r>
            <a:r>
              <a:rPr b="1" lang="es-ES" sz="3200" spc="-1" strike="noStrike">
                <a:solidFill>
                  <a:srgbClr val="ff0000"/>
                </a:solidFill>
                <a:latin typeface="Gabriola"/>
              </a:rPr>
              <a:t>orientación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 del error que se está produciendo, señalando una descripción y una línea en la que se encuentra.</a:t>
            </a:r>
            <a:endParaRPr b="0" lang="es-ES" sz="3200" spc="-1" strike="noStrike">
              <a:latin typeface="Arial"/>
            </a:endParaRPr>
          </a:p>
        </p:txBody>
      </p:sp>
      <p:grpSp>
        <p:nvGrpSpPr>
          <p:cNvPr id="175" name="Grupo 7"/>
          <p:cNvGrpSpPr/>
          <p:nvPr/>
        </p:nvGrpSpPr>
        <p:grpSpPr>
          <a:xfrm>
            <a:off x="275760" y="2705400"/>
            <a:ext cx="11584440" cy="1108080"/>
            <a:chOff x="275760" y="2705400"/>
            <a:chExt cx="11584440" cy="1108080"/>
          </a:xfrm>
        </p:grpSpPr>
        <p:pic>
          <p:nvPicPr>
            <p:cNvPr id="176" name="Imagen 6" descr="Imagen que contiene captura de pantalla, monitor, mostrando, cielo&#10;&#10;Descripción generada con confianza alta"/>
            <p:cNvPicPr/>
            <p:nvPr/>
          </p:nvPicPr>
          <p:blipFill>
            <a:blip r:embed="rId1"/>
            <a:stretch/>
          </p:blipFill>
          <p:spPr>
            <a:xfrm>
              <a:off x="275760" y="2705400"/>
              <a:ext cx="11584440" cy="1087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7" name="Rectángulo: esquinas redondeadas 8"/>
            <p:cNvSpPr/>
            <p:nvPr/>
          </p:nvSpPr>
          <p:spPr>
            <a:xfrm>
              <a:off x="1473120" y="3429000"/>
              <a:ext cx="1010160" cy="3844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Rectángulo: esquinas redondeadas 10"/>
            <p:cNvSpPr/>
            <p:nvPr/>
          </p:nvSpPr>
          <p:spPr>
            <a:xfrm>
              <a:off x="9568080" y="3429000"/>
              <a:ext cx="434880" cy="36432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C# es </a:t>
            </a:r>
            <a:r>
              <a:rPr b="1" lang="es-ES" sz="3200" spc="-1" strike="noStrike">
                <a:solidFill>
                  <a:srgbClr val="ff0000"/>
                </a:solidFill>
                <a:latin typeface="Gabriola"/>
              </a:rPr>
              <a:t>Case sensitive.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Eso significa que no es lo mismo escribir en mayúsculas o en minúsculas el código.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el lenguaje de programación, estas expresiones son diferentes.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81" name="Marcador de texto 3"/>
          <p:cNvSpPr/>
          <p:nvPr/>
        </p:nvSpPr>
        <p:spPr>
          <a:xfrm>
            <a:off x="5179680" y="1140480"/>
            <a:ext cx="6171840" cy="5554440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READKEY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Aunque el IDE intenta solventar estos problemas realizando cambios según de escribe.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Ahora, con el código bien escrito, volvamos a ejecutar.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static void Main(string[] args)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Console.WriteLine("Hello World!");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Console.ReadKey();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Y al presentar el texto, se queda esperando a que pulsemos una tecla.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Lo hacemos, y finaliza la ejecución.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84" name="Imagen 5" descr=""/>
          <p:cNvPicPr/>
          <p:nvPr/>
        </p:nvPicPr>
        <p:blipFill>
          <a:blip r:embed="rId1"/>
          <a:stretch/>
        </p:blipFill>
        <p:spPr>
          <a:xfrm>
            <a:off x="6095880" y="2334240"/>
            <a:ext cx="5264280" cy="215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Pero nuestro objetivo nos es una Hello World.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 un Hola Amig@s.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 de lógica que si cambiamos el texto que se presenta de Hello World por el que queremos, será lo que necesitamos.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static void Main(string[] args)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Console.WriteLine("¡¡Hola Amig@s!!");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Console.ReadKey();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</a:t>
            </a: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</p:txBody>
      </p:sp>
      <p:pic>
        <p:nvPicPr>
          <p:cNvPr id="187" name="Imagen 3" descr=""/>
          <p:cNvPicPr/>
          <p:nvPr/>
        </p:nvPicPr>
        <p:blipFill>
          <a:blip r:embed="rId1"/>
          <a:stretch/>
        </p:blipFill>
        <p:spPr>
          <a:xfrm>
            <a:off x="6095880" y="1140480"/>
            <a:ext cx="5255640" cy="1590480"/>
          </a:xfrm>
          <a:prstGeom prst="rect">
            <a:avLst/>
          </a:prstGeom>
          <a:ln w="0">
            <a:noFill/>
          </a:ln>
        </p:spPr>
      </p:pic>
      <p:pic>
        <p:nvPicPr>
          <p:cNvPr id="188" name="Imagen 7" descr=""/>
          <p:cNvPicPr/>
          <p:nvPr/>
        </p:nvPicPr>
        <p:blipFill>
          <a:blip r:embed="rId2"/>
          <a:stretch/>
        </p:blipFill>
        <p:spPr>
          <a:xfrm>
            <a:off x="6095880" y="3025080"/>
            <a:ext cx="5255640" cy="190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¿Dónde se guarda nuestro proyecto?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Al crear el proyecto establecimos una ruta en nuestro equipo donde almacenar la información.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Dentro de un proyecto se crean, de forma automática, diferentes ficheros.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acceder …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191" name="Imagen 6" descr="Imagen que contiene captura de pantalla, monitor, pantalla, teléfono móvil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594760" y="1603080"/>
            <a:ext cx="5756760" cy="4629240"/>
          </a:xfrm>
          <a:prstGeom prst="rect">
            <a:avLst/>
          </a:prstGeom>
          <a:ln w="0">
            <a:noFill/>
          </a:ln>
        </p:spPr>
      </p:pic>
      <p:sp>
        <p:nvSpPr>
          <p:cNvPr id="192" name="Rectángulo: esquinas redondeadas 8"/>
          <p:cNvSpPr/>
          <p:nvPr/>
        </p:nvSpPr>
        <p:spPr>
          <a:xfrm>
            <a:off x="8631360" y="1603080"/>
            <a:ext cx="1426320" cy="3081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ángulo: esquinas redondeadas 9"/>
          <p:cNvSpPr/>
          <p:nvPr/>
        </p:nvSpPr>
        <p:spPr>
          <a:xfrm>
            <a:off x="8631360" y="2359080"/>
            <a:ext cx="2720160" cy="1893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Rectángulo: esquinas redondeadas 10"/>
          <p:cNvSpPr/>
          <p:nvPr/>
        </p:nvSpPr>
        <p:spPr>
          <a:xfrm>
            <a:off x="5910480" y="5739840"/>
            <a:ext cx="2720160" cy="1893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¿Qué contiene el proyecto?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Por ahora, sólo vamos a señalar alguno de los elementos importantes.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Todo el proyecto se almacena con su descripción como proyecto y una carpeta con su nombre que contiene los ficheros del mismo.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Dentro de esa carpeta, se sitúan los ficheros de código. En nuestro caso, identificamos Program.cs que es el código que estamos editando.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197" name="Imagen 3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910480" y="1386000"/>
            <a:ext cx="4190760" cy="1142280"/>
          </a:xfrm>
          <a:prstGeom prst="rect">
            <a:avLst/>
          </a:prstGeom>
          <a:ln w="0">
            <a:noFill/>
          </a:ln>
        </p:spPr>
      </p:pic>
      <p:sp>
        <p:nvSpPr>
          <p:cNvPr id="198" name="Rectángulo: esquinas redondeadas 8"/>
          <p:cNvSpPr/>
          <p:nvPr/>
        </p:nvSpPr>
        <p:spPr>
          <a:xfrm>
            <a:off x="5910480" y="1458000"/>
            <a:ext cx="3773160" cy="1893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Rectángulo: esquinas redondeadas 9"/>
          <p:cNvSpPr/>
          <p:nvPr/>
        </p:nvSpPr>
        <p:spPr>
          <a:xfrm>
            <a:off x="6539400" y="1987200"/>
            <a:ext cx="1744920" cy="5410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Imagen 7" descr="Imagen que contiene captura de pantalla&#10;&#10;Descripción generada con confianza muy alta"/>
          <p:cNvPicPr/>
          <p:nvPr/>
        </p:nvPicPr>
        <p:blipFill>
          <a:blip r:embed="rId2"/>
          <a:stretch/>
        </p:blipFill>
        <p:spPr>
          <a:xfrm>
            <a:off x="5999760" y="2676960"/>
            <a:ext cx="5295960" cy="1456920"/>
          </a:xfrm>
          <a:prstGeom prst="rect">
            <a:avLst/>
          </a:prstGeom>
          <a:ln w="0">
            <a:noFill/>
          </a:ln>
        </p:spPr>
      </p:pic>
      <p:sp>
        <p:nvSpPr>
          <p:cNvPr id="201" name="Rectángulo: esquinas redondeadas 11"/>
          <p:cNvSpPr/>
          <p:nvPr/>
        </p:nvSpPr>
        <p:spPr>
          <a:xfrm>
            <a:off x="5999760" y="2676960"/>
            <a:ext cx="5255640" cy="1904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Rectángulo: esquinas redondeadas 10"/>
          <p:cNvSpPr/>
          <p:nvPr/>
        </p:nvSpPr>
        <p:spPr>
          <a:xfrm>
            <a:off x="6625800" y="3672720"/>
            <a:ext cx="868680" cy="1904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Imagen 13" descr="Imagen que contiene captura de pantalla, negro&#10;&#10;Descripción generada con confianza muy alta"/>
          <p:cNvPicPr/>
          <p:nvPr/>
        </p:nvPicPr>
        <p:blipFill>
          <a:blip r:embed="rId3"/>
          <a:stretch/>
        </p:blipFill>
        <p:spPr>
          <a:xfrm>
            <a:off x="7548120" y="3352680"/>
            <a:ext cx="4514760" cy="3295440"/>
          </a:xfrm>
          <a:prstGeom prst="rect">
            <a:avLst/>
          </a:prstGeom>
          <a:ln w="0">
            <a:noFill/>
          </a:ln>
        </p:spPr>
      </p:pic>
      <p:sp>
        <p:nvSpPr>
          <p:cNvPr id="204" name="Rectángulo: esquinas redondeadas 14"/>
          <p:cNvSpPr/>
          <p:nvPr/>
        </p:nvSpPr>
        <p:spPr>
          <a:xfrm>
            <a:off x="7809120" y="4109040"/>
            <a:ext cx="868680" cy="1904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Elementos de un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Como hemos visto, al generar un proyecto se nos presentan diferentes pantallas.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using System;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Librería de uso común para interacción con el sistema.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Gracias a su uso, podemos utilizar las funciones de entrada y salida de información.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Console.WriteLine("");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207" name="Imagen 6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819040" y="1642680"/>
            <a:ext cx="5532480" cy="3571560"/>
          </a:xfrm>
          <a:prstGeom prst="rect">
            <a:avLst/>
          </a:prstGeom>
          <a:ln w="0">
            <a:noFill/>
          </a:ln>
        </p:spPr>
      </p:pic>
      <p:sp>
        <p:nvSpPr>
          <p:cNvPr id="208" name="Rectángulo: esquinas redondeadas 8"/>
          <p:cNvSpPr/>
          <p:nvPr/>
        </p:nvSpPr>
        <p:spPr>
          <a:xfrm>
            <a:off x="6936480" y="2335680"/>
            <a:ext cx="1209240" cy="240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n 3" descr="Imagen que contiene captura de pantalla, monitor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724360" y="1608840"/>
            <a:ext cx="5627160" cy="363924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Elementos de un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eliminamos la librería, nuestro programa no comprende el uso de Console.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12" name="Rectángulo: esquinas redondeadas 8"/>
          <p:cNvSpPr/>
          <p:nvPr/>
        </p:nvSpPr>
        <p:spPr>
          <a:xfrm>
            <a:off x="7717680" y="4067640"/>
            <a:ext cx="3517920" cy="58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Elementos de un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Incluso podemos averiguar qué acciones se nos recomienda realizar para solucionar el problema.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215" name="Imagen 5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681520" y="1496520"/>
            <a:ext cx="5670000" cy="3864240"/>
          </a:xfrm>
          <a:prstGeom prst="rect">
            <a:avLst/>
          </a:prstGeom>
          <a:ln w="0">
            <a:noFill/>
          </a:ln>
        </p:spPr>
      </p:pic>
      <p:sp>
        <p:nvSpPr>
          <p:cNvPr id="216" name="Rectángulo: esquinas redondeadas 8"/>
          <p:cNvSpPr/>
          <p:nvPr/>
        </p:nvSpPr>
        <p:spPr>
          <a:xfrm>
            <a:off x="6262920" y="3805200"/>
            <a:ext cx="2354040" cy="15555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9880" y="995400"/>
            <a:ext cx="393156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Un lenguaje de programación es completo dependiendo de dos factores:</a:t>
            </a:r>
            <a:endParaRPr b="0" lang="es-ES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Las funcionalidades del editor que se utiliza para su desarrollo.</a:t>
            </a:r>
            <a:endParaRPr b="0" lang="es-ES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La cantidad de funciones ya preprogramadas en el lenguaje y que pueden ser utilizadas fácilmente por el programador, sin que estas condicionen la funcionalidad del programa a realizar.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300000" y="1080000"/>
            <a:ext cx="3239640" cy="22878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480000" y="3600000"/>
            <a:ext cx="2879640" cy="27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Elementos de un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colocamos la librería, y empezamos a escribir Console, nos muestra las opciones dentro de este elemento que podemos utilizar.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Seleccionando una, nos da una breve descripción de su funcionalidad.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219" name="Imagen 7" descr="Imagen que contiene captura de pantalla, monitor,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670360" y="2277000"/>
            <a:ext cx="6115320" cy="2552400"/>
          </a:xfrm>
          <a:prstGeom prst="rect">
            <a:avLst/>
          </a:prstGeom>
          <a:ln w="0">
            <a:noFill/>
          </a:ln>
        </p:spPr>
      </p:pic>
      <p:sp>
        <p:nvSpPr>
          <p:cNvPr id="220" name="Rectángulo: esquinas redondeadas 8"/>
          <p:cNvSpPr/>
          <p:nvPr/>
        </p:nvSpPr>
        <p:spPr>
          <a:xfrm>
            <a:off x="5880960" y="2715480"/>
            <a:ext cx="2458440" cy="189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Rectángulo: esquinas redondeadas 9"/>
          <p:cNvSpPr/>
          <p:nvPr/>
        </p:nvSpPr>
        <p:spPr>
          <a:xfrm>
            <a:off x="8208720" y="4319640"/>
            <a:ext cx="3442320" cy="5101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Los espacios de nombres.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s-ES" sz="3200" spc="-1" strike="noStrike">
                <a:solidFill>
                  <a:srgbClr val="000000"/>
                </a:solidFill>
                <a:latin typeface="Gabriola"/>
              </a:rPr>
              <a:t>namespace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  es un espacio de nombre que agrupa un conjunto de funcionalidades de un programa o librería determinada.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Por ejemplo, como funcionan los elementos de la librería </a:t>
            </a:r>
            <a:r>
              <a:rPr b="1" i="1" lang="es-ES" sz="3200" spc="-1" strike="noStrike">
                <a:solidFill>
                  <a:srgbClr val="000000"/>
                </a:solidFill>
                <a:latin typeface="Gabriola"/>
              </a:rPr>
              <a:t>System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 está definido en un </a:t>
            </a:r>
            <a:r>
              <a:rPr b="1" i="1" lang="es-ES" sz="3200" spc="-1" strike="noStrike">
                <a:solidFill>
                  <a:srgbClr val="000000"/>
                </a:solidFill>
                <a:latin typeface="Gabriola"/>
              </a:rPr>
              <a:t>namespace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 que se denomina </a:t>
            </a:r>
            <a:r>
              <a:rPr b="1" i="1" lang="es-ES" sz="3200" spc="-1" strike="noStrike">
                <a:solidFill>
                  <a:srgbClr val="000000"/>
                </a:solidFill>
                <a:latin typeface="Gabriola"/>
              </a:rPr>
              <a:t>System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Por eso podemos utilizarlo.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24" name="Imagen 6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819040" y="1642680"/>
            <a:ext cx="5532480" cy="3571560"/>
          </a:xfrm>
          <a:prstGeom prst="rect">
            <a:avLst/>
          </a:prstGeom>
          <a:ln w="0">
            <a:noFill/>
          </a:ln>
        </p:spPr>
      </p:pic>
      <p:sp>
        <p:nvSpPr>
          <p:cNvPr id="225" name="Rectángulo: esquinas redondeadas 8"/>
          <p:cNvSpPr/>
          <p:nvPr/>
        </p:nvSpPr>
        <p:spPr>
          <a:xfrm>
            <a:off x="6797880" y="2737440"/>
            <a:ext cx="2802600" cy="240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Cuidado con los nombre de proyectos y elementos dentro de un programa.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Ojo con los nombres de los elementos dentro de un programa.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Como vemos, el utilizar la @ no ha sido lo más adecuado, ya que ha definido el namespace de forma diferente a como queríamos.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28" name="Imagen 6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819040" y="1642680"/>
            <a:ext cx="5532480" cy="3571560"/>
          </a:xfrm>
          <a:prstGeom prst="rect">
            <a:avLst/>
          </a:prstGeom>
          <a:ln w="0">
            <a:noFill/>
          </a:ln>
        </p:spPr>
      </p:pic>
      <p:sp>
        <p:nvSpPr>
          <p:cNvPr id="229" name="Rectángulo: esquinas redondeadas 8"/>
          <p:cNvSpPr/>
          <p:nvPr/>
        </p:nvSpPr>
        <p:spPr>
          <a:xfrm>
            <a:off x="6797880" y="2737440"/>
            <a:ext cx="2802600" cy="240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90896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Identificadores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Se utilizan para darle nombre a alguno de los elementos de un programa (constantes, variables, objetos, métodos, propiedades, etc.), englobados dentro de un espacio de nombres.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Se trata de un cadena de caracteres sin espacios en blanco, que debe comenzar por un carácter que no sea un número.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Ejemplos:</a:t>
            </a:r>
            <a:endParaRPr b="0" lang="es-ES" sz="3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numero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Numero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Palabra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frase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paso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auxiliar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Se recomienda que su nombre sea significativo con lo que representan.</a:t>
            </a:r>
            <a:endParaRPr b="0" lang="es-ES" sz="3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32" name="Marcador de texto 3"/>
          <p:cNvSpPr/>
          <p:nvPr/>
        </p:nvSpPr>
        <p:spPr>
          <a:xfrm>
            <a:off x="6442200" y="1140480"/>
            <a:ext cx="4908960" cy="5554440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Palabras reservadas en C#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abstract, as, base, bool, break, byte, case, catch, char, checked, class, const, continue, decimal, default, delegate, do, double, else, enum, event, explicit, extern, false, finally, fixed, float, for, foreach, goto, if, implicit, in, int, interface, internal, lock, is, long, namespace, new, null, object, operator, out, override, params, private, protected, public, readonly, ref, return, sbyte, sealed, short, sizeof, stackalloc, static, string, struct, switch, this, throw, true, try, typeof, uint, ulong, unchecked, unsafe, ushort, using, virtual, void, while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Forman parte del propio lenguaje.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n 17" descr=""/>
          <p:cNvPicPr/>
          <p:nvPr/>
        </p:nvPicPr>
        <p:blipFill>
          <a:blip r:embed="rId1"/>
          <a:stretch/>
        </p:blipFill>
        <p:spPr>
          <a:xfrm>
            <a:off x="5712480" y="3592440"/>
            <a:ext cx="5615640" cy="1893240"/>
          </a:xfrm>
          <a:prstGeom prst="rect">
            <a:avLst/>
          </a:prstGeom>
          <a:ln w="0">
            <a:noFill/>
          </a:ln>
        </p:spPr>
      </p:pic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Comentarios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Como ya hemos indicado, es bueno reflejar en nuestro código qué algoritmos hemos utilizado y cómo hemos resuelto determinado problema. De este modo, retomar un código tiempo después de haberlo realizado es más sencillo. Se deben documentar los elementos que sean significativos.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36" name="Rectángulo: esquinas redondeadas 12"/>
          <p:cNvSpPr/>
          <p:nvPr/>
        </p:nvSpPr>
        <p:spPr>
          <a:xfrm>
            <a:off x="5740200" y="3637080"/>
            <a:ext cx="560880" cy="4233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Rectángulo: esquinas redondeadas 13"/>
          <p:cNvSpPr/>
          <p:nvPr/>
        </p:nvSpPr>
        <p:spPr>
          <a:xfrm>
            <a:off x="5723640" y="5023080"/>
            <a:ext cx="577440" cy="4233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Imagen 15" descr=""/>
          <p:cNvPicPr/>
          <p:nvPr/>
        </p:nvPicPr>
        <p:blipFill>
          <a:blip r:embed="rId2"/>
          <a:stretch/>
        </p:blipFill>
        <p:spPr>
          <a:xfrm>
            <a:off x="5712480" y="1341720"/>
            <a:ext cx="5639040" cy="16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Variables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Una variable representa un espacio de memoria para almacenar un valor de un determinado tipo, valor que puede ser modificado a lo largo de la ejecución del bloque donde la variable es accesible, tantas veces como se necesite.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declarar una variable, debemos indicar el tipo de información que va a almacenar.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41" name="Imagen 6" descr="Imagen que contiene captura de pantalla&#10;&#10;Descripción generada con confianza muy alta"/>
          <p:cNvPicPr/>
          <p:nvPr/>
        </p:nvPicPr>
        <p:blipFill>
          <a:blip r:embed="rId1"/>
          <a:stretch/>
        </p:blipFill>
        <p:spPr>
          <a:xfrm>
            <a:off x="5873760" y="1888920"/>
            <a:ext cx="5477760" cy="40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Tipos de datos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Son los diferentes tipos de elementos que se pueden almacenar en la memoria del equipo y que podrán ser nombrados mediante identificadores para su uso posterior.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cada tipo de elemento, el ordenador reservará una zona de memoria para poder almacenar esta información.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44" name="Imagen 6" descr=""/>
          <p:cNvPicPr/>
          <p:nvPr/>
        </p:nvPicPr>
        <p:blipFill>
          <a:blip r:embed="rId1"/>
          <a:stretch/>
        </p:blipFill>
        <p:spPr>
          <a:xfrm>
            <a:off x="5631120" y="1549800"/>
            <a:ext cx="6305760" cy="473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Usemos un string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 uno de los tipos de datos especiales definidos por C#.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Se utiliza para facilitar la gestión de cadenas de caracteres.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definir una variable de tipo string, lo hacemos de la siguiente forma: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string micadena;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247" name="Imagen 6" descr="Imagen que contiene naranja&#10;&#10;Descripción generada con confianza alta"/>
          <p:cNvPicPr/>
          <p:nvPr/>
        </p:nvPicPr>
        <p:blipFill>
          <a:blip r:embed="rId1"/>
          <a:stretch/>
        </p:blipFill>
        <p:spPr>
          <a:xfrm>
            <a:off x="5831640" y="1140480"/>
            <a:ext cx="5527440" cy="1297080"/>
          </a:xfrm>
          <a:prstGeom prst="rect">
            <a:avLst/>
          </a:prstGeom>
          <a:ln w="0">
            <a:noFill/>
          </a:ln>
        </p:spPr>
      </p:pic>
      <p:sp>
        <p:nvSpPr>
          <p:cNvPr id="248" name="Rectángulo: esquinas redondeadas 8"/>
          <p:cNvSpPr/>
          <p:nvPr/>
        </p:nvSpPr>
        <p:spPr>
          <a:xfrm>
            <a:off x="6557760" y="1972800"/>
            <a:ext cx="2807280" cy="4233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Usemos un string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poder ver el contenido de una variable string, podemos utilizar la siguiente acción: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Console.WriteLine(micadena);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Pero si lo hacemos directamente como lo estamos enunciando, surge un problema.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51" name="Imagen 3" descr="Imagen que contiene naranja&#10;&#10;Descripción generada con confianza alta"/>
          <p:cNvPicPr/>
          <p:nvPr/>
        </p:nvPicPr>
        <p:blipFill>
          <a:blip r:embed="rId1"/>
          <a:stretch/>
        </p:blipFill>
        <p:spPr>
          <a:xfrm>
            <a:off x="6095880" y="2000160"/>
            <a:ext cx="5142600" cy="1601280"/>
          </a:xfrm>
          <a:prstGeom prst="rect">
            <a:avLst/>
          </a:prstGeom>
          <a:ln w="0">
            <a:noFill/>
          </a:ln>
        </p:spPr>
      </p:pic>
      <p:sp>
        <p:nvSpPr>
          <p:cNvPr id="252" name="Rectángulo: esquinas redondeadas 8"/>
          <p:cNvSpPr/>
          <p:nvPr/>
        </p:nvSpPr>
        <p:spPr>
          <a:xfrm>
            <a:off x="9407160" y="3034080"/>
            <a:ext cx="1648080" cy="39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Imagen 7" descr="Imagen que contiene captura de pantalla&#10;&#10;Descripción generada con confianza alta"/>
          <p:cNvPicPr/>
          <p:nvPr/>
        </p:nvPicPr>
        <p:blipFill>
          <a:blip r:embed="rId2"/>
          <a:stretch/>
        </p:blipFill>
        <p:spPr>
          <a:xfrm>
            <a:off x="6095880" y="3964680"/>
            <a:ext cx="5974920" cy="1784520"/>
          </a:xfrm>
          <a:prstGeom prst="rect">
            <a:avLst/>
          </a:prstGeom>
          <a:ln w="0">
            <a:noFill/>
          </a:ln>
        </p:spPr>
      </p:pic>
      <p:sp>
        <p:nvSpPr>
          <p:cNvPr id="254" name="Rectángulo: esquinas redondeadas 9"/>
          <p:cNvSpPr/>
          <p:nvPr/>
        </p:nvSpPr>
        <p:spPr>
          <a:xfrm>
            <a:off x="8381880" y="4850280"/>
            <a:ext cx="3462840" cy="7880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Para todas las variables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Cuando se declara una variable, debe incluirse su valor inicial.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string micadena="";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Con esto se soluciona nuestro problema y podemos ejecutar nuestro proyecto.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Pero no aparece nada.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Si la variable no contiene nada, se muestra nada.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El contenido de un string siempre se representa como un conjunto de caracteres delimitados por comillas dobles.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9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"Esto es un string"</a:t>
            </a:r>
            <a:endParaRPr b="0" lang="es-ES" sz="1900" spc="-1" strike="noStrike">
              <a:latin typeface="Arial"/>
            </a:endParaRPr>
          </a:p>
        </p:txBody>
      </p:sp>
      <p:pic>
        <p:nvPicPr>
          <p:cNvPr id="257" name="Imagen 5" descr=""/>
          <p:cNvPicPr/>
          <p:nvPr/>
        </p:nvPicPr>
        <p:blipFill>
          <a:blip r:embed="rId1"/>
          <a:stretch/>
        </p:blipFill>
        <p:spPr>
          <a:xfrm>
            <a:off x="5994360" y="1140480"/>
            <a:ext cx="5356800" cy="2024280"/>
          </a:xfrm>
          <a:prstGeom prst="rect">
            <a:avLst/>
          </a:prstGeom>
          <a:ln w="0">
            <a:noFill/>
          </a:ln>
        </p:spPr>
      </p:pic>
      <p:sp>
        <p:nvSpPr>
          <p:cNvPr id="258" name="Rectángulo: esquinas redondeadas 8"/>
          <p:cNvSpPr/>
          <p:nvPr/>
        </p:nvSpPr>
        <p:spPr>
          <a:xfrm>
            <a:off x="6594840" y="1955520"/>
            <a:ext cx="3005640" cy="357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Imagen 10" descr=""/>
          <p:cNvPicPr/>
          <p:nvPr/>
        </p:nvPicPr>
        <p:blipFill>
          <a:blip r:embed="rId2"/>
          <a:stretch/>
        </p:blipFill>
        <p:spPr>
          <a:xfrm>
            <a:off x="6493320" y="3488040"/>
            <a:ext cx="4395600" cy="222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9" name="Marcador de contenido 8"/>
          <p:cNvSpPr/>
          <p:nvPr/>
        </p:nvSpPr>
        <p:spPr>
          <a:xfrm>
            <a:off x="7398360" y="1941120"/>
            <a:ext cx="3953160" cy="3953160"/>
          </a:xfrm>
          <a:prstGeom prst="roundRect">
            <a:avLst>
              <a:gd name="adj" fmla="val 7747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61718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4100" spc="-1" strike="noStrike">
                <a:solidFill>
                  <a:srgbClr val="000000"/>
                </a:solidFill>
                <a:latin typeface="Gabriola"/>
              </a:rPr>
              <a:t>Visual Studio </a:t>
            </a:r>
            <a:endParaRPr b="0" lang="es-ES" sz="4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 uno de los IDE más potentes del mercado.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Permite el uso de múltiples lenguajes de programación, incluso de forma simultánea.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Permite la creación de proyectos específicos para soluciones específicas (Web, escritorio, Azure, Apps, etc.).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Intellisense: completa código al escribirlo. Realiza análisis del código para que sepas lo que puedes utilizar.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Integra las últimas herramientas para desarrollo colaborativo empresarial.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Excelente motor de detección de errores y automatización de pruebas.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Code refactoring: mejora el código escrito.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Mostrar un string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hacemos un ligero cambio, y le damos un valor inicial a nuestra variable que no sea vacío: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string micadena="Mi primera cadena";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conseguimos la ejecución de un código visible.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Recordar que vemos la ejecución del programa porque hemos colocado la línea que espera a que pulsemos una tecla para continuar: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Console.ReadKey();</a:t>
            </a:r>
            <a:endParaRPr b="0" lang="es-ES" sz="1500" spc="-1" strike="noStrike">
              <a:latin typeface="Arial"/>
            </a:endParaRPr>
          </a:p>
        </p:txBody>
      </p:sp>
      <p:pic>
        <p:nvPicPr>
          <p:cNvPr id="262" name="Imagen 3" descr="Imagen que contiene exterior&#10;&#10;Descripción generada con confianza alta"/>
          <p:cNvPicPr/>
          <p:nvPr/>
        </p:nvPicPr>
        <p:blipFill>
          <a:blip r:embed="rId1"/>
          <a:stretch/>
        </p:blipFill>
        <p:spPr>
          <a:xfrm>
            <a:off x="6095880" y="1140480"/>
            <a:ext cx="5202720" cy="1629720"/>
          </a:xfrm>
          <a:prstGeom prst="rect">
            <a:avLst/>
          </a:prstGeom>
          <a:ln w="0">
            <a:noFill/>
          </a:ln>
        </p:spPr>
      </p:pic>
      <p:sp>
        <p:nvSpPr>
          <p:cNvPr id="263" name="Rectángulo: esquinas redondeadas 8"/>
          <p:cNvSpPr/>
          <p:nvPr/>
        </p:nvSpPr>
        <p:spPr>
          <a:xfrm>
            <a:off x="6673320" y="1776600"/>
            <a:ext cx="4506480" cy="3574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Imagen 7" descr="Imagen que contiene captura de pantalla&#10;&#10;Descripción generada con confianza alta"/>
          <p:cNvPicPr/>
          <p:nvPr/>
        </p:nvPicPr>
        <p:blipFill>
          <a:blip r:embed="rId2"/>
          <a:stretch/>
        </p:blipFill>
        <p:spPr>
          <a:xfrm>
            <a:off x="6095880" y="3429000"/>
            <a:ext cx="5381640" cy="179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Añadir más texto a mostrar con un string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Cuando mostramos el contenido de una variable, nos puede interesar el mostrar más información al usuario que sólo el contenido de la misma.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ello, podemos aplicar varias estrategias.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La primera es usando el propio WriteLine.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Console.WriteLine("El contenido de mi cadena es: {0}“, micadena);</a:t>
            </a:r>
            <a:endParaRPr b="0" lang="es-ES" sz="1500" spc="-1" strike="noStrike">
              <a:latin typeface="Arial"/>
            </a:endParaRPr>
          </a:p>
        </p:txBody>
      </p:sp>
      <p:pic>
        <p:nvPicPr>
          <p:cNvPr id="267" name="Imagen 5" descr="Imagen que contiene interior&#10;&#10;Descripción generada con confianza alta"/>
          <p:cNvPicPr/>
          <p:nvPr/>
        </p:nvPicPr>
        <p:blipFill>
          <a:blip r:embed="rId1"/>
          <a:stretch/>
        </p:blipFill>
        <p:spPr>
          <a:xfrm>
            <a:off x="6095880" y="1140480"/>
            <a:ext cx="5275080" cy="2142360"/>
          </a:xfrm>
          <a:prstGeom prst="rect">
            <a:avLst/>
          </a:prstGeom>
          <a:ln w="0">
            <a:noFill/>
          </a:ln>
        </p:spPr>
      </p:pic>
      <p:pic>
        <p:nvPicPr>
          <p:cNvPr id="268" name="Imagen 9" descr="Imagen que contiene texto&#10;&#10;Descripción generada con confianza alta"/>
          <p:cNvPicPr/>
          <p:nvPr/>
        </p:nvPicPr>
        <p:blipFill>
          <a:blip r:embed="rId2"/>
          <a:stretch/>
        </p:blipFill>
        <p:spPr>
          <a:xfrm>
            <a:off x="6095880" y="3783960"/>
            <a:ext cx="5286240" cy="1327680"/>
          </a:xfrm>
          <a:prstGeom prst="rect">
            <a:avLst/>
          </a:prstGeom>
          <a:ln w="0">
            <a:noFill/>
          </a:ln>
        </p:spPr>
      </p:pic>
      <p:sp>
        <p:nvSpPr>
          <p:cNvPr id="269" name="Rectángulo: esquinas redondeadas 8"/>
          <p:cNvSpPr/>
          <p:nvPr/>
        </p:nvSpPr>
        <p:spPr>
          <a:xfrm>
            <a:off x="6341040" y="1690200"/>
            <a:ext cx="5010480" cy="1933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Añadir más texto a mostrar con un string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Los modificadores</a:t>
            </a:r>
            <a:r>
              <a:rPr b="0" lang="es-ES" sz="2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{0} 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que hemos colocado en el código ubican dónde se va a colocar el contenido de la variable que situamos al final de la cadena de caracteres definida.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Podemos incluir más de una variable a mostrar.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Console.WriteLine("El contenido de mi cadena es: {0} y esta es la otra: {1}", micadena, miotracadena);</a:t>
            </a:r>
            <a:endParaRPr b="0" lang="es-ES" sz="1500" spc="-1" strike="noStrike">
              <a:latin typeface="Arial"/>
            </a:endParaRPr>
          </a:p>
        </p:txBody>
      </p:sp>
      <p:pic>
        <p:nvPicPr>
          <p:cNvPr id="272" name="Imagen 3" descr=""/>
          <p:cNvPicPr/>
          <p:nvPr/>
        </p:nvPicPr>
        <p:blipFill>
          <a:blip r:embed="rId1"/>
          <a:stretch/>
        </p:blipFill>
        <p:spPr>
          <a:xfrm>
            <a:off x="4974480" y="1965240"/>
            <a:ext cx="6924960" cy="761400"/>
          </a:xfrm>
          <a:prstGeom prst="rect">
            <a:avLst/>
          </a:prstGeom>
          <a:ln w="0">
            <a:noFill/>
          </a:ln>
        </p:spPr>
      </p:pic>
      <p:pic>
        <p:nvPicPr>
          <p:cNvPr id="273" name="Imagen 7" descr=""/>
          <p:cNvPicPr/>
          <p:nvPr/>
        </p:nvPicPr>
        <p:blipFill>
          <a:blip r:embed="rId2"/>
          <a:stretch/>
        </p:blipFill>
        <p:spPr>
          <a:xfrm>
            <a:off x="4974480" y="4321080"/>
            <a:ext cx="6924960" cy="86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Concatenar (Unir) varios string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Otra estrategia es unir los textos sobre una variable y presentar esta directamente.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ello utilizamos el concepto de concatenar (unir) string.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Y el resultado es el mismo.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276" name="Imagen 6" descr=""/>
          <p:cNvPicPr/>
          <p:nvPr/>
        </p:nvPicPr>
        <p:blipFill>
          <a:blip r:embed="rId1"/>
          <a:stretch/>
        </p:blipFill>
        <p:spPr>
          <a:xfrm>
            <a:off x="1591200" y="4403880"/>
            <a:ext cx="9760320" cy="1312920"/>
          </a:xfrm>
          <a:prstGeom prst="rect">
            <a:avLst/>
          </a:prstGeom>
          <a:ln w="0">
            <a:noFill/>
          </a:ln>
        </p:spPr>
      </p:pic>
      <p:pic>
        <p:nvPicPr>
          <p:cNvPr id="277" name="Imagen 9" descr=""/>
          <p:cNvPicPr/>
          <p:nvPr/>
        </p:nvPicPr>
        <p:blipFill>
          <a:blip r:embed="rId2"/>
          <a:stretch/>
        </p:blipFill>
        <p:spPr>
          <a:xfrm>
            <a:off x="5083920" y="5769720"/>
            <a:ext cx="6267600" cy="7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Usemos el entero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Lógicamente, no sólo de caracteres viven los ordenadores.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Los datos numéricos son fundamentales.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int numero = 10;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Source Code Pro"/>
              </a:rPr>
              <a:t>Recordar que todas las variables deben ser inicializadas, es decir, hay que darles un valor cuando las defines.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Mostrar por pantalla números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Estos números los podemos presentar por pantalla de la misma forma que lo hacemos con los strings.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282" name="Imagen 6" descr=""/>
          <p:cNvPicPr/>
          <p:nvPr/>
        </p:nvPicPr>
        <p:blipFill>
          <a:blip r:embed="rId1"/>
          <a:stretch/>
        </p:blipFill>
        <p:spPr>
          <a:xfrm>
            <a:off x="3084840" y="3636720"/>
            <a:ext cx="8266680" cy="1488600"/>
          </a:xfrm>
          <a:prstGeom prst="rect">
            <a:avLst/>
          </a:prstGeom>
          <a:ln w="0">
            <a:noFill/>
          </a:ln>
        </p:spPr>
      </p:pic>
      <p:pic>
        <p:nvPicPr>
          <p:cNvPr id="283" name="Imagen 9" descr=""/>
          <p:cNvPicPr/>
          <p:nvPr/>
        </p:nvPicPr>
        <p:blipFill>
          <a:blip r:embed="rId2"/>
          <a:stretch/>
        </p:blipFill>
        <p:spPr>
          <a:xfrm>
            <a:off x="3084840" y="5229720"/>
            <a:ext cx="6025320" cy="119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Usemos double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No todas las cantidades a representar será números naturales.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También querremos representar cantidades con decimales (por ejemplo €).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Para ellos utilizaremos el </a:t>
            </a:r>
            <a:r>
              <a:rPr b="1" i="1" lang="es-ES" sz="3200" spc="-1" strike="noStrike">
                <a:solidFill>
                  <a:srgbClr val="000000"/>
                </a:solidFill>
                <a:latin typeface="Gabriola"/>
              </a:rPr>
              <a:t>double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OJO. Escribiendo en programa decimales llevan punto, pero en presentación por pantalla aparece la determinada por el Sistema Operativo.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86" name="Imagen 6" descr="Imagen que contiene interior, botella&#10;&#10;Descripción generada con confianza alta"/>
          <p:cNvPicPr/>
          <p:nvPr/>
        </p:nvPicPr>
        <p:blipFill>
          <a:blip r:embed="rId1"/>
          <a:stretch/>
        </p:blipFill>
        <p:spPr>
          <a:xfrm>
            <a:off x="5014080" y="1581840"/>
            <a:ext cx="6888240" cy="1577520"/>
          </a:xfrm>
          <a:prstGeom prst="rect">
            <a:avLst/>
          </a:prstGeom>
          <a:ln w="0">
            <a:noFill/>
          </a:ln>
        </p:spPr>
      </p:pic>
      <p:pic>
        <p:nvPicPr>
          <p:cNvPr id="287" name="Imagen 9" descr=""/>
          <p:cNvPicPr/>
          <p:nvPr/>
        </p:nvPicPr>
        <p:blipFill>
          <a:blip r:embed="rId2"/>
          <a:stretch/>
        </p:blipFill>
        <p:spPr>
          <a:xfrm>
            <a:off x="5867640" y="3429000"/>
            <a:ext cx="6035040" cy="137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Mostrar por pantalla un double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Como hemos visto, para presentar por pantalla un número decimal, aplicamos al número el formato necesario, especificando si es necesario el número de decimales a mostrar.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290" name="Imagen 6" descr="Imagen que contiene interior, botella&#10;&#10;Descripción generada con confianza alta"/>
          <p:cNvPicPr/>
          <p:nvPr/>
        </p:nvPicPr>
        <p:blipFill>
          <a:blip r:embed="rId1"/>
          <a:stretch/>
        </p:blipFill>
        <p:spPr>
          <a:xfrm>
            <a:off x="3028320" y="4643640"/>
            <a:ext cx="8323200" cy="1906200"/>
          </a:xfrm>
          <a:prstGeom prst="rect">
            <a:avLst/>
          </a:prstGeom>
          <a:ln w="0">
            <a:noFill/>
          </a:ln>
        </p:spPr>
      </p:pic>
      <p:sp>
        <p:nvSpPr>
          <p:cNvPr id="291" name="Conector recto de flecha 9"/>
          <p:cNvSpPr/>
          <p:nvPr/>
        </p:nvSpPr>
        <p:spPr>
          <a:xfrm>
            <a:off x="7315200" y="2493720"/>
            <a:ext cx="360" cy="265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Constantes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Durante un programa nos puede interesar definir elementos que, durante todo el programa no queremos que varíen.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 estos elementos se les denomina </a:t>
            </a:r>
            <a:r>
              <a:rPr b="1" i="1" lang="es-ES" sz="3200" spc="-1" strike="noStrike">
                <a:solidFill>
                  <a:srgbClr val="000000"/>
                </a:solidFill>
                <a:latin typeface="Gabriola"/>
              </a:rPr>
              <a:t>constantes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Se utilizan para establecer criterios de ejecución del programa. Por ejemplo, establecer un máximo de número de elementos que va a tratar un programa determinado (programa para 1000 alumn@s).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Las constantes deben asociarse a un tipo de datos.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Si intentamos modificar el valor de una constante, aparece error.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94" name="Imagen 6" descr="Imagen que contiene interior&#10;&#10;Descripción generada con confianza alta"/>
          <p:cNvPicPr/>
          <p:nvPr/>
        </p:nvPicPr>
        <p:blipFill>
          <a:blip r:embed="rId1"/>
          <a:stretch/>
        </p:blipFill>
        <p:spPr>
          <a:xfrm>
            <a:off x="5656680" y="1140480"/>
            <a:ext cx="5700240" cy="2037240"/>
          </a:xfrm>
          <a:prstGeom prst="rect">
            <a:avLst/>
          </a:prstGeom>
          <a:ln w="0">
            <a:noFill/>
          </a:ln>
        </p:spPr>
      </p:pic>
      <p:pic>
        <p:nvPicPr>
          <p:cNvPr id="295" name="Imagen 9" descr=""/>
          <p:cNvPicPr/>
          <p:nvPr/>
        </p:nvPicPr>
        <p:blipFill>
          <a:blip r:embed="rId2"/>
          <a:stretch/>
        </p:blipFill>
        <p:spPr>
          <a:xfrm>
            <a:off x="6095880" y="3350880"/>
            <a:ext cx="5063400" cy="1664640"/>
          </a:xfrm>
          <a:prstGeom prst="rect">
            <a:avLst/>
          </a:prstGeom>
          <a:ln w="0">
            <a:noFill/>
          </a:ln>
        </p:spPr>
      </p:pic>
      <p:pic>
        <p:nvPicPr>
          <p:cNvPr id="296" name="Imagen 11" descr="Imagen que contiene captura de pantalla&#10;&#10;Descripción generada con confianza muy alta"/>
          <p:cNvPicPr/>
          <p:nvPr/>
        </p:nvPicPr>
        <p:blipFill>
          <a:blip r:embed="rId3"/>
          <a:stretch/>
        </p:blipFill>
        <p:spPr>
          <a:xfrm>
            <a:off x="5656680" y="5188680"/>
            <a:ext cx="6370920" cy="1211400"/>
          </a:xfrm>
          <a:prstGeom prst="rect">
            <a:avLst/>
          </a:prstGeom>
          <a:ln w="0">
            <a:noFill/>
          </a:ln>
        </p:spPr>
      </p:pic>
      <p:sp>
        <p:nvSpPr>
          <p:cNvPr id="297" name="Conector recto de flecha 13"/>
          <p:cNvSpPr/>
          <p:nvPr/>
        </p:nvSpPr>
        <p:spPr>
          <a:xfrm>
            <a:off x="3599640" y="6052320"/>
            <a:ext cx="22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Operadores aritméticos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Lógicamente los números están para operar con ellos: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variable1 + variable2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variable1 - variable2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variable1 * variable2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variable1 / variable2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variable1 % variable2</a:t>
            </a:r>
            <a:endParaRPr b="0" lang="es-ES" sz="3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3000" spc="-1" strike="noStrike">
                <a:solidFill>
                  <a:srgbClr val="000000"/>
                </a:solidFill>
                <a:latin typeface="Gabriola"/>
              </a:rPr>
              <a:t>resto de dividir ambas variables</a:t>
            </a:r>
            <a:endParaRPr b="0" lang="es-ES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3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000" spc="-1" strike="noStrike">
              <a:latin typeface="Arial"/>
            </a:endParaRPr>
          </a:p>
        </p:txBody>
      </p:sp>
      <p:sp>
        <p:nvSpPr>
          <p:cNvPr id="300" name="Marcador de texto 3"/>
          <p:cNvSpPr/>
          <p:nvPr/>
        </p:nvSpPr>
        <p:spPr>
          <a:xfrm>
            <a:off x="6732720" y="1090800"/>
            <a:ext cx="4618440" cy="5554440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Operadores comparativos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Realizan comparaciones entre elementos.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Mayor que: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dato1 &gt; dato2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Menor que: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dato1 &lt; dato2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Igual que: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dato1 == dato2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61718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.NET Core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Entorno orientado a la producción de programas, no a su optimización absoluta (sistemas de control a tiempo real). Eso se hace en C++.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Incluye un conjunto de funciones prefabricadas y optimizadas para su uso por parte del programador.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No hace aplicaciones completas, sólo facilita tareas generales. No es capaz de tratar un DNI o una factura.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Mejorar estas funciones es complicado y poco productivo ya que han trabajado en ellas cientos de programadores.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Soporte multiplataforma (.NET Core).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3" name="Imagen 7"/>
          <p:cNvSpPr/>
          <p:nvPr/>
        </p:nvSpPr>
        <p:spPr>
          <a:xfrm>
            <a:off x="7404120" y="3918240"/>
            <a:ext cx="3947400" cy="202392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8280000" y="1515240"/>
            <a:ext cx="1965240" cy="19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46184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Operadores comparativos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Y combinaciones: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dato1 &gt;= dato2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dato1 &lt;= dato2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Y alguno especial: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dato1 != dato2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distinto que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03" name="Marcador de texto 3"/>
          <p:cNvSpPr/>
          <p:nvPr/>
        </p:nvSpPr>
        <p:spPr>
          <a:xfrm>
            <a:off x="6732720" y="1090800"/>
            <a:ext cx="4618440" cy="5554440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Operadores lógicos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Y también podremos operar con condiciones.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AND.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condicion1 &amp;&amp; condicion2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OR.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condicion1 || condicion2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NOT.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	</a:t>
            </a: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!condición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  <a:ea typeface="DejaVu Sans"/>
              </a:rPr>
              <a:t>Aunque esto lo iremos viendo más adelante.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05" name="Imagen 6"/>
          <p:cNvSpPr/>
          <p:nvPr/>
        </p:nvSpPr>
        <p:spPr>
          <a:xfrm>
            <a:off x="3238560" y="948960"/>
            <a:ext cx="5714280" cy="571428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adroTexto 7"/>
          <p:cNvSpPr/>
          <p:nvPr/>
        </p:nvSpPr>
        <p:spPr>
          <a:xfrm>
            <a:off x="1457640" y="5781240"/>
            <a:ext cx="92761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4400" spc="-1" strike="noStrike">
                <a:solidFill>
                  <a:srgbClr val="ff0000"/>
                </a:solidFill>
                <a:latin typeface="Ink Free"/>
                <a:ea typeface="DejaVu Sans"/>
              </a:rPr>
              <a:t>¡¡¡¡Y no hemos empezado a programar!!!!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61718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C#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Tiene C como elemento de partida, que es el mismo elemento que soporta múltiples lenguajes de programación (Javascript, Java, C++, …).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Requiere menos código para generar aplicaciones.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Misma notación para diferentes ambientes (escritorio, web, apps, etc.).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Nivel medio de dificultad de aprendizaje.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97" name="Picture 4" descr="Top Programming Languages Of 2021 - Coding Dojo Blog"/>
          <p:cNvPicPr/>
          <p:nvPr/>
        </p:nvPicPr>
        <p:blipFill>
          <a:blip r:embed="rId1"/>
          <a:stretch/>
        </p:blipFill>
        <p:spPr>
          <a:xfrm>
            <a:off x="7229160" y="1477080"/>
            <a:ext cx="4850280" cy="24760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Top 20 Most Popular Programming Languages For 2021 and Beyond | by Amyra  Sheldon | Becoming Human: Artificial Intelligence Magazine"/>
          <p:cNvPicPr/>
          <p:nvPr/>
        </p:nvPicPr>
        <p:blipFill>
          <a:blip r:embed="rId2"/>
          <a:stretch/>
        </p:blipFill>
        <p:spPr>
          <a:xfrm>
            <a:off x="7412040" y="4080960"/>
            <a:ext cx="4442400" cy="264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¿Cómo empezamos?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Abriendo el IDE y generando un proyecto.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Un proyecto engloba a un conjunto de elementos que necesitamos para la realización de nuestra aplicación.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No todos los proyectos son iguales ni requieren los mismos elementos, por lo que Visual Studio posee plantillas para tipologías de proyectos específicas.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Creamos el nuevo proyecto.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940640" y="1608120"/>
            <a:ext cx="6759000" cy="43315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6660000" y="4860000"/>
            <a:ext cx="2159640" cy="359640"/>
          </a:xfrm>
          <a:custGeom>
            <a:avLst/>
            <a:gdLst/>
            <a:ahLst/>
            <a:rect l="l" t="t" r="r" b="b"/>
            <a:pathLst>
              <a:path w="6002" h="1002">
                <a:moveTo>
                  <a:pt x="0" y="250"/>
                </a:moveTo>
                <a:lnTo>
                  <a:pt x="4500" y="250"/>
                </a:lnTo>
                <a:lnTo>
                  <a:pt x="4500" y="0"/>
                </a:lnTo>
                <a:lnTo>
                  <a:pt x="6001" y="500"/>
                </a:lnTo>
                <a:lnTo>
                  <a:pt x="4500" y="1001"/>
                </a:lnTo>
                <a:lnTo>
                  <a:pt x="4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9880" y="307440"/>
            <a:ext cx="10514880" cy="53892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rgbClr val="000000"/>
                </a:solidFill>
                <a:latin typeface="Ink Free"/>
              </a:rPr>
              <a:t>¿Con qué vamos a trabajar?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9880" y="1140480"/>
            <a:ext cx="3891240" cy="5554440"/>
          </a:xfrm>
          <a:prstGeom prst="rect">
            <a:avLst/>
          </a:prstGeom>
          <a:solidFill>
            <a:srgbClr val="9dc3e6"/>
          </a:solidFill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Gabriola"/>
              </a:rPr>
              <a:t>Nuestro primer proyecto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HOLA AMIG@S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Creamos el nuevo proyecto, especificando que se trata de un proyecto de Visual C#, .NET Core, y es una Aplicación de Consola.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Gabriola"/>
              </a:rPr>
              <a:t>Además, incluimos el nombre del proyecto (que debe ser significativo para ser ordenad@s) y dónde lo vamos a guardar.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982400" y="1440000"/>
            <a:ext cx="6681240" cy="467964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6840000" y="2700000"/>
            <a:ext cx="539640" cy="179640"/>
          </a:xfrm>
          <a:custGeom>
            <a:avLst/>
            <a:gdLst/>
            <a:ahLst/>
            <a:rect l="l" t="t" r="r" b="b"/>
            <a:pathLst>
              <a:path w="1502" h="502">
                <a:moveTo>
                  <a:pt x="0" y="125"/>
                </a:moveTo>
                <a:lnTo>
                  <a:pt x="1125" y="125"/>
                </a:lnTo>
                <a:lnTo>
                  <a:pt x="1125" y="0"/>
                </a:lnTo>
                <a:lnTo>
                  <a:pt x="1501" y="250"/>
                </a:lnTo>
                <a:lnTo>
                  <a:pt x="1125" y="501"/>
                </a:lnTo>
                <a:lnTo>
                  <a:pt x="1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28375</TotalTime>
  <Application>LibreOffice/7.3.5.2$Windows_X86_64 LibreOffice_project/184fe81b8c8c30d8b5082578aee2fed2ea847c01</Application>
  <AppVersion>15.0000</AppVersion>
  <Words>2841</Words>
  <Paragraphs>331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2018-08-18T15:22:15Z</dcterms:created>
  <dc:creator>JOSÉ JUAN RODRÍGUEZ PESTANO</dc:creator>
  <dc:description/>
  <dc:language>es-ES</dc:language>
  <cp:lastModifiedBy/>
  <dcterms:modified xsi:type="dcterms:W3CDTF">2022-10-19T10:42:37Z</dcterms:modified>
  <cp:revision>115</cp:revision>
  <dc:subject/>
  <dc:title>¿Con qué vamos a trabajar?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</vt:lpwstr>
  </property>
  <property fmtid="{D5CDD505-2E9C-101B-9397-08002B2CF9AE}" pid="3" name="Slides">
    <vt:i4>50</vt:i4>
  </property>
</Properties>
</file>