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4" r:id="rId3"/>
    <p:sldId id="265" r:id="rId4"/>
    <p:sldId id="263" r:id="rId5"/>
    <p:sldId id="266" r:id="rId6"/>
    <p:sldId id="267" r:id="rId7"/>
    <p:sldId id="268" r:id="rId8"/>
    <p:sldId id="269" r:id="rId9"/>
    <p:sldId id="257" r:id="rId10"/>
    <p:sldId id="261" r:id="rId11"/>
    <p:sldId id="262" r:id="rId12"/>
    <p:sldId id="260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A3313-2BA8-41F6-9DD0-A69616AE2DA8}" type="datetimeFigureOut">
              <a:rPr lang="es-ES" smtClean="0"/>
              <a:pPr/>
              <a:t>15/10/2019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0F0-AE4D-49E1-970B-5F130B0EE22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167306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A3313-2BA8-41F6-9DD0-A69616AE2DA8}" type="datetimeFigureOut">
              <a:rPr lang="es-ES" smtClean="0"/>
              <a:pPr/>
              <a:t>15/10/2019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0F0-AE4D-49E1-970B-5F130B0EE22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834456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A3313-2BA8-41F6-9DD0-A69616AE2DA8}" type="datetimeFigureOut">
              <a:rPr lang="es-ES" smtClean="0"/>
              <a:pPr/>
              <a:t>15/10/2019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0F0-AE4D-49E1-970B-5F130B0EE22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42756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A3313-2BA8-41F6-9DD0-A69616AE2DA8}" type="datetimeFigureOut">
              <a:rPr lang="es-ES" smtClean="0"/>
              <a:pPr/>
              <a:t>15/10/2019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0F0-AE4D-49E1-970B-5F130B0EE22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4043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A3313-2BA8-41F6-9DD0-A69616AE2DA8}" type="datetimeFigureOut">
              <a:rPr lang="es-ES" smtClean="0"/>
              <a:pPr/>
              <a:t>15/10/2019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0F0-AE4D-49E1-970B-5F130B0EE22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314461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A3313-2BA8-41F6-9DD0-A69616AE2DA8}" type="datetimeFigureOut">
              <a:rPr lang="es-ES" smtClean="0"/>
              <a:pPr/>
              <a:t>15/10/2019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0F0-AE4D-49E1-970B-5F130B0EE22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705736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A3313-2BA8-41F6-9DD0-A69616AE2DA8}" type="datetimeFigureOut">
              <a:rPr lang="es-ES" smtClean="0"/>
              <a:pPr/>
              <a:t>15/10/2019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0F0-AE4D-49E1-970B-5F130B0EE22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66896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A3313-2BA8-41F6-9DD0-A69616AE2DA8}" type="datetimeFigureOut">
              <a:rPr lang="es-ES" smtClean="0"/>
              <a:pPr/>
              <a:t>15/10/2019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0F0-AE4D-49E1-970B-5F130B0EE22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048432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A3313-2BA8-41F6-9DD0-A69616AE2DA8}" type="datetimeFigureOut">
              <a:rPr lang="es-ES" smtClean="0"/>
              <a:pPr/>
              <a:t>15/10/2019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0F0-AE4D-49E1-970B-5F130B0EE22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18524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A3313-2BA8-41F6-9DD0-A69616AE2DA8}" type="datetimeFigureOut">
              <a:rPr lang="es-ES" smtClean="0"/>
              <a:pPr/>
              <a:t>15/10/2019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0F0-AE4D-49E1-970B-5F130B0EE22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630366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A3313-2BA8-41F6-9DD0-A69616AE2DA8}" type="datetimeFigureOut">
              <a:rPr lang="es-ES" smtClean="0"/>
              <a:pPr/>
              <a:t>15/10/2019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0F0-AE4D-49E1-970B-5F130B0EE22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976630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63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A3313-2BA8-41F6-9DD0-A69616AE2DA8}" type="datetimeFigureOut">
              <a:rPr lang="es-ES" smtClean="0"/>
              <a:pPr/>
              <a:t>15/10/2019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300F0-AE4D-49E1-970B-5F130B0EE22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778925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="" xmlns:a16="http://schemas.microsoft.com/office/drawing/2014/main" id="{3AAA3679-DEA6-425D-B716-EAF694D97073}"/>
              </a:ext>
            </a:extLst>
          </p:cNvPr>
          <p:cNvSpPr txBox="1">
            <a:spLocks/>
          </p:cNvSpPr>
          <p:nvPr/>
        </p:nvSpPr>
        <p:spPr>
          <a:xfrm>
            <a:off x="839788" y="307299"/>
            <a:ext cx="10515600" cy="53975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>
                <a:latin typeface="Ink Free" panose="03080402000500000000" pitchFamily="66" charset="0"/>
              </a:rPr>
              <a:t>¿Qué podemos hacer?</a:t>
            </a:r>
            <a:endParaRPr lang="es-ES" dirty="0">
              <a:latin typeface="Ink Free" panose="03080402000500000000" pitchFamily="66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FFE001D1-0275-40FB-B204-D66451395D5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53" r="2362" b="3036"/>
          <a:stretch/>
        </p:blipFill>
        <p:spPr>
          <a:xfrm>
            <a:off x="5976645" y="1237956"/>
            <a:ext cx="5378743" cy="5312745"/>
          </a:xfrm>
          <a:prstGeom prst="round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="" xmlns:a16="http://schemas.microsoft.com/office/drawing/2014/main" id="{949BB154-5646-475A-B312-E606D096F2AD}"/>
              </a:ext>
            </a:extLst>
          </p:cNvPr>
          <p:cNvSpPr txBox="1"/>
          <p:nvPr/>
        </p:nvSpPr>
        <p:spPr>
          <a:xfrm rot="20125406">
            <a:off x="1215180" y="1279407"/>
            <a:ext cx="306365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500" dirty="0">
                <a:latin typeface="Gabriola" panose="04040605051002020D02" pitchFamily="82" charset="0"/>
              </a:rPr>
              <a:t>Bucles</a:t>
            </a:r>
          </a:p>
        </p:txBody>
      </p:sp>
    </p:spTree>
    <p:extLst>
      <p:ext uri="{BB962C8B-B14F-4D97-AF65-F5344CB8AC3E}">
        <p14:creationId xmlns="" xmlns:p14="http://schemas.microsoft.com/office/powerpoint/2010/main" val="560065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7268D4A-7AAA-4779-9076-3E72EE4C2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07299"/>
            <a:ext cx="10515600" cy="53975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ES" dirty="0">
                <a:latin typeface="Ink Free" panose="03080402000500000000" pitchFamily="66" charset="0"/>
              </a:rPr>
              <a:t>¿Qué podemos hacer?</a:t>
            </a:r>
          </a:p>
        </p:txBody>
      </p:sp>
      <p:sp>
        <p:nvSpPr>
          <p:cNvPr id="5" name="Marcador de texto 3">
            <a:extLst>
              <a:ext uri="{FF2B5EF4-FFF2-40B4-BE49-F238E27FC236}">
                <a16:creationId xmlns="" xmlns:a16="http://schemas.microsoft.com/office/drawing/2014/main" id="{B15756B0-51EA-461A-90E9-23E0111A0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40506"/>
            <a:ext cx="4619316" cy="5555338"/>
          </a:xfrm>
          <a:prstGeom prst="roundRect">
            <a:avLst>
              <a:gd name="adj" fmla="val 8662"/>
            </a:avLst>
          </a:prstGeo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s-ES" sz="3200" b="1" dirty="0">
                <a:latin typeface="Gabriola" panose="04040605051002020D02" pitchFamily="82" charset="0"/>
              </a:rPr>
              <a:t>Para</a:t>
            </a:r>
          </a:p>
          <a:p>
            <a:r>
              <a:rPr lang="es-ES" sz="3200" dirty="0">
                <a:latin typeface="Gabriola" panose="04040605051002020D02" pitchFamily="82" charset="0"/>
              </a:rPr>
              <a:t>Y si sabemos cuántos son los elementos a tratar, ¿no es mejor tener controlado el final?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20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for</a:t>
            </a:r>
            <a:r>
              <a:rPr lang="es-ES" sz="20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</a:t>
            </a:r>
            <a:r>
              <a:rPr lang="es-ES" sz="20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condicion_inicial</a:t>
            </a:r>
            <a:r>
              <a:rPr lang="es-ES" sz="20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; </a:t>
            </a:r>
            <a:r>
              <a:rPr lang="es-ES" sz="20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condición_final</a:t>
            </a:r>
            <a:r>
              <a:rPr lang="es-ES" sz="20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; incremento)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20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20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acciones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20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s-ES" sz="1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s-ES" sz="3200" dirty="0">
                <a:latin typeface="Gabriola" panose="04040605051002020D02" pitchFamily="82" charset="0"/>
              </a:rPr>
              <a:t>Por ejemplo, volvamos a contar hasta 100.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1E695D79-15DC-4016-9AD4-5FCD511BD8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613" y="1866367"/>
            <a:ext cx="6220599" cy="191050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DEA69795-5833-4D05-B57F-30E5034D5A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717" y="3794409"/>
            <a:ext cx="4170495" cy="141664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9302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3">
            <a:extLst>
              <a:ext uri="{FF2B5EF4-FFF2-40B4-BE49-F238E27FC236}">
                <a16:creationId xmlns="" xmlns:a16="http://schemas.microsoft.com/office/drawing/2014/main" id="{B15756B0-51EA-461A-90E9-23E0111A0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40506"/>
            <a:ext cx="4619316" cy="5555338"/>
          </a:xfrm>
          <a:prstGeom prst="roundRect">
            <a:avLst>
              <a:gd name="adj" fmla="val 8662"/>
            </a:avLst>
          </a:prstGeo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s-ES" sz="3200" b="1" dirty="0">
                <a:latin typeface="Gabriola" panose="04040605051002020D02" pitchFamily="82" charset="0"/>
              </a:rPr>
              <a:t>Bucles anidados</a:t>
            </a:r>
          </a:p>
          <a:p>
            <a:r>
              <a:rPr lang="es-ES" sz="3200" dirty="0">
                <a:latin typeface="Gabriola" panose="04040605051002020D02" pitchFamily="82" charset="0"/>
              </a:rPr>
              <a:t>También podemos utilizar unos bucles dentro de otros.</a:t>
            </a:r>
          </a:p>
          <a:p>
            <a:endParaRPr lang="es-ES" sz="3200" dirty="0">
              <a:latin typeface="Gabriola" panose="04040605051002020D02" pitchFamily="82" charset="0"/>
            </a:endParaRPr>
          </a:p>
          <a:p>
            <a:r>
              <a:rPr lang="es-ES" sz="3200" dirty="0">
                <a:latin typeface="Gabriola" panose="04040605051002020D02" pitchFamily="82" charset="0"/>
              </a:rPr>
              <a:t>Dado un número, cuenta del 1 al 10 tantas veces como indique ese número. La cuenta del 1 al 10 será en la misma línea.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="" xmlns:a16="http://schemas.microsoft.com/office/drawing/2014/main" id="{148F2C21-F4BC-4745-B108-9B701B10A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07299"/>
            <a:ext cx="10515600" cy="53975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ES" dirty="0">
                <a:latin typeface="Ink Free" panose="03080402000500000000" pitchFamily="66" charset="0"/>
              </a:rPr>
              <a:t>¿Qué podemos hacer?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1CC187EE-662B-4D78-89B1-45F3364161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007" y="1140506"/>
            <a:ext cx="6772210" cy="443815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D0722D73-1F21-4DCF-9D83-889A234275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027" y="4754632"/>
            <a:ext cx="5460880" cy="179606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2361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3">
            <a:extLst>
              <a:ext uri="{FF2B5EF4-FFF2-40B4-BE49-F238E27FC236}">
                <a16:creationId xmlns="" xmlns:a16="http://schemas.microsoft.com/office/drawing/2014/main" id="{B15756B0-51EA-461A-90E9-23E0111A0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40506"/>
            <a:ext cx="4619316" cy="5555338"/>
          </a:xfrm>
          <a:prstGeom prst="roundRect">
            <a:avLst>
              <a:gd name="adj" fmla="val 8662"/>
            </a:avLst>
          </a:prstGeo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s-ES" sz="3200" b="1" dirty="0">
                <a:latin typeface="Gabriola" panose="04040605051002020D02" pitchFamily="82" charset="0"/>
              </a:rPr>
              <a:t>En caso de …</a:t>
            </a:r>
          </a:p>
          <a:p>
            <a:r>
              <a:rPr lang="es-ES" sz="3200" dirty="0">
                <a:latin typeface="Gabriola" panose="04040605051002020D02" pitchFamily="82" charset="0"/>
              </a:rPr>
              <a:t>Si tenemos múltiples condiciones del mismo valor y con las que vamos a realizar acciones diferentes, puede que nos interese utilizar un nuevo elemento.</a:t>
            </a:r>
          </a:p>
          <a:p>
            <a:r>
              <a:rPr lang="es-ES" sz="3200" dirty="0">
                <a:latin typeface="Gabriola" panose="04040605051002020D02" pitchFamily="82" charset="0"/>
                <a:ea typeface="Source Code Pro" panose="020B0509030403020204" pitchFamily="49" charset="0"/>
              </a:rPr>
              <a:t>Por ejemplo, para el algoritmo de las notas.</a:t>
            </a:r>
            <a:endParaRPr lang="es-ES" sz="1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s-ES" sz="3200" dirty="0">
              <a:latin typeface="Gabriola" panose="04040605051002020D02" pitchFamily="8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="" xmlns:a16="http://schemas.microsoft.com/office/drawing/2014/main" id="{148F2C21-F4BC-4745-B108-9B701B10A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07299"/>
            <a:ext cx="10515600" cy="53975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ES" dirty="0">
                <a:latin typeface="Ink Free" panose="03080402000500000000" pitchFamily="66" charset="0"/>
              </a:rPr>
              <a:t>¿Qué podemos hacer?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E95422E2-6BA5-4E65-86BC-F48D33A186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663" y="1890877"/>
            <a:ext cx="8339312" cy="444366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7541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3">
            <a:extLst>
              <a:ext uri="{FF2B5EF4-FFF2-40B4-BE49-F238E27FC236}">
                <a16:creationId xmlns="" xmlns:a16="http://schemas.microsoft.com/office/drawing/2014/main" id="{B15756B0-51EA-461A-90E9-23E0111A0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40506"/>
            <a:ext cx="4619316" cy="5555338"/>
          </a:xfrm>
          <a:prstGeom prst="roundRect">
            <a:avLst>
              <a:gd name="adj" fmla="val 8662"/>
            </a:avLst>
          </a:prstGeo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s-ES" sz="3600" b="1" dirty="0">
                <a:latin typeface="Gabriola" panose="04040605051002020D02" pitchFamily="82" charset="0"/>
              </a:rPr>
              <a:t>Bucles</a:t>
            </a:r>
          </a:p>
          <a:p>
            <a:r>
              <a:rPr lang="es-ES" sz="2800" b="1" dirty="0">
                <a:latin typeface="Gabriola" panose="04040605051002020D02" pitchFamily="82" charset="0"/>
              </a:rPr>
              <a:t>Definición</a:t>
            </a:r>
            <a:r>
              <a:rPr lang="es-ES" sz="2800" dirty="0">
                <a:latin typeface="Gabriola" panose="04040605051002020D02" pitchFamily="82" charset="0"/>
              </a:rPr>
              <a:t>: es un tipo de estructura de control que permite repetir una o más sentencias múltiples veces.</a:t>
            </a:r>
          </a:p>
          <a:p>
            <a:r>
              <a:rPr lang="es-ES" sz="2800" dirty="0">
                <a:latin typeface="Gabriola" panose="04040605051002020D02" pitchFamily="82" charset="0"/>
              </a:rPr>
              <a:t>La automatización de la gestión de la información conlleva, en muchas ocasiones, la realización de tareas repetitivas y tediosas que, para un ordenador, son inmediatas.</a:t>
            </a:r>
          </a:p>
          <a:p>
            <a:r>
              <a:rPr lang="es-ES" sz="2800" dirty="0">
                <a:latin typeface="Gabriola" panose="04040605051002020D02" pitchFamily="82" charset="0"/>
              </a:rPr>
              <a:t>No se queja, no protesta y puede realizar la misma tarea mil veces con la misma calidad que la primera vez.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s-ES" sz="1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s-ES" sz="3200" dirty="0">
              <a:latin typeface="Gabriola" panose="04040605051002020D02" pitchFamily="8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="" xmlns:a16="http://schemas.microsoft.com/office/drawing/2014/main" id="{3AAA3679-DEA6-425D-B716-EAF694D97073}"/>
              </a:ext>
            </a:extLst>
          </p:cNvPr>
          <p:cNvSpPr txBox="1">
            <a:spLocks/>
          </p:cNvSpPr>
          <p:nvPr/>
        </p:nvSpPr>
        <p:spPr>
          <a:xfrm>
            <a:off x="839788" y="307299"/>
            <a:ext cx="10515600" cy="53975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>
                <a:latin typeface="Ink Free" panose="03080402000500000000" pitchFamily="66" charset="0"/>
              </a:rPr>
              <a:t>¿Qué podemos hacer?</a:t>
            </a:r>
            <a:endParaRPr lang="es-ES" dirty="0">
              <a:latin typeface="Ink Free" panose="03080402000500000000" pitchFamily="66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6483F4F0-C7BD-4969-9138-052E7FDB77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205" y="2025820"/>
            <a:ext cx="6254025" cy="3530918"/>
          </a:xfrm>
          <a:prstGeom prst="round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06753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3">
            <a:extLst>
              <a:ext uri="{FF2B5EF4-FFF2-40B4-BE49-F238E27FC236}">
                <a16:creationId xmlns="" xmlns:a16="http://schemas.microsoft.com/office/drawing/2014/main" id="{B15756B0-51EA-461A-90E9-23E0111A0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40506"/>
            <a:ext cx="4619316" cy="5555338"/>
          </a:xfrm>
          <a:prstGeom prst="roundRect">
            <a:avLst>
              <a:gd name="adj" fmla="val 8662"/>
            </a:avLst>
          </a:prstGeo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s-ES" sz="3600" b="1" dirty="0">
                <a:latin typeface="Gabriola" panose="04040605051002020D02" pitchFamily="82" charset="0"/>
              </a:rPr>
              <a:t>Bucles</a:t>
            </a:r>
          </a:p>
          <a:p>
            <a:r>
              <a:rPr lang="es-ES" sz="2800" dirty="0">
                <a:latin typeface="Gabriola" panose="04040605051002020D02" pitchFamily="82" charset="0"/>
              </a:rPr>
              <a:t>En la programación tenemos diferentes figuras que realizan esta acción de bucle dependiendo del comportamiento que le queramos dar.</a:t>
            </a:r>
          </a:p>
          <a:p>
            <a:endParaRPr lang="es-ES" sz="2800" b="1" dirty="0">
              <a:latin typeface="Gabriola" panose="04040605051002020D02" pitchFamily="82" charset="0"/>
            </a:endParaRPr>
          </a:p>
          <a:p>
            <a:pPr lvl="1"/>
            <a:r>
              <a:rPr lang="es-ES" sz="2800" b="1" dirty="0" err="1">
                <a:latin typeface="Gabriola" panose="04040605051002020D02" pitchFamily="82" charset="0"/>
              </a:rPr>
              <a:t>While</a:t>
            </a:r>
            <a:r>
              <a:rPr lang="es-ES" sz="2800" dirty="0">
                <a:latin typeface="Gabriola" panose="04040605051002020D02" pitchFamily="82" charset="0"/>
              </a:rPr>
              <a:t> (mientras).</a:t>
            </a:r>
          </a:p>
          <a:p>
            <a:pPr lvl="1"/>
            <a:r>
              <a:rPr lang="es-ES" sz="2800" b="1" dirty="0">
                <a:latin typeface="Gabriola" panose="04040605051002020D02" pitchFamily="82" charset="0"/>
              </a:rPr>
              <a:t>Do .. </a:t>
            </a:r>
            <a:r>
              <a:rPr lang="es-ES" sz="2800" b="1" dirty="0" err="1">
                <a:latin typeface="Gabriola" panose="04040605051002020D02" pitchFamily="82" charset="0"/>
              </a:rPr>
              <a:t>While</a:t>
            </a:r>
            <a:r>
              <a:rPr lang="es-ES" sz="2800" b="1" dirty="0">
                <a:latin typeface="Gabriola" panose="04040605051002020D02" pitchFamily="82" charset="0"/>
              </a:rPr>
              <a:t> </a:t>
            </a:r>
            <a:r>
              <a:rPr lang="es-ES" sz="2800" dirty="0">
                <a:latin typeface="Gabriola" panose="04040605051002020D02" pitchFamily="82" charset="0"/>
              </a:rPr>
              <a:t>(hacer hasta).</a:t>
            </a:r>
          </a:p>
          <a:p>
            <a:pPr lvl="1"/>
            <a:r>
              <a:rPr lang="es-ES" sz="2800" b="1" dirty="0" err="1">
                <a:latin typeface="Gabriola" panose="04040605051002020D02" pitchFamily="82" charset="0"/>
              </a:rPr>
              <a:t>For</a:t>
            </a:r>
            <a:r>
              <a:rPr lang="es-ES" sz="2800" dirty="0">
                <a:latin typeface="Gabriola" panose="04040605051002020D02" pitchFamily="82" charset="0"/>
              </a:rPr>
              <a:t> (para).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s-ES" sz="1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s-ES" sz="3200" dirty="0">
              <a:latin typeface="Gabriola" panose="04040605051002020D02" pitchFamily="8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="" xmlns:a16="http://schemas.microsoft.com/office/drawing/2014/main" id="{3AAA3679-DEA6-425D-B716-EAF694D97073}"/>
              </a:ext>
            </a:extLst>
          </p:cNvPr>
          <p:cNvSpPr txBox="1">
            <a:spLocks/>
          </p:cNvSpPr>
          <p:nvPr/>
        </p:nvSpPr>
        <p:spPr>
          <a:xfrm>
            <a:off x="839788" y="307299"/>
            <a:ext cx="10515600" cy="53975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>
                <a:latin typeface="Ink Free" panose="03080402000500000000" pitchFamily="66" charset="0"/>
              </a:rPr>
              <a:t>¿Qué podemos hacer?</a:t>
            </a:r>
            <a:endParaRPr lang="es-ES" dirty="0">
              <a:latin typeface="Ink Free" panose="03080402000500000000" pitchFamily="66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ECC62E44-D836-45E2-90F2-2D79DA9D3E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373" y="1619755"/>
            <a:ext cx="4596839" cy="4596839"/>
          </a:xfrm>
          <a:prstGeom prst="round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="" xmlns:a16="http://schemas.microsoft.com/office/drawing/2014/main" id="{BD738B11-E8BC-485F-8A9E-2E702D84117B}"/>
              </a:ext>
            </a:extLst>
          </p:cNvPr>
          <p:cNvSpPr txBox="1"/>
          <p:nvPr/>
        </p:nvSpPr>
        <p:spPr>
          <a:xfrm rot="20850650">
            <a:off x="9224730" y="2021785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while</a:t>
            </a:r>
            <a:endParaRPr lang="es-ES"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="" xmlns:a16="http://schemas.microsoft.com/office/drawing/2014/main" id="{C023B0AE-2296-405C-A77F-207E0C4F9150}"/>
              </a:ext>
            </a:extLst>
          </p:cNvPr>
          <p:cNvSpPr txBox="1"/>
          <p:nvPr/>
        </p:nvSpPr>
        <p:spPr>
          <a:xfrm rot="928815">
            <a:off x="9122044" y="2685423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do..</a:t>
            </a:r>
            <a:r>
              <a:rPr lang="es-ES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while</a:t>
            </a:r>
            <a:endParaRPr lang="es-ES" sz="2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="" xmlns:a16="http://schemas.microsoft.com/office/drawing/2014/main" id="{082BECA9-F3FC-40AC-987B-380CA172E373}"/>
              </a:ext>
            </a:extLst>
          </p:cNvPr>
          <p:cNvSpPr txBox="1"/>
          <p:nvPr/>
        </p:nvSpPr>
        <p:spPr>
          <a:xfrm>
            <a:off x="9721032" y="2369183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for</a:t>
            </a:r>
            <a:endParaRPr lang="es-ES"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="" xmlns:a16="http://schemas.microsoft.com/office/drawing/2014/main" id="{18819020-8F65-478D-95DF-304F380100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201" y="2281859"/>
            <a:ext cx="485786" cy="63152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20942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3">
            <a:extLst>
              <a:ext uri="{FF2B5EF4-FFF2-40B4-BE49-F238E27FC236}">
                <a16:creationId xmlns="" xmlns:a16="http://schemas.microsoft.com/office/drawing/2014/main" id="{B15756B0-51EA-461A-90E9-23E0111A0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40506"/>
            <a:ext cx="4619316" cy="5555338"/>
          </a:xfrm>
          <a:prstGeom prst="roundRect">
            <a:avLst>
              <a:gd name="adj" fmla="val 8662"/>
            </a:avLst>
          </a:prstGeom>
          <a:solidFill>
            <a:schemeClr val="accent5">
              <a:lumMod val="60000"/>
              <a:lumOff val="40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s-ES" sz="3200" b="1" dirty="0" err="1">
                <a:latin typeface="Gabriola" panose="04040605051002020D02" pitchFamily="82" charset="0"/>
              </a:rPr>
              <a:t>While</a:t>
            </a:r>
            <a:endParaRPr lang="es-ES" sz="3200" b="1" dirty="0">
              <a:latin typeface="Gabriola" panose="04040605051002020D02" pitchFamily="82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s-ES" sz="2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2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while</a:t>
            </a:r>
            <a:r>
              <a:rPr lang="es-E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</a:t>
            </a:r>
            <a:r>
              <a:rPr lang="es-ES" sz="2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condicion</a:t>
            </a:r>
            <a:r>
              <a:rPr lang="es-E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acciones;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  <a:p>
            <a:r>
              <a:rPr lang="es-ES" sz="3200" dirty="0">
                <a:latin typeface="Gabriola" panose="04040605051002020D02" pitchFamily="82" charset="0"/>
              </a:rPr>
              <a:t>Dada una condición:</a:t>
            </a:r>
          </a:p>
          <a:p>
            <a:r>
              <a:rPr lang="es-ES" sz="3200" dirty="0">
                <a:latin typeface="Gabriola" panose="04040605051002020D02" pitchFamily="82" charset="0"/>
              </a:rPr>
              <a:t>Si es falsa, no se ejecuta nada y se salta hasta el final de llave.</a:t>
            </a:r>
          </a:p>
          <a:p>
            <a:r>
              <a:rPr lang="es-ES" sz="3200" dirty="0">
                <a:latin typeface="Gabriola" panose="04040605051002020D02" pitchFamily="82" charset="0"/>
              </a:rPr>
              <a:t>Si es verdadera, se ejecutan las acciones que se encuentren entre las llaves. Una vez finalizadas, se vuelve a valorar la condición. Si se sigue cumpliendo, se vuelven a ejecutar las acciones. Así, sucesivamente.</a:t>
            </a:r>
          </a:p>
          <a:p>
            <a:endParaRPr lang="es-ES" sz="3200" dirty="0">
              <a:latin typeface="Gabriola" panose="04040605051002020D02" pitchFamily="8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="" xmlns:a16="http://schemas.microsoft.com/office/drawing/2014/main" id="{3AAA3679-DEA6-425D-B716-EAF694D97073}"/>
              </a:ext>
            </a:extLst>
          </p:cNvPr>
          <p:cNvSpPr txBox="1">
            <a:spLocks/>
          </p:cNvSpPr>
          <p:nvPr/>
        </p:nvSpPr>
        <p:spPr>
          <a:xfrm>
            <a:off x="839788" y="307299"/>
            <a:ext cx="10515600" cy="53975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>
                <a:latin typeface="Ink Free" panose="03080402000500000000" pitchFamily="66" charset="0"/>
              </a:rPr>
              <a:t>¿Qué podemos hacer?</a:t>
            </a:r>
            <a:endParaRPr lang="es-ES" dirty="0">
              <a:latin typeface="Ink Free" panose="03080402000500000000" pitchFamily="66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28D7C182-3FFB-405E-89A2-947C22FD3E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897" y="1578219"/>
            <a:ext cx="4619315" cy="4619315"/>
          </a:xfrm>
          <a:prstGeom prst="round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12277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3">
            <a:extLst>
              <a:ext uri="{FF2B5EF4-FFF2-40B4-BE49-F238E27FC236}">
                <a16:creationId xmlns="" xmlns:a16="http://schemas.microsoft.com/office/drawing/2014/main" id="{B15756B0-51EA-461A-90E9-23E0111A0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40506"/>
            <a:ext cx="4619316" cy="5555338"/>
          </a:xfrm>
          <a:prstGeom prst="roundRect">
            <a:avLst>
              <a:gd name="adj" fmla="val 8662"/>
            </a:avLst>
          </a:prstGeo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s-ES" sz="3200" b="1" dirty="0" err="1">
                <a:latin typeface="Gabriola" panose="04040605051002020D02" pitchFamily="82" charset="0"/>
              </a:rPr>
              <a:t>While</a:t>
            </a:r>
            <a:endParaRPr lang="es-ES" sz="3200" b="1" dirty="0">
              <a:latin typeface="Gabriola" panose="04040605051002020D02" pitchFamily="82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s-ES" sz="2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s-ES" sz="3200" dirty="0">
                <a:latin typeface="Gabriola" panose="04040605051002020D02" pitchFamily="82" charset="0"/>
              </a:rPr>
              <a:t>Ejemplo:</a:t>
            </a:r>
          </a:p>
          <a:p>
            <a:r>
              <a:rPr lang="es-ES" sz="3200" dirty="0">
                <a:latin typeface="Gabriola" panose="04040605051002020D02" pitchFamily="82" charset="0"/>
              </a:rPr>
              <a:t>Presentar por pantalla los números del 1 al 10.</a:t>
            </a:r>
          </a:p>
          <a:p>
            <a:endParaRPr lang="es-ES" sz="3200" dirty="0">
              <a:latin typeface="Gabriola" panose="04040605051002020D02" pitchFamily="8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="" xmlns:a16="http://schemas.microsoft.com/office/drawing/2014/main" id="{3AAA3679-DEA6-425D-B716-EAF694D97073}"/>
              </a:ext>
            </a:extLst>
          </p:cNvPr>
          <p:cNvSpPr txBox="1">
            <a:spLocks/>
          </p:cNvSpPr>
          <p:nvPr/>
        </p:nvSpPr>
        <p:spPr>
          <a:xfrm>
            <a:off x="839788" y="307299"/>
            <a:ext cx="10515600" cy="53975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>
                <a:latin typeface="Ink Free" panose="03080402000500000000" pitchFamily="66" charset="0"/>
              </a:rPr>
              <a:t>¿Qué podemos hacer?</a:t>
            </a:r>
            <a:endParaRPr lang="es-ES" dirty="0">
              <a:latin typeface="Ink Free" panose="03080402000500000000" pitchFamily="66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32A5AEE9-8AB1-4088-BD3D-BDC1EC58B6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417" y="1140506"/>
            <a:ext cx="6438088" cy="383459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="" xmlns:a16="http://schemas.microsoft.com/office/drawing/2014/main" id="{28D5CBCE-A41A-46F8-A94D-2376997BF0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760" y="4002085"/>
            <a:ext cx="3227608" cy="2159564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="" xmlns:a16="http://schemas.microsoft.com/office/drawing/2014/main" id="{19F324AD-41A7-44E5-A900-5110587CB942}"/>
              </a:ext>
            </a:extLst>
          </p:cNvPr>
          <p:cNvSpPr txBox="1"/>
          <p:nvPr/>
        </p:nvSpPr>
        <p:spPr>
          <a:xfrm>
            <a:off x="3700491" y="5268562"/>
            <a:ext cx="38699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800" b="1" dirty="0">
                <a:solidFill>
                  <a:srgbClr val="FF0000"/>
                </a:solidFill>
                <a:latin typeface="Gabriola" panose="04040605051002020D02" pitchFamily="82" charset="0"/>
              </a:rPr>
              <a:t>¿Y si fueran 10000?</a:t>
            </a:r>
          </a:p>
        </p:txBody>
      </p:sp>
    </p:spTree>
    <p:extLst>
      <p:ext uri="{BB962C8B-B14F-4D97-AF65-F5344CB8AC3E}">
        <p14:creationId xmlns="" xmlns:p14="http://schemas.microsoft.com/office/powerpoint/2010/main" val="109788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3">
            <a:extLst>
              <a:ext uri="{FF2B5EF4-FFF2-40B4-BE49-F238E27FC236}">
                <a16:creationId xmlns="" xmlns:a16="http://schemas.microsoft.com/office/drawing/2014/main" id="{B15756B0-51EA-461A-90E9-23E0111A0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40506"/>
            <a:ext cx="4619316" cy="5555338"/>
          </a:xfrm>
          <a:prstGeom prst="roundRect">
            <a:avLst>
              <a:gd name="adj" fmla="val 8662"/>
            </a:avLst>
          </a:prstGeo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s-ES" sz="3200" b="1" dirty="0" err="1">
                <a:latin typeface="Gabriola" panose="04040605051002020D02" pitchFamily="82" charset="0"/>
              </a:rPr>
              <a:t>While</a:t>
            </a:r>
            <a:endParaRPr lang="es-ES" sz="3200" b="1" dirty="0">
              <a:latin typeface="Gabriola" panose="04040605051002020D02" pitchFamily="82" charset="0"/>
            </a:endParaRPr>
          </a:p>
          <a:p>
            <a:r>
              <a:rPr lang="es-ES" sz="3200" dirty="0">
                <a:latin typeface="Gabriola" panose="04040605051002020D02" pitchFamily="82" charset="0"/>
              </a:rPr>
              <a:t>Mejor realizarlo de forma que sea el ordenador quien automatice las acciones repetitivas.</a:t>
            </a:r>
          </a:p>
          <a:p>
            <a:endParaRPr lang="es-ES" sz="3200" dirty="0">
              <a:latin typeface="Gabriola" panose="04040605051002020D02" pitchFamily="82" charset="0"/>
            </a:endParaRPr>
          </a:p>
          <a:p>
            <a:r>
              <a:rPr lang="es-ES" sz="3200" dirty="0">
                <a:latin typeface="Gabriola" panose="04040605051002020D02" pitchFamily="82" charset="0"/>
              </a:rPr>
              <a:t>Ejemplo:</a:t>
            </a:r>
          </a:p>
          <a:p>
            <a:r>
              <a:rPr lang="es-ES" sz="3200" dirty="0">
                <a:latin typeface="Gabriola" panose="04040605051002020D02" pitchFamily="82" charset="0"/>
              </a:rPr>
              <a:t>Presentar por pantalla los números del 1 al </a:t>
            </a:r>
            <a:r>
              <a:rPr lang="es-ES" sz="3200" dirty="0" smtClean="0">
                <a:latin typeface="Gabriola" panose="04040605051002020D02" pitchFamily="82" charset="0"/>
              </a:rPr>
              <a:t>100.</a:t>
            </a:r>
            <a:endParaRPr lang="es-ES" sz="3200" dirty="0">
              <a:latin typeface="Gabriola" panose="04040605051002020D02" pitchFamily="82" charset="0"/>
            </a:endParaRPr>
          </a:p>
          <a:p>
            <a:endParaRPr lang="es-ES" sz="3200" dirty="0">
              <a:latin typeface="Gabriola" panose="04040605051002020D02" pitchFamily="8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="" xmlns:a16="http://schemas.microsoft.com/office/drawing/2014/main" id="{3AAA3679-DEA6-425D-B716-EAF694D97073}"/>
              </a:ext>
            </a:extLst>
          </p:cNvPr>
          <p:cNvSpPr txBox="1">
            <a:spLocks/>
          </p:cNvSpPr>
          <p:nvPr/>
        </p:nvSpPr>
        <p:spPr>
          <a:xfrm>
            <a:off x="839788" y="307299"/>
            <a:ext cx="10515600" cy="53975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>
                <a:latin typeface="Ink Free" panose="03080402000500000000" pitchFamily="66" charset="0"/>
              </a:rPr>
              <a:t>¿Qué podemos hacer?</a:t>
            </a:r>
            <a:endParaRPr lang="es-ES" dirty="0">
              <a:latin typeface="Ink Free" panose="03080402000500000000" pitchFamily="66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247E5064-875B-4BF4-A0F7-0D97519D0B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102" y="2308224"/>
            <a:ext cx="6385506" cy="263207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DBF08148-B203-4A21-AB22-386352871B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256" y="4731172"/>
            <a:ext cx="2781688" cy="181952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15011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3">
            <a:extLst>
              <a:ext uri="{FF2B5EF4-FFF2-40B4-BE49-F238E27FC236}">
                <a16:creationId xmlns="" xmlns:a16="http://schemas.microsoft.com/office/drawing/2014/main" id="{B15756B0-51EA-461A-90E9-23E0111A0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40506"/>
            <a:ext cx="4619316" cy="5555338"/>
          </a:xfrm>
          <a:prstGeom prst="roundRect">
            <a:avLst>
              <a:gd name="adj" fmla="val 8662"/>
            </a:avLst>
          </a:prstGeo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s-ES" sz="3200" b="1" dirty="0" err="1">
                <a:latin typeface="Gabriola" panose="04040605051002020D02" pitchFamily="82" charset="0"/>
              </a:rPr>
              <a:t>While</a:t>
            </a:r>
            <a:endParaRPr lang="es-ES" sz="3200" b="1" dirty="0">
              <a:latin typeface="Gabriola" panose="04040605051002020D02" pitchFamily="82" charset="0"/>
            </a:endParaRPr>
          </a:p>
          <a:p>
            <a:r>
              <a:rPr lang="es-ES" sz="3200" dirty="0">
                <a:latin typeface="Gabriola" panose="04040605051002020D02" pitchFamily="82" charset="0"/>
              </a:rPr>
              <a:t>Y ahora contamos al revés.</a:t>
            </a:r>
          </a:p>
          <a:p>
            <a:endParaRPr lang="es-ES" sz="3200" dirty="0">
              <a:latin typeface="Gabriola" panose="04040605051002020D02" pitchFamily="82" charset="0"/>
            </a:endParaRPr>
          </a:p>
          <a:p>
            <a:r>
              <a:rPr lang="es-ES" sz="3200" dirty="0">
                <a:latin typeface="Gabriola" panose="04040605051002020D02" pitchFamily="82" charset="0"/>
              </a:rPr>
              <a:t>Ejemplo:</a:t>
            </a:r>
          </a:p>
          <a:p>
            <a:r>
              <a:rPr lang="es-ES" sz="3200" dirty="0">
                <a:latin typeface="Gabriola" panose="04040605051002020D02" pitchFamily="82" charset="0"/>
              </a:rPr>
              <a:t>Presentar por pantalla los números del 100 al 1.</a:t>
            </a:r>
          </a:p>
          <a:p>
            <a:endParaRPr lang="es-ES" sz="3200" dirty="0">
              <a:latin typeface="Gabriola" panose="04040605051002020D02" pitchFamily="8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="" xmlns:a16="http://schemas.microsoft.com/office/drawing/2014/main" id="{3AAA3679-DEA6-425D-B716-EAF694D97073}"/>
              </a:ext>
            </a:extLst>
          </p:cNvPr>
          <p:cNvSpPr txBox="1">
            <a:spLocks/>
          </p:cNvSpPr>
          <p:nvPr/>
        </p:nvSpPr>
        <p:spPr>
          <a:xfrm>
            <a:off x="839788" y="307299"/>
            <a:ext cx="10515600" cy="53975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>
                <a:latin typeface="Ink Free" panose="03080402000500000000" pitchFamily="66" charset="0"/>
              </a:rPr>
              <a:t>¿Qué podemos hacer?</a:t>
            </a:r>
            <a:endParaRPr lang="es-ES" dirty="0">
              <a:latin typeface="Ink Free" panose="03080402000500000000" pitchFamily="66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C6A57F2C-6BE7-4B29-B0AB-631DDAD2F9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876" y="1961945"/>
            <a:ext cx="6767258" cy="251729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D7E5862A-0AB8-413A-821D-F8A0F05A43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79235"/>
            <a:ext cx="4930304" cy="169627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4258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3">
            <a:extLst>
              <a:ext uri="{FF2B5EF4-FFF2-40B4-BE49-F238E27FC236}">
                <a16:creationId xmlns="" xmlns:a16="http://schemas.microsoft.com/office/drawing/2014/main" id="{B15756B0-51EA-461A-90E9-23E0111A0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40506"/>
            <a:ext cx="4619316" cy="5555338"/>
          </a:xfrm>
          <a:prstGeom prst="roundRect">
            <a:avLst>
              <a:gd name="adj" fmla="val 8662"/>
            </a:avLst>
          </a:prstGeo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s-ES" sz="3200" b="1" dirty="0" err="1">
                <a:latin typeface="Gabriola" panose="04040605051002020D02" pitchFamily="82" charset="0"/>
              </a:rPr>
              <a:t>While</a:t>
            </a:r>
            <a:endParaRPr lang="es-ES" sz="3200" b="1" dirty="0">
              <a:latin typeface="Gabriola" panose="04040605051002020D02" pitchFamily="82" charset="0"/>
            </a:endParaRPr>
          </a:p>
          <a:p>
            <a:r>
              <a:rPr lang="es-ES" sz="3200" dirty="0">
                <a:latin typeface="Gabriola" panose="04040605051002020D02" pitchFamily="82" charset="0"/>
              </a:rPr>
              <a:t>Otro ejemplo.</a:t>
            </a:r>
          </a:p>
          <a:p>
            <a:endParaRPr lang="es-ES" sz="3200" dirty="0">
              <a:latin typeface="Gabriola" panose="04040605051002020D02" pitchFamily="82" charset="0"/>
            </a:endParaRPr>
          </a:p>
          <a:p>
            <a:r>
              <a:rPr lang="es-ES" sz="3200" dirty="0">
                <a:latin typeface="Gabriola" panose="04040605051002020D02" pitchFamily="82" charset="0"/>
              </a:rPr>
              <a:t>Ejemplo:</a:t>
            </a:r>
          </a:p>
          <a:p>
            <a:r>
              <a:rPr lang="es-ES" sz="3200" dirty="0">
                <a:latin typeface="Gabriola" panose="04040605051002020D02" pitchFamily="82" charset="0"/>
              </a:rPr>
              <a:t>Mostramos por pantalla todos los número que se introducen por teclado hasta que el número sea el </a:t>
            </a:r>
            <a:r>
              <a:rPr lang="es-ES" sz="3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0</a:t>
            </a:r>
            <a:r>
              <a:rPr lang="es-ES" sz="3200" dirty="0">
                <a:latin typeface="Gabriola" panose="04040605051002020D02" pitchFamily="82" charset="0"/>
              </a:rPr>
              <a:t>.</a:t>
            </a:r>
          </a:p>
          <a:p>
            <a:endParaRPr lang="es-ES" sz="3200" dirty="0">
              <a:latin typeface="Gabriola" panose="04040605051002020D02" pitchFamily="8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="" xmlns:a16="http://schemas.microsoft.com/office/drawing/2014/main" id="{3AAA3679-DEA6-425D-B716-EAF694D97073}"/>
              </a:ext>
            </a:extLst>
          </p:cNvPr>
          <p:cNvSpPr txBox="1">
            <a:spLocks/>
          </p:cNvSpPr>
          <p:nvPr/>
        </p:nvSpPr>
        <p:spPr>
          <a:xfrm>
            <a:off x="839788" y="307299"/>
            <a:ext cx="10515600" cy="53975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>
                <a:latin typeface="Ink Free" panose="03080402000500000000" pitchFamily="66" charset="0"/>
              </a:rPr>
              <a:t>¿Qué podemos hacer?</a:t>
            </a:r>
            <a:endParaRPr lang="es-ES" dirty="0">
              <a:latin typeface="Ink Free" panose="03080402000500000000" pitchFamily="66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DEECD382-8086-4383-8588-B662587185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19" y="1008624"/>
            <a:ext cx="6654194" cy="382038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73C9C969-EB49-402F-BF59-B7DFE17D16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891" y="4594689"/>
            <a:ext cx="4663822" cy="196860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="" xmlns:a16="http://schemas.microsoft.com/office/drawing/2014/main" id="{382FC863-A040-4D67-8B5C-F5D53B26777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58" y="4860608"/>
            <a:ext cx="6305825" cy="189723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67980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7268D4A-7AAA-4779-9076-3E72EE4C2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07299"/>
            <a:ext cx="10515600" cy="53975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ES" dirty="0">
                <a:latin typeface="Ink Free" panose="03080402000500000000" pitchFamily="66" charset="0"/>
              </a:rPr>
              <a:t>¿Qué podemos hacer?</a:t>
            </a:r>
          </a:p>
        </p:txBody>
      </p:sp>
      <p:sp>
        <p:nvSpPr>
          <p:cNvPr id="5" name="Marcador de texto 3">
            <a:extLst>
              <a:ext uri="{FF2B5EF4-FFF2-40B4-BE49-F238E27FC236}">
                <a16:creationId xmlns="" xmlns:a16="http://schemas.microsoft.com/office/drawing/2014/main" id="{B15756B0-51EA-461A-90E9-23E0111A0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40506"/>
            <a:ext cx="4619316" cy="5555338"/>
          </a:xfrm>
          <a:prstGeom prst="roundRect">
            <a:avLst>
              <a:gd name="adj" fmla="val 8662"/>
            </a:avLst>
          </a:prstGeo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s-ES" sz="3200" b="1" dirty="0">
                <a:latin typeface="Gabriola" panose="04040605051002020D02" pitchFamily="82" charset="0"/>
              </a:rPr>
              <a:t>Do </a:t>
            </a:r>
            <a:r>
              <a:rPr lang="es-ES" sz="3200" b="1" dirty="0" err="1">
                <a:latin typeface="Gabriola" panose="04040605051002020D02" pitchFamily="82" charset="0"/>
              </a:rPr>
              <a:t>while</a:t>
            </a:r>
            <a:endParaRPr lang="es-ES" sz="3200" b="1" dirty="0">
              <a:latin typeface="Gabriola" panose="04040605051002020D02" pitchFamily="82" charset="0"/>
            </a:endParaRPr>
          </a:p>
          <a:p>
            <a:r>
              <a:rPr lang="es-ES" sz="3200" dirty="0">
                <a:latin typeface="Gabriola" panose="04040605051002020D02" pitchFamily="82" charset="0"/>
              </a:rPr>
              <a:t>El ejercicio anterior no es la mejor forma de hacerlo.</a:t>
            </a:r>
          </a:p>
          <a:p>
            <a:r>
              <a:rPr lang="es-ES" sz="3200" dirty="0">
                <a:latin typeface="Gabriola" panose="04040605051002020D02" pitchFamily="82" charset="0"/>
              </a:rPr>
              <a:t>Siempre entramos la primera vez al bucle porque lo obligamos.</a:t>
            </a:r>
          </a:p>
          <a:p>
            <a:r>
              <a:rPr lang="es-ES" sz="3200" dirty="0">
                <a:latin typeface="Gabriola" panose="04040605051002020D02" pitchFamily="82" charset="0"/>
              </a:rPr>
              <a:t>¿Podemos hacer esto de otra forma?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s-ES" sz="20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do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s-ES" sz="20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s-ES" sz="20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acciones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s-ES" sz="20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s-ES" sz="20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while</a:t>
            </a:r>
            <a:r>
              <a:rPr lang="es-ES" sz="20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</a:t>
            </a:r>
            <a:r>
              <a:rPr lang="es-ES" sz="20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condicion</a:t>
            </a:r>
            <a:r>
              <a:rPr lang="es-ES" sz="20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endParaRPr lang="es-ES" sz="3200" dirty="0">
              <a:latin typeface="Gabriola" panose="04040605051002020D02" pitchFamily="82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E9243C7E-5D7C-4739-AC9A-2866C7B0FC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331" y="2275328"/>
            <a:ext cx="6806421" cy="39819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405133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</TotalTime>
  <Words>499</Words>
  <Application>Microsoft Office PowerPoint</Application>
  <PresentationFormat>Personalizado</PresentationFormat>
  <Paragraphs>79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¿Qué podemos hacer?</vt:lpstr>
      <vt:lpstr>¿Qué podemos hacer?</vt:lpstr>
      <vt:lpstr>¿Qué podemos hacer?</vt:lpstr>
      <vt:lpstr>¿Qué podemos hacer?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¿Con qué vamos a trabajar?</dc:title>
  <dc:creator>Jose Juan</dc:creator>
  <cp:lastModifiedBy>Jose Pestano</cp:lastModifiedBy>
  <cp:revision>26</cp:revision>
  <dcterms:created xsi:type="dcterms:W3CDTF">2018-09-15T18:40:26Z</dcterms:created>
  <dcterms:modified xsi:type="dcterms:W3CDTF">2019-10-15T19:27:01Z</dcterms:modified>
</cp:coreProperties>
</file>