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AC6F594-FB2C-4676-8122-83A561EDEC67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DF118E3-7FDC-4CC7-818E-EC1F1F93AD33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DFB5C5E-0222-406A-8890-9FC8123B6A33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2B8E851-A767-43E9-AC33-BFF0E4793DC1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E0E4F77-7CD7-4EA5-8903-7C1DAD6C645E}" type="slidenum"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4DC3121-E3AA-4648-9355-83D69BD0BDBB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8841C36-99DE-4870-ACC5-187786A99FD9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FCE2369-03BD-47B4-B076-9517027AF5B4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468E233-62AD-448E-A608-35AFA04EF0C5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53B19AF-326D-48CC-A733-C153B7C73AFE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6056B24-D611-4189-A728-F1C6FE5F8210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08C4ED0-A750-4325-8059-60B35DBD61E0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s-ES" sz="6000" b="0" strike="noStrike" spc="-1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lang="es-E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s-E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s-ES" sz="1200" b="0" strike="noStrike" spc="-1">
                <a:solidFill>
                  <a:srgbClr val="8B8B8B"/>
                </a:solidFill>
                <a:latin typeface="Calibri"/>
              </a:rPr>
              <a:t>&lt;fecha/hora&gt;</a:t>
            </a:r>
            <a:endParaRPr lang="es-E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s-E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s-ES" sz="1400" b="0" strike="noStrike" spc="-1">
                <a:latin typeface="Times New Roman"/>
              </a:rPr>
              <a:t>&lt;pie de página&gt;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s-E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0DFAC50-2CB8-4F1F-9A35-82585DCCBBB8}" type="slidenum">
              <a:rPr lang="es-ES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800" b="0" strike="noStrike" spc="-1">
                <a:solidFill>
                  <a:srgbClr val="000000"/>
                </a:solidFill>
                <a:latin typeface="Calibri"/>
              </a:rPr>
              <a:t>Pulse para editar el formato de texto del esquema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Segundo nivel del esquema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Tercer nivel del esquema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Cuarto nivel del esquema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Quinto nivel del esquema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Sexto nivel del esquema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E8137"/>
            </a:gs>
            <a:gs pos="100000">
              <a:srgbClr val="F4B183"/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51720" y="222120"/>
            <a:ext cx="11563200" cy="691920"/>
          </a:xfrm>
          <a:prstGeom prst="rect">
            <a:avLst/>
          </a:prstGeom>
          <a:solidFill>
            <a:srgbClr val="FFD966"/>
          </a:solidFill>
          <a:ln w="0">
            <a:solidFill>
              <a:srgbClr val="806000"/>
            </a:solidFill>
          </a:ln>
        </p:spPr>
        <p:txBody>
          <a:bodyPr anchor="b">
            <a:normAutofit fontScale="90000"/>
          </a:bodyPr>
          <a:lstStyle/>
          <a:p>
            <a:pPr algn="ctr">
              <a:lnSpc>
                <a:spcPct val="90000"/>
              </a:lnSpc>
              <a:buNone/>
            </a:pPr>
            <a:r>
              <a:rPr lang="es-ES" sz="6000" b="0" strike="noStrike" spc="-1">
                <a:solidFill>
                  <a:srgbClr val="000000"/>
                </a:solidFill>
                <a:latin typeface="Gabriola"/>
              </a:rPr>
              <a:t>Strings</a:t>
            </a:r>
            <a:endParaRPr lang="es-ES" sz="6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2" name="Imagen 7"/>
          <p:cNvPicPr/>
          <p:nvPr/>
        </p:nvPicPr>
        <p:blipFill>
          <a:blip r:embed="rId2"/>
          <a:stretch/>
        </p:blipFill>
        <p:spPr>
          <a:xfrm>
            <a:off x="1109160" y="1349640"/>
            <a:ext cx="9973800" cy="4659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E8137"/>
            </a:gs>
            <a:gs pos="100000">
              <a:srgbClr val="F4B183"/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51720" y="222120"/>
            <a:ext cx="11563200" cy="691920"/>
          </a:xfrm>
          <a:prstGeom prst="rect">
            <a:avLst/>
          </a:prstGeom>
          <a:solidFill>
            <a:srgbClr val="FFD966"/>
          </a:solidFill>
          <a:ln w="0">
            <a:solidFill>
              <a:srgbClr val="806000"/>
            </a:solidFill>
          </a:ln>
        </p:spPr>
        <p:txBody>
          <a:bodyPr anchor="b">
            <a:normAutofit fontScale="90000"/>
          </a:bodyPr>
          <a:lstStyle/>
          <a:p>
            <a:pPr algn="ctr">
              <a:lnSpc>
                <a:spcPct val="90000"/>
              </a:lnSpc>
              <a:buNone/>
            </a:pPr>
            <a:r>
              <a:rPr lang="es-ES" sz="6000" b="0" strike="noStrike" spc="-1">
                <a:solidFill>
                  <a:srgbClr val="000000"/>
                </a:solidFill>
                <a:latin typeface="Gabriola"/>
              </a:rPr>
              <a:t>Strings</a:t>
            </a:r>
            <a:endParaRPr lang="es-E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Rectángulo: esquinas redondeadas 3"/>
          <p:cNvSpPr/>
          <p:nvPr/>
        </p:nvSpPr>
        <p:spPr>
          <a:xfrm>
            <a:off x="351720" y="1153440"/>
            <a:ext cx="5176440" cy="5482080"/>
          </a:xfrm>
          <a:prstGeom prst="roundRect">
            <a:avLst>
              <a:gd name="adj" fmla="val 922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>
                <a:lumMod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3600" b="0" strike="noStrike" spc="-1">
                <a:solidFill>
                  <a:srgbClr val="000000"/>
                </a:solidFill>
                <a:latin typeface="Gabriola"/>
              </a:rPr>
              <a:t>Podemos pasar un string a mayúsculas o a minúsculas.</a:t>
            </a:r>
            <a:endParaRPr lang="es-ES" sz="3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3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3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3600" b="0" strike="noStrike" spc="-1">
              <a:latin typeface="Arial"/>
            </a:endParaRPr>
          </a:p>
        </p:txBody>
      </p:sp>
      <p:pic>
        <p:nvPicPr>
          <p:cNvPr id="73" name="Imagen 4"/>
          <p:cNvPicPr/>
          <p:nvPr/>
        </p:nvPicPr>
        <p:blipFill>
          <a:blip r:embed="rId2"/>
          <a:stretch/>
        </p:blipFill>
        <p:spPr>
          <a:xfrm>
            <a:off x="1524240" y="1800000"/>
            <a:ext cx="10315440" cy="3489120"/>
          </a:xfrm>
          <a:prstGeom prst="rect">
            <a:avLst/>
          </a:prstGeom>
          <a:ln w="0">
            <a:noFill/>
          </a:ln>
        </p:spPr>
      </p:pic>
      <p:pic>
        <p:nvPicPr>
          <p:cNvPr id="74" name="Imagen 6"/>
          <p:cNvPicPr/>
          <p:nvPr/>
        </p:nvPicPr>
        <p:blipFill>
          <a:blip r:embed="rId3"/>
          <a:stretch/>
        </p:blipFill>
        <p:spPr>
          <a:xfrm>
            <a:off x="4629960" y="5361480"/>
            <a:ext cx="7210080" cy="1187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E8137"/>
            </a:gs>
            <a:gs pos="100000">
              <a:srgbClr val="F4B183"/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51720" y="222120"/>
            <a:ext cx="11563200" cy="691920"/>
          </a:xfrm>
          <a:prstGeom prst="rect">
            <a:avLst/>
          </a:prstGeom>
          <a:solidFill>
            <a:srgbClr val="FFD966"/>
          </a:solidFill>
          <a:ln w="0">
            <a:solidFill>
              <a:srgbClr val="806000"/>
            </a:solidFill>
          </a:ln>
        </p:spPr>
        <p:txBody>
          <a:bodyPr anchor="b">
            <a:normAutofit fontScale="90000"/>
          </a:bodyPr>
          <a:lstStyle/>
          <a:p>
            <a:pPr algn="ctr">
              <a:lnSpc>
                <a:spcPct val="90000"/>
              </a:lnSpc>
              <a:buNone/>
            </a:pPr>
            <a:r>
              <a:rPr lang="es-ES" sz="6000" b="0" strike="noStrike" spc="-1">
                <a:solidFill>
                  <a:srgbClr val="000000"/>
                </a:solidFill>
                <a:latin typeface="Gabriola"/>
              </a:rPr>
              <a:t>Strings</a:t>
            </a:r>
            <a:endParaRPr lang="es-E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Rectángulo: esquinas redondeadas 3"/>
          <p:cNvSpPr/>
          <p:nvPr/>
        </p:nvSpPr>
        <p:spPr>
          <a:xfrm>
            <a:off x="351720" y="1153440"/>
            <a:ext cx="5176440" cy="5482080"/>
          </a:xfrm>
          <a:prstGeom prst="roundRect">
            <a:avLst>
              <a:gd name="adj" fmla="val 922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>
                <a:lumMod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3600" b="0" strike="noStrike" spc="-1">
                <a:solidFill>
                  <a:srgbClr val="000000"/>
                </a:solidFill>
                <a:latin typeface="Gabriola"/>
              </a:rPr>
              <a:t>El string null.</a:t>
            </a:r>
            <a:endParaRPr lang="es-ES" sz="3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ES" sz="3600" b="0" strike="noStrike" spc="-1">
                <a:solidFill>
                  <a:srgbClr val="000000"/>
                </a:solidFill>
                <a:latin typeface="Gabriola"/>
              </a:rPr>
              <a:t>C# crea dos estados diferentes para los strings “vacíos”.</a:t>
            </a:r>
            <a:endParaRPr lang="es-ES" sz="3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3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ES" sz="3600" b="0" strike="noStrike" spc="-1">
                <a:solidFill>
                  <a:srgbClr val="000000"/>
                </a:solidFill>
                <a:latin typeface="Gabriola"/>
              </a:rPr>
              <a:t>Lo hace para diferenciar cuando un string no contiene nada (null) de cuando contiene una cadena que se ha devuelto como resultado y es vacía ("").</a:t>
            </a:r>
            <a:endParaRPr lang="es-ES" sz="3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3600" b="0" strike="noStrike" spc="-1">
              <a:latin typeface="Arial"/>
            </a:endParaRPr>
          </a:p>
        </p:txBody>
      </p:sp>
      <p:pic>
        <p:nvPicPr>
          <p:cNvPr id="77" name="Imagen 5"/>
          <p:cNvPicPr/>
          <p:nvPr/>
        </p:nvPicPr>
        <p:blipFill>
          <a:blip r:embed="rId2"/>
          <a:stretch/>
        </p:blipFill>
        <p:spPr>
          <a:xfrm>
            <a:off x="4908240" y="933840"/>
            <a:ext cx="7006680" cy="2486160"/>
          </a:xfrm>
          <a:prstGeom prst="rect">
            <a:avLst/>
          </a:prstGeom>
          <a:ln w="0">
            <a:noFill/>
          </a:ln>
        </p:spPr>
      </p:pic>
      <p:pic>
        <p:nvPicPr>
          <p:cNvPr id="78" name="Imagen 8"/>
          <p:cNvPicPr/>
          <p:nvPr/>
        </p:nvPicPr>
        <p:blipFill>
          <a:blip r:embed="rId3"/>
          <a:stretch/>
        </p:blipFill>
        <p:spPr>
          <a:xfrm>
            <a:off x="7370280" y="3570480"/>
            <a:ext cx="4545000" cy="3065040"/>
          </a:xfrm>
          <a:prstGeom prst="rect">
            <a:avLst/>
          </a:prstGeom>
          <a:ln w="0">
            <a:noFill/>
          </a:ln>
        </p:spPr>
      </p:pic>
      <p:pic>
        <p:nvPicPr>
          <p:cNvPr id="79" name="Imagen 12"/>
          <p:cNvPicPr/>
          <p:nvPr/>
        </p:nvPicPr>
        <p:blipFill>
          <a:blip r:embed="rId4"/>
          <a:stretch/>
        </p:blipFill>
        <p:spPr>
          <a:xfrm>
            <a:off x="2543400" y="3664800"/>
            <a:ext cx="4556160" cy="2876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E8137"/>
            </a:gs>
            <a:gs pos="100000">
              <a:srgbClr val="F4B183"/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51720" y="222120"/>
            <a:ext cx="11563200" cy="691920"/>
          </a:xfrm>
          <a:prstGeom prst="rect">
            <a:avLst/>
          </a:prstGeom>
          <a:solidFill>
            <a:srgbClr val="FFD966"/>
          </a:solidFill>
          <a:ln w="0">
            <a:solidFill>
              <a:srgbClr val="806000"/>
            </a:solidFill>
          </a:ln>
        </p:spPr>
        <p:txBody>
          <a:bodyPr anchor="b">
            <a:normAutofit fontScale="90000"/>
          </a:bodyPr>
          <a:lstStyle/>
          <a:p>
            <a:pPr algn="ctr">
              <a:lnSpc>
                <a:spcPct val="90000"/>
              </a:lnSpc>
              <a:buNone/>
            </a:pPr>
            <a:r>
              <a:rPr lang="es-ES" sz="6000" b="0" strike="noStrike" spc="-1">
                <a:solidFill>
                  <a:srgbClr val="000000"/>
                </a:solidFill>
                <a:latin typeface="Gabriola"/>
              </a:rPr>
              <a:t>Strings</a:t>
            </a:r>
            <a:endParaRPr lang="es-E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Rectángulo: esquinas redondeadas 3"/>
          <p:cNvSpPr/>
          <p:nvPr/>
        </p:nvSpPr>
        <p:spPr>
          <a:xfrm>
            <a:off x="351720" y="1153440"/>
            <a:ext cx="5176440" cy="5482080"/>
          </a:xfrm>
          <a:prstGeom prst="roundRect">
            <a:avLst>
              <a:gd name="adj" fmla="val 922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>
                <a:lumMod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3600" b="0" strike="noStrike" spc="-1" dirty="0">
                <a:solidFill>
                  <a:srgbClr val="000000"/>
                </a:solidFill>
                <a:latin typeface="Gabriola"/>
              </a:rPr>
              <a:t>Existen muchas otras operaciones con </a:t>
            </a:r>
            <a:r>
              <a:rPr lang="es-ES" sz="3600" b="0" strike="noStrike" spc="-1" dirty="0" err="1">
                <a:solidFill>
                  <a:srgbClr val="000000"/>
                </a:solidFill>
                <a:latin typeface="Gabriola"/>
              </a:rPr>
              <a:t>strings</a:t>
            </a:r>
            <a:r>
              <a:rPr lang="es-ES" sz="3600" b="0" strike="noStrike" spc="-1" dirty="0">
                <a:solidFill>
                  <a:srgbClr val="000000"/>
                </a:solidFill>
                <a:latin typeface="Gabriola"/>
              </a:rPr>
              <a:t>.</a:t>
            </a:r>
            <a:endParaRPr lang="es-ES" sz="36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3600" b="0" strike="noStrike" spc="-1" dirty="0" smtClean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3600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36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ES" sz="2400" b="0" strike="noStrike" spc="-1" dirty="0" err="1">
                <a:solidFill>
                  <a:srgbClr val="000000"/>
                </a:solidFill>
                <a:latin typeface="Source Code Pro"/>
                <a:ea typeface="Source Code Pro"/>
              </a:rPr>
              <a:t>String.Contains</a:t>
            </a:r>
            <a:endParaRPr lang="es-E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ES" sz="2400" b="0" strike="noStrike" spc="-1" dirty="0" err="1">
                <a:solidFill>
                  <a:srgbClr val="000000"/>
                </a:solidFill>
                <a:latin typeface="Source Code Pro"/>
                <a:ea typeface="Source Code Pro"/>
              </a:rPr>
              <a:t>String.IndexOf</a:t>
            </a:r>
            <a:endParaRPr lang="es-E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ES" sz="2400" b="0" strike="noStrike" spc="-1" dirty="0" err="1">
                <a:solidFill>
                  <a:srgbClr val="000000"/>
                </a:solidFill>
                <a:latin typeface="Source Code Pro"/>
                <a:ea typeface="Source Code Pro"/>
              </a:rPr>
              <a:t>String.Insert</a:t>
            </a:r>
            <a:endParaRPr lang="es-E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ES" sz="2400" b="0" strike="noStrike" spc="-1" dirty="0" err="1">
                <a:solidFill>
                  <a:srgbClr val="000000"/>
                </a:solidFill>
                <a:latin typeface="Source Code Pro"/>
                <a:ea typeface="Source Code Pro"/>
              </a:rPr>
              <a:t>String.Substring</a:t>
            </a:r>
            <a:endParaRPr lang="es-E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36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E8137"/>
            </a:gs>
            <a:gs pos="100000">
              <a:srgbClr val="F4B183"/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51720" y="222120"/>
            <a:ext cx="11563200" cy="691920"/>
          </a:xfrm>
          <a:prstGeom prst="rect">
            <a:avLst/>
          </a:prstGeom>
          <a:solidFill>
            <a:srgbClr val="FFD966"/>
          </a:solidFill>
          <a:ln w="0">
            <a:solidFill>
              <a:srgbClr val="806000"/>
            </a:solidFill>
          </a:ln>
        </p:spPr>
        <p:txBody>
          <a:bodyPr anchor="b">
            <a:normAutofit fontScale="90000"/>
          </a:bodyPr>
          <a:lstStyle/>
          <a:p>
            <a:pPr algn="ctr">
              <a:lnSpc>
                <a:spcPct val="90000"/>
              </a:lnSpc>
              <a:buNone/>
            </a:pPr>
            <a:r>
              <a:rPr lang="es-ES" sz="6000" b="0" strike="noStrike" spc="-1">
                <a:solidFill>
                  <a:srgbClr val="000000"/>
                </a:solidFill>
                <a:latin typeface="Gabriola"/>
              </a:rPr>
              <a:t>Caracteres</a:t>
            </a:r>
            <a:endParaRPr lang="es-E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Rectángulo: esquinas redondeadas 3"/>
          <p:cNvSpPr/>
          <p:nvPr/>
        </p:nvSpPr>
        <p:spPr>
          <a:xfrm>
            <a:off x="351720" y="1153440"/>
            <a:ext cx="5176440" cy="5482080"/>
          </a:xfrm>
          <a:prstGeom prst="roundRect">
            <a:avLst>
              <a:gd name="adj" fmla="val 922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>
                <a:lumMod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3600" b="1" strike="noStrike" spc="-1">
                <a:solidFill>
                  <a:srgbClr val="000000"/>
                </a:solidFill>
                <a:latin typeface="Gabriola"/>
              </a:rPr>
              <a:t>Definición:</a:t>
            </a:r>
            <a:endParaRPr lang="es-ES" sz="3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ES" sz="3600" b="0" strike="noStrike" spc="-1">
                <a:solidFill>
                  <a:srgbClr val="000000"/>
                </a:solidFill>
                <a:latin typeface="Gabriola"/>
              </a:rPr>
              <a:t>Unidad de información que equivale a símbolos. </a:t>
            </a:r>
            <a:endParaRPr lang="es-ES" sz="3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ES" sz="3600" b="0" strike="noStrike" spc="-1">
                <a:solidFill>
                  <a:srgbClr val="000000"/>
                </a:solidFill>
                <a:latin typeface="Gabriola"/>
              </a:rPr>
              <a:t>Esta definición surge de la tipografía, donde un carácter equivale a una letra, un número u otro signo.</a:t>
            </a:r>
            <a:endParaRPr lang="es-ES" sz="3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3600" b="0" strike="noStrike" spc="-1">
              <a:latin typeface="Arial"/>
            </a:endParaRPr>
          </a:p>
        </p:txBody>
      </p:sp>
      <p:pic>
        <p:nvPicPr>
          <p:cNvPr id="84" name="Imagen 4"/>
          <p:cNvPicPr/>
          <p:nvPr/>
        </p:nvPicPr>
        <p:blipFill>
          <a:blip r:embed="rId2"/>
          <a:srcRect l="7865" t="15174" r="2781" b="17868"/>
          <a:stretch/>
        </p:blipFill>
        <p:spPr>
          <a:xfrm>
            <a:off x="6030360" y="2184480"/>
            <a:ext cx="5809680" cy="2488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E8137"/>
            </a:gs>
            <a:gs pos="100000">
              <a:srgbClr val="F4B183"/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51720" y="222120"/>
            <a:ext cx="11563200" cy="691920"/>
          </a:xfrm>
          <a:prstGeom prst="rect">
            <a:avLst/>
          </a:prstGeom>
          <a:solidFill>
            <a:srgbClr val="FFD966"/>
          </a:solidFill>
          <a:ln w="0">
            <a:solidFill>
              <a:srgbClr val="806000"/>
            </a:solidFill>
          </a:ln>
        </p:spPr>
        <p:txBody>
          <a:bodyPr anchor="b">
            <a:normAutofit fontScale="90000"/>
          </a:bodyPr>
          <a:lstStyle/>
          <a:p>
            <a:pPr algn="ctr">
              <a:lnSpc>
                <a:spcPct val="90000"/>
              </a:lnSpc>
              <a:buNone/>
            </a:pPr>
            <a:r>
              <a:rPr lang="es-ES" sz="6000" b="0" strike="noStrike" spc="-1">
                <a:solidFill>
                  <a:srgbClr val="000000"/>
                </a:solidFill>
                <a:latin typeface="Gabriola"/>
              </a:rPr>
              <a:t>Caracteres</a:t>
            </a:r>
            <a:endParaRPr lang="es-E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Rectángulo: esquinas redondeadas 3"/>
          <p:cNvSpPr/>
          <p:nvPr/>
        </p:nvSpPr>
        <p:spPr>
          <a:xfrm>
            <a:off x="351720" y="1153440"/>
            <a:ext cx="5176440" cy="5482080"/>
          </a:xfrm>
          <a:prstGeom prst="roundRect">
            <a:avLst>
              <a:gd name="adj" fmla="val 922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>
                <a:lumMod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3600" b="1" strike="noStrike" spc="-1">
                <a:solidFill>
                  <a:srgbClr val="000000"/>
                </a:solidFill>
                <a:latin typeface="Gabriola"/>
              </a:rPr>
              <a:t>Inicializar.</a:t>
            </a:r>
            <a:endParaRPr lang="es-ES" sz="3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ES" sz="2800" b="0" strike="noStrike" spc="-1">
                <a:solidFill>
                  <a:srgbClr val="000000"/>
                </a:solidFill>
                <a:latin typeface="Source Code Pro"/>
                <a:ea typeface="Source Code Pro"/>
              </a:rPr>
              <a:t>char caracter = 'A’;</a:t>
            </a:r>
            <a:endParaRPr lang="es-ES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ES" sz="3200" b="0" strike="noStrike" spc="-1">
                <a:solidFill>
                  <a:srgbClr val="000000"/>
                </a:solidFill>
                <a:latin typeface="Gabriola"/>
                <a:ea typeface="Source Code Pro"/>
              </a:rPr>
              <a:t>Aunque realmente lo que almacena una variable carácter es el número entero del carácter que representa.</a:t>
            </a:r>
            <a:endParaRPr lang="es-ES" sz="3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ES" sz="2000" b="0" strike="noStrike" spc="-1">
                <a:solidFill>
                  <a:srgbClr val="000000"/>
                </a:solidFill>
                <a:latin typeface="Source Code Pro"/>
                <a:ea typeface="Source Code Pro"/>
              </a:rPr>
              <a:t>char caracter = 'A';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ES" sz="2000" b="0" strike="noStrike" spc="-1">
                <a:solidFill>
                  <a:srgbClr val="000000"/>
                </a:solidFill>
                <a:latin typeface="Source Code Pro"/>
                <a:ea typeface="Source Code Pro"/>
              </a:rPr>
              <a:t>Console.Write((int)caracter);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ES" sz="3600" b="0" strike="noStrike" spc="-1">
                <a:solidFill>
                  <a:srgbClr val="000000"/>
                </a:solidFill>
                <a:latin typeface="Gabriola"/>
                <a:ea typeface="Source Code Pro"/>
              </a:rPr>
              <a:t>Devuelve un 65.</a:t>
            </a:r>
            <a:endParaRPr lang="es-ES" sz="3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ES" sz="3600" b="0" strike="noStrike" spc="-1">
                <a:solidFill>
                  <a:srgbClr val="000000"/>
                </a:solidFill>
                <a:latin typeface="Source Code Pro"/>
                <a:ea typeface="Source Code Pro"/>
              </a:rPr>
              <a:t> </a:t>
            </a:r>
            <a:endParaRPr lang="es-ES" sz="3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3600" b="0" strike="noStrike" spc="-1">
              <a:latin typeface="Arial"/>
            </a:endParaRPr>
          </a:p>
        </p:txBody>
      </p:sp>
      <p:pic>
        <p:nvPicPr>
          <p:cNvPr id="87" name="Imagen 5"/>
          <p:cNvPicPr/>
          <p:nvPr/>
        </p:nvPicPr>
        <p:blipFill>
          <a:blip r:embed="rId2"/>
          <a:stretch/>
        </p:blipFill>
        <p:spPr>
          <a:xfrm>
            <a:off x="5741280" y="1742760"/>
            <a:ext cx="6173640" cy="4305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E8137"/>
            </a:gs>
            <a:gs pos="100000">
              <a:srgbClr val="F4B183"/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51720" y="222120"/>
            <a:ext cx="11563200" cy="691920"/>
          </a:xfrm>
          <a:prstGeom prst="rect">
            <a:avLst/>
          </a:prstGeom>
          <a:solidFill>
            <a:srgbClr val="FFD966"/>
          </a:solidFill>
          <a:ln w="0">
            <a:solidFill>
              <a:srgbClr val="806000"/>
            </a:solidFill>
          </a:ln>
        </p:spPr>
        <p:txBody>
          <a:bodyPr anchor="b">
            <a:normAutofit fontScale="90000"/>
          </a:bodyPr>
          <a:lstStyle/>
          <a:p>
            <a:pPr algn="ctr">
              <a:lnSpc>
                <a:spcPct val="90000"/>
              </a:lnSpc>
              <a:buNone/>
            </a:pPr>
            <a:r>
              <a:rPr lang="es-ES" sz="6000" b="0" strike="noStrike" spc="-1">
                <a:solidFill>
                  <a:srgbClr val="000000"/>
                </a:solidFill>
                <a:latin typeface="Gabriola"/>
              </a:rPr>
              <a:t>Caracteres</a:t>
            </a:r>
            <a:endParaRPr lang="es-E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Rectángulo: esquinas redondeadas 3"/>
          <p:cNvSpPr/>
          <p:nvPr/>
        </p:nvSpPr>
        <p:spPr>
          <a:xfrm>
            <a:off x="351720" y="1153440"/>
            <a:ext cx="5176440" cy="5482080"/>
          </a:xfrm>
          <a:prstGeom prst="roundRect">
            <a:avLst>
              <a:gd name="adj" fmla="val 922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>
                <a:lumMod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3600" b="1" strike="noStrike" spc="-1">
                <a:solidFill>
                  <a:srgbClr val="000000"/>
                </a:solidFill>
                <a:latin typeface="Gabriola"/>
              </a:rPr>
              <a:t>Caracteres y strings.</a:t>
            </a:r>
            <a:endParaRPr lang="es-ES" sz="3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ES" sz="3600" b="0" strike="noStrike" spc="-1">
                <a:solidFill>
                  <a:srgbClr val="000000"/>
                </a:solidFill>
                <a:latin typeface="Gabriola"/>
              </a:rPr>
              <a:t>No es lo mismo un carácter que un string.</a:t>
            </a:r>
            <a:endParaRPr lang="es-ES" sz="3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ES" sz="3600" b="0" strike="noStrike" spc="-1">
                <a:solidFill>
                  <a:srgbClr val="000000"/>
                </a:solidFill>
                <a:latin typeface="Gabriola"/>
              </a:rPr>
              <a:t>No es válido:</a:t>
            </a:r>
            <a:endParaRPr lang="es-ES" sz="3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ES" sz="2000" b="0" strike="noStrike" spc="-1">
                <a:solidFill>
                  <a:srgbClr val="000000"/>
                </a:solidFill>
                <a:latin typeface="Source Code Pro"/>
                <a:ea typeface="Source Code Pro"/>
              </a:rPr>
              <a:t>listado = letra;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ES" sz="2000" b="0" strike="noStrike" spc="-1">
                <a:solidFill>
                  <a:srgbClr val="000000"/>
                </a:solidFill>
                <a:latin typeface="Source Code Pro"/>
                <a:ea typeface="Source Code Pro"/>
              </a:rPr>
              <a:t>listado[5] = letra;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3600" b="0" strike="noStrike" spc="-1">
              <a:latin typeface="Arial"/>
            </a:endParaRPr>
          </a:p>
        </p:txBody>
      </p:sp>
      <p:pic>
        <p:nvPicPr>
          <p:cNvPr id="90" name="Imagen 5"/>
          <p:cNvPicPr/>
          <p:nvPr/>
        </p:nvPicPr>
        <p:blipFill>
          <a:blip r:embed="rId2"/>
          <a:stretch/>
        </p:blipFill>
        <p:spPr>
          <a:xfrm>
            <a:off x="4658040" y="2640240"/>
            <a:ext cx="6873480" cy="1674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E8137"/>
            </a:gs>
            <a:gs pos="100000">
              <a:srgbClr val="F4B183"/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51720" y="222120"/>
            <a:ext cx="11563200" cy="691920"/>
          </a:xfrm>
          <a:prstGeom prst="rect">
            <a:avLst/>
          </a:prstGeom>
          <a:solidFill>
            <a:srgbClr val="FFD966"/>
          </a:solidFill>
          <a:ln w="0">
            <a:solidFill>
              <a:srgbClr val="806000"/>
            </a:solidFill>
          </a:ln>
        </p:spPr>
        <p:txBody>
          <a:bodyPr anchor="b">
            <a:normAutofit fontScale="90000"/>
          </a:bodyPr>
          <a:lstStyle/>
          <a:p>
            <a:pPr algn="ctr">
              <a:lnSpc>
                <a:spcPct val="90000"/>
              </a:lnSpc>
              <a:buNone/>
            </a:pPr>
            <a:r>
              <a:rPr lang="es-ES" sz="6000" b="0" strike="noStrike" spc="-1">
                <a:solidFill>
                  <a:srgbClr val="000000"/>
                </a:solidFill>
                <a:latin typeface="Gabriola"/>
              </a:rPr>
              <a:t>Caracteres</a:t>
            </a:r>
            <a:endParaRPr lang="es-E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Rectángulo: esquinas redondeadas 3"/>
          <p:cNvSpPr/>
          <p:nvPr/>
        </p:nvSpPr>
        <p:spPr>
          <a:xfrm>
            <a:off x="351720" y="1153440"/>
            <a:ext cx="5176440" cy="5482080"/>
          </a:xfrm>
          <a:prstGeom prst="roundRect">
            <a:avLst>
              <a:gd name="adj" fmla="val 922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>
                <a:lumMod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3600" b="1" strike="noStrike" spc="-1">
                <a:solidFill>
                  <a:srgbClr val="000000"/>
                </a:solidFill>
                <a:latin typeface="Gabriola"/>
              </a:rPr>
              <a:t>Caracteres y strings.</a:t>
            </a:r>
            <a:endParaRPr lang="es-ES" sz="3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ES" sz="3600" b="0" strike="noStrike" spc="-1">
                <a:solidFill>
                  <a:srgbClr val="000000"/>
                </a:solidFill>
                <a:latin typeface="Gabriola"/>
              </a:rPr>
              <a:t>Si queremos sustituir un carácter de una posición concreta, debemos hacer cosas como esta:</a:t>
            </a:r>
            <a:endParaRPr lang="es-ES" sz="3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3600" b="0" strike="noStrike" spc="-1">
              <a:latin typeface="Arial"/>
            </a:endParaRPr>
          </a:p>
        </p:txBody>
      </p:sp>
      <p:pic>
        <p:nvPicPr>
          <p:cNvPr id="93" name="Imagen 4"/>
          <p:cNvPicPr/>
          <p:nvPr/>
        </p:nvPicPr>
        <p:blipFill>
          <a:blip r:embed="rId2"/>
          <a:srcRect b="25269"/>
          <a:stretch/>
        </p:blipFill>
        <p:spPr>
          <a:xfrm>
            <a:off x="2838960" y="3751200"/>
            <a:ext cx="8980920" cy="1791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E8137"/>
            </a:gs>
            <a:gs pos="100000">
              <a:srgbClr val="F4B183"/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51720" y="222120"/>
            <a:ext cx="11563200" cy="691920"/>
          </a:xfrm>
          <a:prstGeom prst="rect">
            <a:avLst/>
          </a:prstGeom>
          <a:solidFill>
            <a:srgbClr val="FFD966"/>
          </a:solidFill>
          <a:ln w="0">
            <a:solidFill>
              <a:srgbClr val="806000"/>
            </a:solidFill>
          </a:ln>
        </p:spPr>
        <p:txBody>
          <a:bodyPr anchor="b">
            <a:normAutofit fontScale="90000"/>
          </a:bodyPr>
          <a:lstStyle/>
          <a:p>
            <a:pPr algn="ctr">
              <a:lnSpc>
                <a:spcPct val="90000"/>
              </a:lnSpc>
              <a:buNone/>
            </a:pPr>
            <a:r>
              <a:rPr lang="es-ES" sz="6000" b="0" strike="noStrike" spc="-1">
                <a:solidFill>
                  <a:srgbClr val="000000"/>
                </a:solidFill>
                <a:latin typeface="Gabriola"/>
              </a:rPr>
              <a:t>Caracteres</a:t>
            </a:r>
            <a:endParaRPr lang="es-E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Rectángulo: esquinas redondeadas 2"/>
          <p:cNvSpPr/>
          <p:nvPr/>
        </p:nvSpPr>
        <p:spPr>
          <a:xfrm>
            <a:off x="351720" y="1153440"/>
            <a:ext cx="5408280" cy="5482080"/>
          </a:xfrm>
          <a:prstGeom prst="roundRect">
            <a:avLst>
              <a:gd name="adj" fmla="val 922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>
                <a:lumMod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3600" b="1" strike="noStrike" spc="-1">
                <a:solidFill>
                  <a:srgbClr val="000000"/>
                </a:solidFill>
                <a:latin typeface="Gabriola"/>
              </a:rPr>
              <a:t>String con caracteres prohibidos.</a:t>
            </a:r>
            <a:endParaRPr lang="es-ES" sz="3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ES" sz="3600" b="0" strike="noStrike" spc="-1">
                <a:solidFill>
                  <a:srgbClr val="000000"/>
                </a:solidFill>
                <a:latin typeface="Gabriola"/>
              </a:rPr>
              <a:t>Los caracteres que hasta ahora no hemos podido utilizar en los strings son las " y la \.</a:t>
            </a:r>
            <a:endParaRPr lang="es-ES" sz="3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ES" sz="3600" b="0" strike="noStrike" spc="-1">
                <a:solidFill>
                  <a:srgbClr val="000000"/>
                </a:solidFill>
                <a:latin typeface="Gabriola"/>
              </a:rPr>
              <a:t>Para poder usarlos, sólo debemos colocar por delante de ambos, otra \.</a:t>
            </a:r>
            <a:endParaRPr lang="es-ES" sz="3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Source Code Pro"/>
                <a:ea typeface="Source Code Pro"/>
              </a:rPr>
              <a:t>string frase = "Su nombre es \"Sara.\"";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Source Code Pro"/>
                <a:ea typeface="Source Code Pro"/>
              </a:rPr>
              <a:t>string directorio = "c:\\windows\\system32";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3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E8137"/>
            </a:gs>
            <a:gs pos="100000">
              <a:srgbClr val="F4B183"/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51720" y="222120"/>
            <a:ext cx="11563200" cy="691920"/>
          </a:xfrm>
          <a:prstGeom prst="rect">
            <a:avLst/>
          </a:prstGeom>
          <a:solidFill>
            <a:srgbClr val="FFD966"/>
          </a:solidFill>
          <a:ln w="0">
            <a:solidFill>
              <a:srgbClr val="806000"/>
            </a:solidFill>
          </a:ln>
        </p:spPr>
        <p:txBody>
          <a:bodyPr anchor="b">
            <a:normAutofit fontScale="90000"/>
          </a:bodyPr>
          <a:lstStyle/>
          <a:p>
            <a:pPr algn="ctr">
              <a:lnSpc>
                <a:spcPct val="90000"/>
              </a:lnSpc>
              <a:buNone/>
            </a:pPr>
            <a:r>
              <a:rPr lang="es-ES" sz="6000" b="0" strike="noStrike" spc="-1">
                <a:solidFill>
                  <a:srgbClr val="000000"/>
                </a:solidFill>
                <a:latin typeface="Gabriola"/>
              </a:rPr>
              <a:t>Caracteres</a:t>
            </a:r>
            <a:endParaRPr lang="es-E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Rectángulo: esquinas redondeadas 1"/>
          <p:cNvSpPr/>
          <p:nvPr/>
        </p:nvSpPr>
        <p:spPr>
          <a:xfrm>
            <a:off x="351720" y="1153440"/>
            <a:ext cx="5408280" cy="5482080"/>
          </a:xfrm>
          <a:prstGeom prst="roundRect">
            <a:avLst>
              <a:gd name="adj" fmla="val 922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>
                <a:lumMod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3600" b="1" strike="noStrike" spc="-1">
                <a:solidFill>
                  <a:srgbClr val="000000"/>
                </a:solidFill>
                <a:latin typeface="Gabriola"/>
              </a:rPr>
              <a:t>String con caracteres prohibidos.</a:t>
            </a:r>
            <a:endParaRPr lang="es-ES" sz="3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ES" sz="3600" b="0" strike="noStrike" spc="-1">
                <a:solidFill>
                  <a:srgbClr val="000000"/>
                </a:solidFill>
                <a:latin typeface="Gabriola"/>
              </a:rPr>
              <a:t>Otra forma es colocar los caracteres prohibidos (salvo las comillas) pero colocando una @ por delante del string entrecomilliado</a:t>
            </a:r>
            <a:endParaRPr lang="es-ES" sz="3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Source Code Pro"/>
                <a:ea typeface="Source Code Pro"/>
              </a:rPr>
              <a:t>string frase = "Su nombre es \"Sara.\"";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Source Code Pro"/>
                <a:ea typeface="Source Code Pro"/>
              </a:rPr>
              <a:t>string directorio = @"c:\dwindows\system32";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3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E8137"/>
            </a:gs>
            <a:gs pos="100000">
              <a:srgbClr val="F4B183"/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51720" y="222120"/>
            <a:ext cx="11563200" cy="691920"/>
          </a:xfrm>
          <a:prstGeom prst="rect">
            <a:avLst/>
          </a:prstGeom>
          <a:solidFill>
            <a:srgbClr val="FFD966"/>
          </a:solidFill>
          <a:ln w="0">
            <a:solidFill>
              <a:srgbClr val="806000"/>
            </a:solidFill>
          </a:ln>
        </p:spPr>
        <p:txBody>
          <a:bodyPr anchor="b">
            <a:normAutofit fontScale="90000"/>
          </a:bodyPr>
          <a:lstStyle/>
          <a:p>
            <a:pPr algn="ctr">
              <a:lnSpc>
                <a:spcPct val="90000"/>
              </a:lnSpc>
              <a:buNone/>
            </a:pPr>
            <a:r>
              <a:rPr lang="es-ES" sz="6000" b="0" strike="noStrike" spc="-1">
                <a:solidFill>
                  <a:srgbClr val="000000"/>
                </a:solidFill>
                <a:latin typeface="Gabriola"/>
              </a:rPr>
              <a:t>Strings</a:t>
            </a:r>
            <a:endParaRPr lang="es-E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Rectángulo: esquinas redondeadas 3"/>
          <p:cNvSpPr/>
          <p:nvPr/>
        </p:nvSpPr>
        <p:spPr>
          <a:xfrm>
            <a:off x="351720" y="1153440"/>
            <a:ext cx="5176440" cy="5482080"/>
          </a:xfrm>
          <a:prstGeom prst="roundRect">
            <a:avLst>
              <a:gd name="adj" fmla="val 922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>
                <a:lumMod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3600" b="0" strike="noStrike" spc="-1">
                <a:solidFill>
                  <a:srgbClr val="000000"/>
                </a:solidFill>
                <a:latin typeface="Gabriola"/>
              </a:rPr>
              <a:t>Tipo de datos generado por C# para facilitar la gestión de </a:t>
            </a:r>
            <a:r>
              <a:rPr lang="es-ES" sz="3600" b="1" strike="noStrike" spc="-1">
                <a:solidFill>
                  <a:srgbClr val="000000"/>
                </a:solidFill>
                <a:latin typeface="Gabriola"/>
              </a:rPr>
              <a:t>cadenas de caracteres</a:t>
            </a:r>
            <a:r>
              <a:rPr lang="es-ES" sz="3600" b="0" strike="noStrike" spc="-1">
                <a:solidFill>
                  <a:srgbClr val="000000"/>
                </a:solidFill>
                <a:latin typeface="Gabriola"/>
              </a:rPr>
              <a:t>.</a:t>
            </a:r>
            <a:endParaRPr lang="es-ES" sz="3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3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ES" sz="3600" b="0" strike="noStrike" spc="-1">
                <a:solidFill>
                  <a:srgbClr val="000000"/>
                </a:solidFill>
                <a:latin typeface="Gabriola"/>
              </a:rPr>
              <a:t>Definición de un string:</a:t>
            </a:r>
            <a:endParaRPr lang="es-ES" sz="3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3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ES" sz="2000" b="0" strike="noStrike" spc="-1">
                <a:solidFill>
                  <a:srgbClr val="000000"/>
                </a:solidFill>
                <a:latin typeface="Source Code Pro"/>
                <a:ea typeface="Source Code Pro"/>
              </a:rPr>
              <a:t>string cadena="Mi frase";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ES" sz="2000" b="0" strike="noStrike" spc="-1">
                <a:solidFill>
                  <a:srgbClr val="000000"/>
                </a:solidFill>
                <a:latin typeface="Source Code Pro"/>
                <a:ea typeface="Source Code Pro"/>
              </a:rPr>
              <a:t>string saludo="Hola";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3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E8137"/>
            </a:gs>
            <a:gs pos="100000">
              <a:srgbClr val="F4B183"/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51720" y="222120"/>
            <a:ext cx="11563200" cy="691920"/>
          </a:xfrm>
          <a:prstGeom prst="rect">
            <a:avLst/>
          </a:prstGeom>
          <a:solidFill>
            <a:srgbClr val="FFD966"/>
          </a:solidFill>
          <a:ln w="0">
            <a:solidFill>
              <a:srgbClr val="806000"/>
            </a:solidFill>
          </a:ln>
        </p:spPr>
        <p:txBody>
          <a:bodyPr anchor="b">
            <a:normAutofit fontScale="90000"/>
          </a:bodyPr>
          <a:lstStyle/>
          <a:p>
            <a:pPr algn="ctr">
              <a:lnSpc>
                <a:spcPct val="90000"/>
              </a:lnSpc>
              <a:buNone/>
            </a:pPr>
            <a:r>
              <a:rPr lang="es-ES" sz="6000" b="0" strike="noStrike" spc="-1">
                <a:solidFill>
                  <a:srgbClr val="000000"/>
                </a:solidFill>
                <a:latin typeface="Gabriola"/>
              </a:rPr>
              <a:t>Strings</a:t>
            </a:r>
            <a:endParaRPr lang="es-E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Rectángulo: esquinas redondeadas 3"/>
          <p:cNvSpPr/>
          <p:nvPr/>
        </p:nvSpPr>
        <p:spPr>
          <a:xfrm>
            <a:off x="351720" y="1153440"/>
            <a:ext cx="5176440" cy="5482080"/>
          </a:xfrm>
          <a:prstGeom prst="roundRect">
            <a:avLst>
              <a:gd name="adj" fmla="val 922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>
                <a:lumMod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3600" b="0" strike="noStrike" spc="-1">
                <a:solidFill>
                  <a:srgbClr val="000000"/>
                </a:solidFill>
                <a:latin typeface="Gabriola"/>
              </a:rPr>
              <a:t>Facilitar su uso, implica el poder acceder a las posiciones de cada uno de los caracteres de forma individual.</a:t>
            </a:r>
            <a:endParaRPr lang="es-ES" sz="3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3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3600" b="0" strike="noStrike" spc="-1">
              <a:latin typeface="Arial"/>
            </a:endParaRPr>
          </a:p>
        </p:txBody>
      </p:sp>
      <p:pic>
        <p:nvPicPr>
          <p:cNvPr id="47" name="Imagen 4"/>
          <p:cNvPicPr/>
          <p:nvPr/>
        </p:nvPicPr>
        <p:blipFill>
          <a:blip r:embed="rId2"/>
          <a:stretch/>
        </p:blipFill>
        <p:spPr>
          <a:xfrm>
            <a:off x="4138200" y="3049200"/>
            <a:ext cx="7504920" cy="2301840"/>
          </a:xfrm>
          <a:prstGeom prst="rect">
            <a:avLst/>
          </a:prstGeom>
          <a:ln w="0">
            <a:noFill/>
          </a:ln>
        </p:spPr>
      </p:pic>
      <p:pic>
        <p:nvPicPr>
          <p:cNvPr id="48" name="Imagen 6"/>
          <p:cNvPicPr/>
          <p:nvPr/>
        </p:nvPicPr>
        <p:blipFill>
          <a:blip r:embed="rId3"/>
          <a:stretch/>
        </p:blipFill>
        <p:spPr>
          <a:xfrm>
            <a:off x="5800680" y="5402880"/>
            <a:ext cx="5842440" cy="1233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E8137"/>
            </a:gs>
            <a:gs pos="100000">
              <a:srgbClr val="F4B183"/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51720" y="222120"/>
            <a:ext cx="11563200" cy="691920"/>
          </a:xfrm>
          <a:prstGeom prst="rect">
            <a:avLst/>
          </a:prstGeom>
          <a:solidFill>
            <a:srgbClr val="FFD966"/>
          </a:solidFill>
          <a:ln w="0">
            <a:solidFill>
              <a:srgbClr val="806000"/>
            </a:solidFill>
          </a:ln>
        </p:spPr>
        <p:txBody>
          <a:bodyPr anchor="b">
            <a:normAutofit fontScale="90000"/>
          </a:bodyPr>
          <a:lstStyle/>
          <a:p>
            <a:pPr algn="ctr">
              <a:lnSpc>
                <a:spcPct val="90000"/>
              </a:lnSpc>
              <a:buNone/>
            </a:pPr>
            <a:r>
              <a:rPr lang="es-ES" sz="6000" b="0" strike="noStrike" spc="-1">
                <a:solidFill>
                  <a:srgbClr val="000000"/>
                </a:solidFill>
                <a:latin typeface="Gabriola"/>
              </a:rPr>
              <a:t>Strings</a:t>
            </a:r>
            <a:endParaRPr lang="es-E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Rectángulo: esquinas redondeadas 3"/>
          <p:cNvSpPr/>
          <p:nvPr/>
        </p:nvSpPr>
        <p:spPr>
          <a:xfrm>
            <a:off x="351720" y="1153440"/>
            <a:ext cx="5176440" cy="5482080"/>
          </a:xfrm>
          <a:prstGeom prst="roundRect">
            <a:avLst>
              <a:gd name="adj" fmla="val 922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>
                <a:lumMod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3600" b="0" strike="noStrike" spc="-1">
                <a:solidFill>
                  <a:srgbClr val="000000"/>
                </a:solidFill>
                <a:latin typeface="Gabriola"/>
              </a:rPr>
              <a:t>Facilitar su uso, implica saber cuántos caracteres hay en la cadena de caracteres.</a:t>
            </a:r>
            <a:endParaRPr lang="es-ES" sz="3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3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3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3600" b="0" strike="noStrike" spc="-1">
              <a:latin typeface="Arial"/>
            </a:endParaRPr>
          </a:p>
        </p:txBody>
      </p:sp>
      <p:pic>
        <p:nvPicPr>
          <p:cNvPr id="51" name="Imagen 4"/>
          <p:cNvPicPr/>
          <p:nvPr/>
        </p:nvPicPr>
        <p:blipFill>
          <a:blip r:embed="rId2"/>
          <a:stretch/>
        </p:blipFill>
        <p:spPr>
          <a:xfrm>
            <a:off x="1382040" y="3191760"/>
            <a:ext cx="10173600" cy="493560"/>
          </a:xfrm>
          <a:prstGeom prst="rect">
            <a:avLst/>
          </a:prstGeom>
          <a:ln w="0">
            <a:noFill/>
          </a:ln>
        </p:spPr>
      </p:pic>
      <p:pic>
        <p:nvPicPr>
          <p:cNvPr id="52" name="Imagen 6"/>
          <p:cNvPicPr/>
          <p:nvPr/>
        </p:nvPicPr>
        <p:blipFill>
          <a:blip r:embed="rId3"/>
          <a:stretch/>
        </p:blipFill>
        <p:spPr>
          <a:xfrm>
            <a:off x="2021400" y="3685680"/>
            <a:ext cx="6420240" cy="493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E8137"/>
            </a:gs>
            <a:gs pos="100000">
              <a:srgbClr val="F4B183"/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51720" y="222120"/>
            <a:ext cx="11563200" cy="691920"/>
          </a:xfrm>
          <a:prstGeom prst="rect">
            <a:avLst/>
          </a:prstGeom>
          <a:solidFill>
            <a:srgbClr val="FFD966"/>
          </a:solidFill>
          <a:ln w="0">
            <a:solidFill>
              <a:srgbClr val="806000"/>
            </a:solidFill>
          </a:ln>
        </p:spPr>
        <p:txBody>
          <a:bodyPr anchor="b">
            <a:normAutofit fontScale="90000"/>
          </a:bodyPr>
          <a:lstStyle/>
          <a:p>
            <a:pPr algn="ctr">
              <a:lnSpc>
                <a:spcPct val="90000"/>
              </a:lnSpc>
              <a:buNone/>
            </a:pPr>
            <a:r>
              <a:rPr lang="es-ES" sz="6000" b="0" strike="noStrike" spc="-1">
                <a:solidFill>
                  <a:srgbClr val="000000"/>
                </a:solidFill>
                <a:latin typeface="Gabriola"/>
              </a:rPr>
              <a:t>Strings</a:t>
            </a:r>
            <a:endParaRPr lang="es-E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Rectángulo: esquinas redondeadas 3"/>
          <p:cNvSpPr/>
          <p:nvPr/>
        </p:nvSpPr>
        <p:spPr>
          <a:xfrm>
            <a:off x="351720" y="1153440"/>
            <a:ext cx="5176440" cy="5482080"/>
          </a:xfrm>
          <a:prstGeom prst="roundRect">
            <a:avLst>
              <a:gd name="adj" fmla="val 922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>
                <a:lumMod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3600" b="0" strike="noStrike" spc="-1">
                <a:solidFill>
                  <a:srgbClr val="000000"/>
                </a:solidFill>
                <a:latin typeface="Gabriola"/>
              </a:rPr>
              <a:t>Facilitar su uso, implica poder recorrer toda la cadena de caracteres.</a:t>
            </a:r>
            <a:endParaRPr lang="es-ES" sz="3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3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3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3600" b="0" strike="noStrike" spc="-1">
              <a:latin typeface="Arial"/>
            </a:endParaRPr>
          </a:p>
        </p:txBody>
      </p:sp>
      <p:pic>
        <p:nvPicPr>
          <p:cNvPr id="55" name="Imagen 4"/>
          <p:cNvPicPr/>
          <p:nvPr/>
        </p:nvPicPr>
        <p:blipFill>
          <a:blip r:embed="rId2"/>
          <a:stretch/>
        </p:blipFill>
        <p:spPr>
          <a:xfrm>
            <a:off x="2275920" y="2614680"/>
            <a:ext cx="7070760" cy="1628280"/>
          </a:xfrm>
          <a:prstGeom prst="rect">
            <a:avLst/>
          </a:prstGeom>
          <a:ln w="0">
            <a:noFill/>
          </a:ln>
        </p:spPr>
      </p:pic>
      <p:pic>
        <p:nvPicPr>
          <p:cNvPr id="56" name="Imagen 6"/>
          <p:cNvPicPr/>
          <p:nvPr/>
        </p:nvPicPr>
        <p:blipFill>
          <a:blip r:embed="rId3"/>
          <a:stretch/>
        </p:blipFill>
        <p:spPr>
          <a:xfrm>
            <a:off x="9915840" y="1153440"/>
            <a:ext cx="943920" cy="5283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E8137"/>
            </a:gs>
            <a:gs pos="100000">
              <a:srgbClr val="F4B183"/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51720" y="222120"/>
            <a:ext cx="11563200" cy="691920"/>
          </a:xfrm>
          <a:prstGeom prst="rect">
            <a:avLst/>
          </a:prstGeom>
          <a:solidFill>
            <a:srgbClr val="FFD966"/>
          </a:solidFill>
          <a:ln w="0">
            <a:solidFill>
              <a:srgbClr val="806000"/>
            </a:solidFill>
          </a:ln>
        </p:spPr>
        <p:txBody>
          <a:bodyPr anchor="b">
            <a:normAutofit fontScale="90000"/>
          </a:bodyPr>
          <a:lstStyle/>
          <a:p>
            <a:pPr algn="ctr">
              <a:lnSpc>
                <a:spcPct val="90000"/>
              </a:lnSpc>
              <a:buNone/>
            </a:pPr>
            <a:r>
              <a:rPr lang="es-ES" sz="6000" b="0" strike="noStrike" spc="-1">
                <a:solidFill>
                  <a:srgbClr val="000000"/>
                </a:solidFill>
                <a:latin typeface="Gabriola"/>
              </a:rPr>
              <a:t>Strings</a:t>
            </a:r>
            <a:endParaRPr lang="es-E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Rectángulo: esquinas redondeadas 3"/>
          <p:cNvSpPr/>
          <p:nvPr/>
        </p:nvSpPr>
        <p:spPr>
          <a:xfrm>
            <a:off x="351720" y="1153440"/>
            <a:ext cx="5176440" cy="5482080"/>
          </a:xfrm>
          <a:prstGeom prst="roundRect">
            <a:avLst>
              <a:gd name="adj" fmla="val 922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>
                <a:lumMod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3600" b="0" strike="noStrike" spc="-1">
                <a:solidFill>
                  <a:srgbClr val="000000"/>
                </a:solidFill>
                <a:latin typeface="Gabriola"/>
              </a:rPr>
              <a:t>Tiene sentido comparar dos cadenas como iguales.</a:t>
            </a:r>
            <a:endParaRPr lang="es-ES" sz="3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3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3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3600" b="0" strike="noStrike" spc="-1">
              <a:latin typeface="Arial"/>
            </a:endParaRPr>
          </a:p>
        </p:txBody>
      </p:sp>
      <p:pic>
        <p:nvPicPr>
          <p:cNvPr id="59" name="Imagen 4"/>
          <p:cNvPicPr/>
          <p:nvPr/>
        </p:nvPicPr>
        <p:blipFill>
          <a:blip r:embed="rId2"/>
          <a:stretch/>
        </p:blipFill>
        <p:spPr>
          <a:xfrm>
            <a:off x="433800" y="720000"/>
            <a:ext cx="11451600" cy="4316040"/>
          </a:xfrm>
          <a:prstGeom prst="rect">
            <a:avLst/>
          </a:prstGeom>
          <a:ln w="0">
            <a:noFill/>
          </a:ln>
        </p:spPr>
      </p:pic>
      <p:pic>
        <p:nvPicPr>
          <p:cNvPr id="60" name="Imagen 6"/>
          <p:cNvPicPr/>
          <p:nvPr/>
        </p:nvPicPr>
        <p:blipFill>
          <a:blip r:embed="rId3"/>
          <a:stretch/>
        </p:blipFill>
        <p:spPr>
          <a:xfrm>
            <a:off x="351720" y="5119560"/>
            <a:ext cx="4438800" cy="1591200"/>
          </a:xfrm>
          <a:prstGeom prst="rect">
            <a:avLst/>
          </a:prstGeom>
          <a:ln w="0">
            <a:noFill/>
          </a:ln>
        </p:spPr>
      </p:pic>
      <p:pic>
        <p:nvPicPr>
          <p:cNvPr id="61" name="Imagen 8"/>
          <p:cNvPicPr/>
          <p:nvPr/>
        </p:nvPicPr>
        <p:blipFill>
          <a:blip r:embed="rId4"/>
          <a:stretch/>
        </p:blipFill>
        <p:spPr>
          <a:xfrm>
            <a:off x="5908320" y="5124240"/>
            <a:ext cx="4937400" cy="1599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E8137"/>
            </a:gs>
            <a:gs pos="100000">
              <a:srgbClr val="F4B183"/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51720" y="222120"/>
            <a:ext cx="11563200" cy="691920"/>
          </a:xfrm>
          <a:prstGeom prst="rect">
            <a:avLst/>
          </a:prstGeom>
          <a:solidFill>
            <a:srgbClr val="FFD966"/>
          </a:solidFill>
          <a:ln w="0">
            <a:solidFill>
              <a:srgbClr val="806000"/>
            </a:solidFill>
          </a:ln>
        </p:spPr>
        <p:txBody>
          <a:bodyPr anchor="b">
            <a:normAutofit fontScale="90000"/>
          </a:bodyPr>
          <a:lstStyle/>
          <a:p>
            <a:pPr algn="ctr">
              <a:lnSpc>
                <a:spcPct val="90000"/>
              </a:lnSpc>
              <a:buNone/>
            </a:pPr>
            <a:r>
              <a:rPr lang="es-ES" sz="6000" b="0" strike="noStrike" spc="-1">
                <a:solidFill>
                  <a:srgbClr val="000000"/>
                </a:solidFill>
                <a:latin typeface="Gabriola"/>
              </a:rPr>
              <a:t>Strings</a:t>
            </a:r>
            <a:endParaRPr lang="es-E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Rectángulo: esquinas redondeadas 3"/>
          <p:cNvSpPr/>
          <p:nvPr/>
        </p:nvSpPr>
        <p:spPr>
          <a:xfrm>
            <a:off x="351720" y="1153440"/>
            <a:ext cx="5176440" cy="5482080"/>
          </a:xfrm>
          <a:prstGeom prst="roundRect">
            <a:avLst>
              <a:gd name="adj" fmla="val 922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>
                <a:lumMod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3600" b="0" strike="noStrike" spc="-1">
                <a:solidFill>
                  <a:srgbClr val="000000"/>
                </a:solidFill>
                <a:latin typeface="Gabriola"/>
              </a:rPr>
              <a:t>También podemos </a:t>
            </a:r>
            <a:r>
              <a:rPr lang="es-ES" sz="3600" b="1" strike="noStrike" spc="-1">
                <a:solidFill>
                  <a:srgbClr val="000000"/>
                </a:solidFill>
                <a:latin typeface="Gabriola"/>
              </a:rPr>
              <a:t>concatenar </a:t>
            </a:r>
            <a:r>
              <a:rPr lang="es-ES" sz="3600" b="0" strike="noStrike" spc="-1">
                <a:solidFill>
                  <a:srgbClr val="000000"/>
                </a:solidFill>
                <a:latin typeface="Gabriola"/>
              </a:rPr>
              <a:t>cadenas de caracteres.</a:t>
            </a:r>
            <a:endParaRPr lang="es-ES" sz="3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3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ES" sz="1800" b="0" strike="noStrike" spc="-1">
                <a:solidFill>
                  <a:srgbClr val="000000"/>
                </a:solidFill>
                <a:latin typeface="Source Code Pro"/>
                <a:ea typeface="Source Code Pro"/>
              </a:rPr>
              <a:t>string saludo1="Hola";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ES" sz="1800" b="0" strike="noStrike" spc="-1">
                <a:solidFill>
                  <a:srgbClr val="000000"/>
                </a:solidFill>
                <a:latin typeface="Source Code Pro"/>
                <a:ea typeface="Source Code Pro"/>
              </a:rPr>
              <a:t>string saludo2="qué tal";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ES" sz="1800" b="0" strike="noStrike" spc="-1">
                <a:solidFill>
                  <a:srgbClr val="000000"/>
                </a:solidFill>
                <a:latin typeface="Source Code Pro"/>
                <a:ea typeface="Source Code Pro"/>
              </a:rPr>
              <a:t>string saludo;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ES" sz="1800" b="0" strike="noStrike" spc="-1">
                <a:solidFill>
                  <a:srgbClr val="000000"/>
                </a:solidFill>
                <a:latin typeface="Source Code Pro"/>
                <a:ea typeface="Source Code Pro"/>
              </a:rPr>
              <a:t>saludo=saludo1 + ", " + saludos2;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ES" sz="3600" b="0" strike="noStrike" spc="-1">
                <a:solidFill>
                  <a:srgbClr val="000000"/>
                </a:solidFill>
                <a:latin typeface="Gabriola"/>
                <a:ea typeface="Source Code Pro"/>
              </a:rPr>
              <a:t>El operador para concatenar strings es el +.</a:t>
            </a:r>
            <a:endParaRPr lang="es-ES" sz="3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3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3600" b="0" strike="noStrike" spc="-1">
              <a:latin typeface="Arial"/>
            </a:endParaRPr>
          </a:p>
        </p:txBody>
      </p:sp>
      <p:pic>
        <p:nvPicPr>
          <p:cNvPr id="64" name="Imagen 5"/>
          <p:cNvPicPr/>
          <p:nvPr/>
        </p:nvPicPr>
        <p:blipFill>
          <a:blip r:embed="rId2"/>
          <a:stretch/>
        </p:blipFill>
        <p:spPr>
          <a:xfrm>
            <a:off x="1777320" y="5184360"/>
            <a:ext cx="9935280" cy="1157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E8137"/>
            </a:gs>
            <a:gs pos="100000">
              <a:srgbClr val="F4B183"/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51720" y="222120"/>
            <a:ext cx="11563200" cy="691920"/>
          </a:xfrm>
          <a:prstGeom prst="rect">
            <a:avLst/>
          </a:prstGeom>
          <a:solidFill>
            <a:srgbClr val="FFD966"/>
          </a:solidFill>
          <a:ln w="0">
            <a:solidFill>
              <a:srgbClr val="806000"/>
            </a:solidFill>
          </a:ln>
        </p:spPr>
        <p:txBody>
          <a:bodyPr anchor="b">
            <a:normAutofit fontScale="90000"/>
          </a:bodyPr>
          <a:lstStyle/>
          <a:p>
            <a:pPr algn="ctr">
              <a:lnSpc>
                <a:spcPct val="90000"/>
              </a:lnSpc>
              <a:buNone/>
            </a:pPr>
            <a:r>
              <a:rPr lang="es-ES" sz="6000" b="0" strike="noStrike" spc="-1">
                <a:solidFill>
                  <a:srgbClr val="000000"/>
                </a:solidFill>
                <a:latin typeface="Gabriola"/>
              </a:rPr>
              <a:t>Strings</a:t>
            </a:r>
            <a:endParaRPr lang="es-E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Rectángulo: esquinas redondeadas 3"/>
          <p:cNvSpPr/>
          <p:nvPr/>
        </p:nvSpPr>
        <p:spPr>
          <a:xfrm>
            <a:off x="351720" y="1153440"/>
            <a:ext cx="5176440" cy="5482080"/>
          </a:xfrm>
          <a:prstGeom prst="roundRect">
            <a:avLst>
              <a:gd name="adj" fmla="val 922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>
                <a:lumMod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3600" b="0" strike="noStrike" spc="-1">
                <a:solidFill>
                  <a:srgbClr val="000000"/>
                </a:solidFill>
                <a:latin typeface="Gabriola"/>
              </a:rPr>
              <a:t>También podemos </a:t>
            </a:r>
            <a:r>
              <a:rPr lang="es-ES" sz="3600" b="1" strike="noStrike" spc="-1">
                <a:solidFill>
                  <a:srgbClr val="000000"/>
                </a:solidFill>
                <a:latin typeface="Gabriola"/>
              </a:rPr>
              <a:t>igualar</a:t>
            </a:r>
            <a:r>
              <a:rPr lang="es-ES" sz="3600" b="0" strike="noStrike" spc="-1">
                <a:solidFill>
                  <a:srgbClr val="000000"/>
                </a:solidFill>
                <a:latin typeface="Gabriola"/>
              </a:rPr>
              <a:t> dos cadenas de caracteres.</a:t>
            </a:r>
            <a:endParaRPr lang="es-ES" sz="3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3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ES" sz="1800" b="0" strike="noStrike" spc="-1">
                <a:solidFill>
                  <a:srgbClr val="000000"/>
                </a:solidFill>
                <a:latin typeface="Source Code Pro"/>
                <a:ea typeface="Source Code Pro"/>
              </a:rPr>
              <a:t>string saludo1="Hola";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ES" sz="1800" b="0" strike="noStrike" spc="-1">
                <a:solidFill>
                  <a:srgbClr val="000000"/>
                </a:solidFill>
                <a:latin typeface="Source Code Pro"/>
                <a:ea typeface="Source Code Pro"/>
              </a:rPr>
              <a:t>string saludo2; 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ES" sz="1800" b="0" strike="noStrike" spc="-1">
                <a:solidFill>
                  <a:srgbClr val="000000"/>
                </a:solidFill>
                <a:latin typeface="Source Code Pro"/>
                <a:ea typeface="Source Code Pro"/>
              </a:rPr>
              <a:t>saludo2=saludo1;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3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3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E8137"/>
            </a:gs>
            <a:gs pos="100000">
              <a:srgbClr val="F4B183"/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51720" y="222120"/>
            <a:ext cx="11563200" cy="691920"/>
          </a:xfrm>
          <a:prstGeom prst="rect">
            <a:avLst/>
          </a:prstGeom>
          <a:solidFill>
            <a:srgbClr val="FFD966"/>
          </a:solidFill>
          <a:ln w="0">
            <a:solidFill>
              <a:srgbClr val="806000"/>
            </a:solidFill>
          </a:ln>
        </p:spPr>
        <p:txBody>
          <a:bodyPr anchor="b">
            <a:normAutofit fontScale="90000"/>
          </a:bodyPr>
          <a:lstStyle/>
          <a:p>
            <a:pPr algn="ctr">
              <a:lnSpc>
                <a:spcPct val="90000"/>
              </a:lnSpc>
              <a:buNone/>
            </a:pPr>
            <a:r>
              <a:rPr lang="es-ES" sz="6000" b="0" strike="noStrike" spc="-1">
                <a:solidFill>
                  <a:srgbClr val="000000"/>
                </a:solidFill>
                <a:latin typeface="Gabriola"/>
              </a:rPr>
              <a:t>Strings</a:t>
            </a:r>
            <a:endParaRPr lang="es-E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Rectángulo: esquinas redondeadas 3"/>
          <p:cNvSpPr/>
          <p:nvPr/>
        </p:nvSpPr>
        <p:spPr>
          <a:xfrm>
            <a:off x="223560" y="1080000"/>
            <a:ext cx="5176440" cy="5482080"/>
          </a:xfrm>
          <a:prstGeom prst="roundRect">
            <a:avLst>
              <a:gd name="adj" fmla="val 922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>
                <a:lumMod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3600" b="0" strike="noStrike" spc="-1">
                <a:solidFill>
                  <a:srgbClr val="000000"/>
                </a:solidFill>
                <a:latin typeface="Gabriola"/>
              </a:rPr>
              <a:t>Podemos reemplazar caracteres dentro de un string.</a:t>
            </a:r>
            <a:endParaRPr lang="es-ES" sz="3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3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3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3600" b="0" strike="noStrike" spc="-1">
              <a:latin typeface="Arial"/>
            </a:endParaRPr>
          </a:p>
        </p:txBody>
      </p:sp>
      <p:pic>
        <p:nvPicPr>
          <p:cNvPr id="69" name="Imagen 4"/>
          <p:cNvPicPr/>
          <p:nvPr/>
        </p:nvPicPr>
        <p:blipFill>
          <a:blip r:embed="rId2"/>
          <a:stretch/>
        </p:blipFill>
        <p:spPr>
          <a:xfrm>
            <a:off x="2104200" y="1440000"/>
            <a:ext cx="9810720" cy="2948760"/>
          </a:xfrm>
          <a:prstGeom prst="rect">
            <a:avLst/>
          </a:prstGeom>
          <a:ln w="0">
            <a:noFill/>
          </a:ln>
        </p:spPr>
      </p:pic>
      <p:pic>
        <p:nvPicPr>
          <p:cNvPr id="70" name="Imagen 6"/>
          <p:cNvPicPr/>
          <p:nvPr/>
        </p:nvPicPr>
        <p:blipFill>
          <a:blip r:embed="rId3"/>
          <a:stretch/>
        </p:blipFill>
        <p:spPr>
          <a:xfrm>
            <a:off x="3931920" y="4628160"/>
            <a:ext cx="7983360" cy="1532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7767</TotalTime>
  <Words>451</Words>
  <Application>Microsoft Office PowerPoint</Application>
  <PresentationFormat>Panorámica</PresentationFormat>
  <Paragraphs>100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8" baseType="lpstr">
      <vt:lpstr>Arial</vt:lpstr>
      <vt:lpstr>Calibri</vt:lpstr>
      <vt:lpstr>Calibri Light</vt:lpstr>
      <vt:lpstr>DejaVu Sans</vt:lpstr>
      <vt:lpstr>Gabriola</vt:lpstr>
      <vt:lpstr>Source Code Pro</vt:lpstr>
      <vt:lpstr>Symbol</vt:lpstr>
      <vt:lpstr>Times New Roman</vt:lpstr>
      <vt:lpstr>Wingdings</vt:lpstr>
      <vt:lpstr>Office Theme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Strings</vt:lpstr>
      <vt:lpstr>Caracteres</vt:lpstr>
      <vt:lpstr>Caracteres</vt:lpstr>
      <vt:lpstr>Caracteres</vt:lpstr>
      <vt:lpstr>Caracteres</vt:lpstr>
      <vt:lpstr>Caracteres</vt:lpstr>
      <vt:lpstr>Caracteres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dc:subject/>
  <dc:creator>Jose Juan</dc:creator>
  <dc:description/>
  <cp:lastModifiedBy>Profesor</cp:lastModifiedBy>
  <cp:revision>25</cp:revision>
  <dcterms:created xsi:type="dcterms:W3CDTF">2018-10-16T11:27:59Z</dcterms:created>
  <dcterms:modified xsi:type="dcterms:W3CDTF">2023-11-01T18:02:32Z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Panorámica</vt:lpwstr>
  </property>
  <property fmtid="{D5CDD505-2E9C-101B-9397-08002B2CF9AE}" pid="3" name="Slides">
    <vt:i4>17</vt:i4>
  </property>
</Properties>
</file>