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815402-D64F-4D08-AEC0-C2B52C0CAD1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8469DD-7B90-4401-8469-D38217FFE53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339E49-4108-4BE5-9048-24E90C30E5C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00FB5-7BDC-484B-B984-4797C9E86A8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2CD2D-63CC-478E-9CC1-8A3CAE6732F1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C523678-FBD1-48E1-B3B0-1EC3F733E99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63BD8A-135D-464C-9A0D-B7B87FFBA9A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4EF5135-B1CB-4542-8569-0C53ED9B0F6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B44464-9677-4FFF-B018-4DF1FC9A92D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39D425-6EEC-44C4-9404-8EA185B873E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A8A990-C0E1-41D4-AA60-DC826B292F1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F49BC3-4C41-4A51-A460-5B841835B5D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4A76C6"/>
            </a:gs>
            <a:gs pos="100000">
              <a:srgbClr val="8FAADC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s-ES" sz="1200" b="0" strike="noStrike" spc="-1">
                <a:solidFill>
                  <a:srgbClr val="8B8B8B"/>
                </a:solidFill>
                <a:latin typeface="Calibri"/>
              </a:rPr>
              <a:t>&lt;fecha/hora&gt;</a:t>
            </a:r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s-E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9F5184-0C7E-4DA7-BB5E-F605DDD9365F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Arrays y 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Imagen 6"/>
          <p:cNvSpPr/>
          <p:nvPr/>
        </p:nvSpPr>
        <p:spPr>
          <a:xfrm>
            <a:off x="4977000" y="3429000"/>
            <a:ext cx="6755040" cy="307044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88900" cap="sq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Imagen 8"/>
          <p:cNvSpPr/>
          <p:nvPr/>
        </p:nvSpPr>
        <p:spPr>
          <a:xfrm>
            <a:off x="407880" y="1768680"/>
            <a:ext cx="5063760" cy="2184120"/>
          </a:xfrm>
          <a:prstGeom prst="roundRect">
            <a:avLst>
              <a:gd name="adj" fmla="val 16667"/>
            </a:avLst>
          </a:prstGeom>
          <a:blipFill rotWithShape="0">
            <a:blip r:embed="rId3"/>
            <a:srcRect/>
            <a:stretch/>
          </a:blipFill>
          <a:ln w="88900" cap="sq">
            <a:solidFill>
              <a:srgbClr val="000000"/>
            </a:solidFill>
            <a:miter/>
          </a:ln>
          <a:effectLst>
            <a:innerShdw blurRad="76200">
              <a:srgbClr val="000000"/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Arrays y 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Rectángulo: esquinas redondeadas 4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name="adj" fmla="val 85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200" b="1" strike="noStrike" spc="-1">
                <a:solidFill>
                  <a:srgbClr val="000000"/>
                </a:solidFill>
                <a:latin typeface="Gabriola"/>
              </a:rPr>
              <a:t>Inicializar con new: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Y cuando lo inicializamos a vacío, es sistema nos rellena datos: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200" b="0" strike="noStrike" spc="-1">
              <a:latin typeface="Arial"/>
            </a:endParaRPr>
          </a:p>
        </p:txBody>
      </p:sp>
      <p:pic>
        <p:nvPicPr>
          <p:cNvPr id="76" name="Imagen 2"/>
          <p:cNvPicPr/>
          <p:nvPr/>
        </p:nvPicPr>
        <p:blipFill>
          <a:blip r:embed="rId2"/>
          <a:stretch/>
        </p:blipFill>
        <p:spPr>
          <a:xfrm>
            <a:off x="976680" y="2943720"/>
            <a:ext cx="6788520" cy="1073160"/>
          </a:xfrm>
          <a:prstGeom prst="rect">
            <a:avLst/>
          </a:prstGeom>
          <a:ln w="0">
            <a:noFill/>
          </a:ln>
        </p:spPr>
      </p:pic>
      <p:pic>
        <p:nvPicPr>
          <p:cNvPr id="77" name="Imagen 6"/>
          <p:cNvPicPr/>
          <p:nvPr/>
        </p:nvPicPr>
        <p:blipFill>
          <a:blip r:embed="rId3"/>
          <a:stretch/>
        </p:blipFill>
        <p:spPr>
          <a:xfrm>
            <a:off x="8334000" y="1102320"/>
            <a:ext cx="2676960" cy="2914200"/>
          </a:xfrm>
          <a:prstGeom prst="rect">
            <a:avLst/>
          </a:prstGeom>
          <a:ln w="0">
            <a:noFill/>
          </a:ln>
        </p:spPr>
      </p:pic>
      <p:pic>
        <p:nvPicPr>
          <p:cNvPr id="78" name="Imagen 8"/>
          <p:cNvPicPr/>
          <p:nvPr/>
        </p:nvPicPr>
        <p:blipFill>
          <a:blip r:embed="rId4"/>
          <a:stretch/>
        </p:blipFill>
        <p:spPr>
          <a:xfrm>
            <a:off x="6536880" y="4086720"/>
            <a:ext cx="2676960" cy="2616120"/>
          </a:xfrm>
          <a:prstGeom prst="rect">
            <a:avLst/>
          </a:prstGeom>
          <a:ln w="0">
            <a:noFill/>
          </a:ln>
        </p:spPr>
      </p:pic>
      <p:sp>
        <p:nvSpPr>
          <p:cNvPr id="79" name="Conector: angular 10"/>
          <p:cNvSpPr/>
          <p:nvPr/>
        </p:nvSpPr>
        <p:spPr>
          <a:xfrm rot="5400000" flipH="1" flipV="1">
            <a:off x="6160320" y="769320"/>
            <a:ext cx="383400" cy="3962520"/>
          </a:xfrm>
          <a:prstGeom prst="bentConnector2">
            <a:avLst/>
          </a:prstGeom>
          <a:noFill/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onector: angular 11"/>
          <p:cNvSpPr/>
          <p:nvPr/>
        </p:nvSpPr>
        <p:spPr>
          <a:xfrm rot="16200000" flipH="1">
            <a:off x="4764600" y="3623040"/>
            <a:ext cx="1377360" cy="2165400"/>
          </a:xfrm>
          <a:prstGeom prst="bentConnector2">
            <a:avLst/>
          </a:prstGeom>
          <a:noFill/>
          <a:ln w="508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Arrays y 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Rectángulo: esquinas redondeadas 4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name="adj" fmla="val 632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800" b="1" strike="noStrike" spc="-1">
                <a:solidFill>
                  <a:srgbClr val="000000"/>
                </a:solidFill>
                <a:latin typeface="Gabriola"/>
              </a:rPr>
              <a:t>Definición.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Zona contigua de memoria en la que se almacenan varios elementos del mismo tipo y que son accesibles mediante un número de posición denominado </a:t>
            </a:r>
            <a:r>
              <a:rPr lang="es-ES" sz="2800" b="1" strike="noStrike" spc="-1">
                <a:solidFill>
                  <a:srgbClr val="000000"/>
                </a:solidFill>
                <a:latin typeface="Gabriola"/>
              </a:rPr>
              <a:t>índice</a:t>
            </a: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Normalmente se denominan </a:t>
            </a:r>
            <a:r>
              <a:rPr lang="es-ES" sz="2800" b="1" strike="noStrike" spc="-1">
                <a:solidFill>
                  <a:srgbClr val="000000"/>
                </a:solidFill>
                <a:latin typeface="Gabriola"/>
              </a:rPr>
              <a:t>vectores</a:t>
            </a: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 cuando los datos almacenados son de tipo </a:t>
            </a:r>
            <a:r>
              <a:rPr lang="es-ES" sz="2800" b="1" strike="noStrike" spc="-1">
                <a:solidFill>
                  <a:srgbClr val="000000"/>
                </a:solidFill>
                <a:latin typeface="Gabriola"/>
              </a:rPr>
              <a:t>numérico</a:t>
            </a: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Su generalización a cualquier tipo de dato se puede denominar </a:t>
            </a:r>
            <a:r>
              <a:rPr lang="es-ES" sz="2800" b="1" strike="noStrike" spc="-1">
                <a:solidFill>
                  <a:srgbClr val="000000"/>
                </a:solidFill>
                <a:latin typeface="Gabriola"/>
              </a:rPr>
              <a:t>array</a:t>
            </a: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Un </a:t>
            </a:r>
            <a:r>
              <a:rPr lang="es-ES" sz="2800" b="1" strike="noStrike" spc="-1">
                <a:solidFill>
                  <a:srgbClr val="000000"/>
                </a:solidFill>
                <a:latin typeface="Gabriola"/>
              </a:rPr>
              <a:t>string</a:t>
            </a:r>
            <a:r>
              <a:rPr lang="es-ES" sz="2800" b="0" strike="noStrike" spc="-1">
                <a:solidFill>
                  <a:srgbClr val="000000"/>
                </a:solidFill>
                <a:latin typeface="Gabriola"/>
              </a:rPr>
              <a:t> es un tipo específico de array.</a:t>
            </a:r>
            <a:endParaRPr lang="es-E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2800" b="0" strike="noStrike" spc="-1">
              <a:latin typeface="Arial"/>
            </a:endParaRPr>
          </a:p>
        </p:txBody>
      </p:sp>
      <p:pic>
        <p:nvPicPr>
          <p:cNvPr id="46" name="Imagen 2"/>
          <p:cNvPicPr/>
          <p:nvPr/>
        </p:nvPicPr>
        <p:blipFill>
          <a:blip r:embed="rId2"/>
          <a:stretch/>
        </p:blipFill>
        <p:spPr>
          <a:xfrm>
            <a:off x="6093000" y="1153440"/>
            <a:ext cx="5639400" cy="1647720"/>
          </a:xfrm>
          <a:prstGeom prst="rect">
            <a:avLst/>
          </a:prstGeom>
          <a:ln w="0">
            <a:noFill/>
          </a:ln>
        </p:spPr>
      </p:pic>
      <p:pic>
        <p:nvPicPr>
          <p:cNvPr id="47" name="Imagen 8"/>
          <p:cNvPicPr/>
          <p:nvPr/>
        </p:nvPicPr>
        <p:blipFill>
          <a:blip r:embed="rId3"/>
          <a:stretch/>
        </p:blipFill>
        <p:spPr>
          <a:xfrm>
            <a:off x="6070320" y="3242520"/>
            <a:ext cx="5708880" cy="1751040"/>
          </a:xfrm>
          <a:prstGeom prst="rect">
            <a:avLst/>
          </a:prstGeom>
          <a:ln w="0">
            <a:noFill/>
          </a:ln>
        </p:spPr>
      </p:pic>
      <p:pic>
        <p:nvPicPr>
          <p:cNvPr id="48" name="Imagen 10"/>
          <p:cNvPicPr/>
          <p:nvPr/>
        </p:nvPicPr>
        <p:blipFill>
          <a:blip r:embed="rId4"/>
          <a:stretch/>
        </p:blipFill>
        <p:spPr>
          <a:xfrm>
            <a:off x="6379560" y="4993920"/>
            <a:ext cx="5398200" cy="1139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Rectángulo: esquinas redondeadas 4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name="adj" fmla="val 85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200" b="1" strike="noStrike" spc="-1">
                <a:solidFill>
                  <a:srgbClr val="000000"/>
                </a:solidFill>
                <a:latin typeface="Gabriola"/>
              </a:rPr>
              <a:t>Declaración.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</a:rPr>
              <a:t>En C#, para enteros, un vector con 10 elementos se declara:</a:t>
            </a:r>
            <a:endParaRPr lang="es-ES" sz="3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s-ES" sz="16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int[] listado = new int[10]</a:t>
            </a:r>
            <a:endParaRPr lang="es-ES" sz="1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Los elementos van desde el índice cero al índice nueve. 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Son 10 elementos.</a:t>
            </a:r>
            <a:endParaRPr lang="es-ES" sz="32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Source Code Pro"/>
                <a:ea typeface="Source Code Pro"/>
              </a:rPr>
              <a:t>decimal[] listado = new decimal[20]</a:t>
            </a: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Ahora son 20 elementos de tipo decimal, del 0 al 19.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Rectángulo: esquinas redondeadas 4"/>
          <p:cNvSpPr/>
          <p:nvPr/>
        </p:nvSpPr>
        <p:spPr>
          <a:xfrm>
            <a:off x="397800" y="1153440"/>
            <a:ext cx="5007600" cy="5387400"/>
          </a:xfrm>
          <a:prstGeom prst="roundRect">
            <a:avLst>
              <a:gd name="adj" fmla="val 85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200" b="1" strike="noStrike" spc="-1">
                <a:solidFill>
                  <a:srgbClr val="000000"/>
                </a:solidFill>
                <a:latin typeface="Gabriola"/>
              </a:rPr>
              <a:t>Ejemplo: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Vector de 20 números que almacena la suma de elementos.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3" name="Imagen 2"/>
          <p:cNvPicPr/>
          <p:nvPr/>
        </p:nvPicPr>
        <p:blipFill>
          <a:blip r:embed="rId2"/>
          <a:stretch/>
        </p:blipFill>
        <p:spPr>
          <a:xfrm>
            <a:off x="593280" y="2804400"/>
            <a:ext cx="11138760" cy="3668040"/>
          </a:xfrm>
          <a:prstGeom prst="rect">
            <a:avLst/>
          </a:prstGeom>
          <a:ln w="0">
            <a:noFill/>
          </a:ln>
        </p:spPr>
      </p:pic>
      <p:pic>
        <p:nvPicPr>
          <p:cNvPr id="54" name="Imagen 6"/>
          <p:cNvPicPr/>
          <p:nvPr/>
        </p:nvPicPr>
        <p:blipFill>
          <a:blip r:embed="rId3"/>
          <a:stretch/>
        </p:blipFill>
        <p:spPr>
          <a:xfrm>
            <a:off x="8093520" y="1153440"/>
            <a:ext cx="3638520" cy="414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Rectángulo: esquinas redondeadas 4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name="adj" fmla="val 85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200" b="1" strike="noStrike" spc="-1">
                <a:solidFill>
                  <a:srgbClr val="000000"/>
                </a:solidFill>
                <a:latin typeface="Gabriola"/>
              </a:rPr>
              <a:t>Ejemplo: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Rellenemos un vector con 20 valores aleatorios.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Un número aleatorio es un  número calculado dentro de un rango que para su cálculo se introduce un elemento de azar y su resultado no depende de la aparición de otros anteriores.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57" name="Imagen 1"/>
          <p:cNvPicPr/>
          <p:nvPr/>
        </p:nvPicPr>
        <p:blipFill>
          <a:blip r:embed="rId2"/>
          <a:stretch/>
        </p:blipFill>
        <p:spPr>
          <a:xfrm>
            <a:off x="5503320" y="1153440"/>
            <a:ext cx="6228720" cy="1579680"/>
          </a:xfrm>
          <a:prstGeom prst="rect">
            <a:avLst/>
          </a:prstGeom>
          <a:ln w="0">
            <a:noFill/>
          </a:ln>
        </p:spPr>
      </p:pic>
      <p:pic>
        <p:nvPicPr>
          <p:cNvPr id="58" name="Imagen 7"/>
          <p:cNvPicPr/>
          <p:nvPr/>
        </p:nvPicPr>
        <p:blipFill>
          <a:blip r:embed="rId3"/>
          <a:stretch/>
        </p:blipFill>
        <p:spPr>
          <a:xfrm>
            <a:off x="6070320" y="2508120"/>
            <a:ext cx="489960" cy="4194720"/>
          </a:xfrm>
          <a:prstGeom prst="rect">
            <a:avLst/>
          </a:prstGeom>
          <a:ln w="0">
            <a:noFill/>
          </a:ln>
        </p:spPr>
      </p:pic>
      <p:pic>
        <p:nvPicPr>
          <p:cNvPr id="59" name="Imagen 9"/>
          <p:cNvPicPr/>
          <p:nvPr/>
        </p:nvPicPr>
        <p:blipFill>
          <a:blip r:embed="rId4"/>
          <a:stretch/>
        </p:blipFill>
        <p:spPr>
          <a:xfrm>
            <a:off x="6648120" y="2508120"/>
            <a:ext cx="329400" cy="4229640"/>
          </a:xfrm>
          <a:prstGeom prst="rect">
            <a:avLst/>
          </a:prstGeom>
          <a:ln w="0">
            <a:noFill/>
          </a:ln>
        </p:spPr>
      </p:pic>
      <p:pic>
        <p:nvPicPr>
          <p:cNvPr id="60" name="Imagen 11"/>
          <p:cNvPicPr/>
          <p:nvPr/>
        </p:nvPicPr>
        <p:blipFill>
          <a:blip r:embed="rId5"/>
          <a:stretch/>
        </p:blipFill>
        <p:spPr>
          <a:xfrm>
            <a:off x="7127280" y="2508120"/>
            <a:ext cx="351360" cy="4194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Rectángulo: esquinas redondeadas 4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name="adj" fmla="val 85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200" b="1" strike="noStrike" spc="-1">
                <a:solidFill>
                  <a:srgbClr val="000000"/>
                </a:solidFill>
                <a:latin typeface="Gabriola"/>
              </a:rPr>
              <a:t>Ejemplo: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Rellenemos un vector con valores aleatorios.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200" b="0" strike="noStrike" spc="-1">
              <a:latin typeface="Arial"/>
            </a:endParaRPr>
          </a:p>
        </p:txBody>
      </p:sp>
      <p:pic>
        <p:nvPicPr>
          <p:cNvPr id="63" name="Imagen 2"/>
          <p:cNvPicPr/>
          <p:nvPr/>
        </p:nvPicPr>
        <p:blipFill>
          <a:blip r:embed="rId2"/>
          <a:stretch/>
        </p:blipFill>
        <p:spPr>
          <a:xfrm>
            <a:off x="4937400" y="1322280"/>
            <a:ext cx="6755040" cy="1434600"/>
          </a:xfrm>
          <a:prstGeom prst="rect">
            <a:avLst/>
          </a:prstGeom>
          <a:ln w="0">
            <a:noFill/>
          </a:ln>
        </p:spPr>
      </p:pic>
      <p:pic>
        <p:nvPicPr>
          <p:cNvPr id="64" name="Imagen 6"/>
          <p:cNvPicPr/>
          <p:nvPr/>
        </p:nvPicPr>
        <p:blipFill>
          <a:blip r:embed="rId3"/>
          <a:stretch/>
        </p:blipFill>
        <p:spPr>
          <a:xfrm>
            <a:off x="6775920" y="2757240"/>
            <a:ext cx="3654720" cy="3783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Rectángulo: esquinas redondeadas 4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name="adj" fmla="val 85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200" b="1" strike="noStrike" spc="-1">
                <a:solidFill>
                  <a:srgbClr val="000000"/>
                </a:solidFill>
                <a:latin typeface="Gabriola"/>
              </a:rPr>
              <a:t>Ejemplo: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Calculemos el máximo y el mínimo de los valores de dicho vector.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3200" b="0" strike="noStrike" spc="-1">
              <a:latin typeface="Arial"/>
            </a:endParaRPr>
          </a:p>
        </p:txBody>
      </p:sp>
      <p:pic>
        <p:nvPicPr>
          <p:cNvPr id="67" name="Imagen 2"/>
          <p:cNvPicPr/>
          <p:nvPr/>
        </p:nvPicPr>
        <p:blipFill>
          <a:blip r:embed="rId2"/>
          <a:stretch/>
        </p:blipFill>
        <p:spPr>
          <a:xfrm>
            <a:off x="5160600" y="1390320"/>
            <a:ext cx="6579360" cy="297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9" name="Imagen 5"/>
          <p:cNvPicPr/>
          <p:nvPr/>
        </p:nvPicPr>
        <p:blipFill>
          <a:blip r:embed="rId2"/>
          <a:stretch/>
        </p:blipFill>
        <p:spPr>
          <a:xfrm>
            <a:off x="407880" y="1165680"/>
            <a:ext cx="4090680" cy="5361480"/>
          </a:xfrm>
          <a:prstGeom prst="rect">
            <a:avLst/>
          </a:prstGeom>
          <a:ln w="0">
            <a:noFill/>
          </a:ln>
        </p:spPr>
      </p:pic>
      <p:pic>
        <p:nvPicPr>
          <p:cNvPr id="70" name="Imagen 7"/>
          <p:cNvPicPr/>
          <p:nvPr/>
        </p:nvPicPr>
        <p:blipFill>
          <a:blip r:embed="rId3"/>
          <a:stretch/>
        </p:blipFill>
        <p:spPr>
          <a:xfrm>
            <a:off x="7745400" y="1165680"/>
            <a:ext cx="3986640" cy="536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07880" y="154800"/>
            <a:ext cx="11324160" cy="717120"/>
          </a:xfrm>
          <a:prstGeom prst="rect">
            <a:avLst/>
          </a:prstGeom>
          <a:solidFill>
            <a:srgbClr val="BDD7EE"/>
          </a:solidFill>
          <a:ln w="0">
            <a:solidFill>
              <a:srgbClr val="385623"/>
            </a:solidFill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Gabriola"/>
              </a:rPr>
              <a:t>Arrays y Vectores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Rectángulo: esquinas redondeadas 4"/>
          <p:cNvSpPr/>
          <p:nvPr/>
        </p:nvSpPr>
        <p:spPr>
          <a:xfrm>
            <a:off x="407880" y="1153440"/>
            <a:ext cx="5007600" cy="5387400"/>
          </a:xfrm>
          <a:prstGeom prst="roundRect">
            <a:avLst>
              <a:gd name="adj" fmla="val 857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3200" b="1" strike="noStrike" spc="-1">
                <a:solidFill>
                  <a:srgbClr val="000000"/>
                </a:solidFill>
                <a:latin typeface="Gabriola"/>
              </a:rPr>
              <a:t>Inicializar con valores: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3200" b="0" strike="noStrike" spc="-1">
                <a:solidFill>
                  <a:srgbClr val="000000"/>
                </a:solidFill>
                <a:latin typeface="Gabriola"/>
                <a:ea typeface="Source Code Pro"/>
              </a:rPr>
              <a:t>Para inicializar un array, lo podemos hacer de varias formas: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400" b="0" strike="noStrike" spc="-1">
              <a:latin typeface="Arial"/>
            </a:endParaRPr>
          </a:p>
        </p:txBody>
      </p:sp>
      <p:pic>
        <p:nvPicPr>
          <p:cNvPr id="73" name="Imagen 2"/>
          <p:cNvPicPr/>
          <p:nvPr/>
        </p:nvPicPr>
        <p:blipFill>
          <a:blip r:embed="rId2"/>
          <a:stretch/>
        </p:blipFill>
        <p:spPr>
          <a:xfrm>
            <a:off x="1449000" y="3544920"/>
            <a:ext cx="10187640" cy="111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251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DejaVu Sans</vt:lpstr>
      <vt:lpstr>Gabriola</vt:lpstr>
      <vt:lpstr>Source Code Pro</vt:lpstr>
      <vt:lpstr>Symbol</vt:lpstr>
      <vt:lpstr>Times New Roman</vt:lpstr>
      <vt:lpstr>Wingdings</vt:lpstr>
      <vt:lpstr>Office Theme</vt:lpstr>
      <vt:lpstr>Arrays y Vectores</vt:lpstr>
      <vt:lpstr>Arrays y Vectores</vt:lpstr>
      <vt:lpstr>Vectores</vt:lpstr>
      <vt:lpstr>Vectores</vt:lpstr>
      <vt:lpstr>Vectores</vt:lpstr>
      <vt:lpstr>Vectores</vt:lpstr>
      <vt:lpstr>Vectores</vt:lpstr>
      <vt:lpstr>Vectores</vt:lpstr>
      <vt:lpstr>Arrays y Vectores</vt:lpstr>
      <vt:lpstr>Arrays y Vectores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Vectores</dc:title>
  <dc:subject/>
  <dc:creator>Jose Juan</dc:creator>
  <dc:description/>
  <cp:lastModifiedBy>Profesor</cp:lastModifiedBy>
  <cp:revision>20</cp:revision>
  <dcterms:created xsi:type="dcterms:W3CDTF">2018-10-17T09:31:03Z</dcterms:created>
  <dcterms:modified xsi:type="dcterms:W3CDTF">2023-11-01T17:55:14Z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Personalizado</vt:lpwstr>
  </property>
  <property fmtid="{D5CDD505-2E9C-101B-9397-08002B2CF9AE}" pid="3" name="Slides">
    <vt:i4>11</vt:i4>
  </property>
</Properties>
</file>