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1A213-0EC0-4E78-B1C8-EAD6E56F9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D0DCB0-4B4A-4891-9AC4-F9C8DE3F1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ACBCA-2D42-46BA-BAD5-F0421059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BE1FDA-02E5-4D47-9986-CB105774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AAE95A-8A50-4C0A-96D5-3262549B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7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B6FD5-8744-43E2-89D2-03AF1C8E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B8658C-2590-4271-9786-BF6B0B43E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683BD2-49F4-4AFF-B4EF-DB20677C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5D00CE-C2C1-4D36-BAED-CF848AE7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7034BA-DAAD-4115-B764-C2AAEF4E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92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BBC876-22E7-46BF-8594-A337621B6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8F3A75-5DBC-47D9-8A05-0D02A533E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FD939-CD69-4AF4-8872-24E0C84D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BA6D5E-3BBA-4D8A-9166-B74BF04E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22D0FF-00D2-44A7-B9E9-974DF9F9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6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0A0D4-D8AB-4EF0-AA04-508996D1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36B77-90B0-444E-B34C-592CF4A3E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C87EF-B3EF-475C-891C-9B046943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063CD3-929D-4D42-B102-BE4C7FCF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4B1EE-5962-41E3-9F77-B1A7EAE5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53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524F7-3D77-4532-B105-058D6099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F0EFEC-D476-4F77-81A2-9F54976CE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93C94-E901-4FBB-AAB0-AB6D302F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CDAB5-B408-4F0C-8653-30838B18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4DEB1-0294-4A2B-97CA-A7CCDA52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65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83D1D-DDD9-4167-A344-57CBA97C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403F00-BF96-46EF-801C-2BFA812C0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4C61EE-08AF-40B1-AE27-F9F7617B4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26206-EFE3-42A2-AEA4-5F46A6AE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87FF13-8C83-486C-869E-F984DC97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6B7929-16E4-41B9-9B4F-D314DA63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37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ECE0F-426B-4A46-8767-D23CF277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850D0F-8C27-4C39-8961-B26A6DAE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CE101F-3AB7-4D70-8D16-066ED098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47FA39-25C2-4398-ABD0-77E4D137A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DB3CB9-A64A-4F80-B13A-D0EB08737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0F1BB7-AA2A-4C6C-80A1-B672B6FE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CACD2E-E4A7-4754-AA2A-0A817D9B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33407D-A5D5-451E-91B7-763480D9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81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8A128-5016-4860-8D73-25125B78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AE3C67-E459-45F2-8EC0-D738ACC7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884D2F-3851-4E83-A812-F7C5F60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69044A-B2F3-46EA-A5E8-554534C8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02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401C51-1779-4C56-958F-CE8A7E11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9FB9F3-E152-4B95-A182-DFCA3B45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3DD3AB-10F9-4072-9E9B-E550AD36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6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DD940-45BC-4BD4-AE39-CCE7AAEE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B031D1-7747-49B4-9B42-BCE78641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058671-F0D2-41A3-AE97-ED667721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691B4C-FE6F-4824-879C-2C90672F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70273F-24ED-4681-89FD-0AC54EEE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52F40A-7A35-4929-919E-9CFB0E30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1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5F9DF-B79E-44F9-BEC4-669E55C2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5E1097-F3C4-40FA-B371-BAFC63799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8901E5-5CD0-4D5C-B56B-3E768544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475379-3566-49F5-B6CC-18B662BE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A9F348-0843-4896-A2F8-8CDAE9DE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5C3CAC-7A54-41F8-82CF-D44EA9E4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3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84B2B4-DE99-4288-B2CA-29FB2F5A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DEEC1-7B88-49F4-9553-D3F76DC12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562781-A11A-4CD7-A71B-234EFB6F1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74228-F081-4C12-B2E6-4A9040041151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C85D50-65DE-45DA-A4DF-A84E92074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D2194-6BCB-43FD-A19A-8FDAB4F4E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F7C6-F17F-4112-8E90-4662934A6B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81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>
            <a:extLst>
              <a:ext uri="{FF2B5EF4-FFF2-40B4-BE49-F238E27FC236}">
                <a16:creationId xmlns:a16="http://schemas.microsoft.com/office/drawing/2014/main" id="{8CA6F1D2-CE38-48F8-99EC-61150DFB8B9D}"/>
              </a:ext>
            </a:extLst>
          </p:cNvPr>
          <p:cNvGrpSpPr/>
          <p:nvPr/>
        </p:nvGrpSpPr>
        <p:grpSpPr>
          <a:xfrm>
            <a:off x="456979" y="1217516"/>
            <a:ext cx="2583172" cy="4422969"/>
            <a:chOff x="176805" y="908586"/>
            <a:chExt cx="2583172" cy="4422969"/>
          </a:xfrm>
        </p:grpSpPr>
        <p:sp>
          <p:nvSpPr>
            <p:cNvPr id="4" name="Fluxograma: Terminação 3">
              <a:extLst>
                <a:ext uri="{FF2B5EF4-FFF2-40B4-BE49-F238E27FC236}">
                  <a16:creationId xmlns:a16="http://schemas.microsoft.com/office/drawing/2014/main" id="{9CABA046-2D8E-4F5F-8A0F-834F5C4B584A}"/>
                </a:ext>
              </a:extLst>
            </p:cNvPr>
            <p:cNvSpPr/>
            <p:nvPr/>
          </p:nvSpPr>
          <p:spPr>
            <a:xfrm>
              <a:off x="944079" y="908586"/>
              <a:ext cx="1048624" cy="34604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Inicio</a:t>
              </a:r>
            </a:p>
          </p:txBody>
        </p:sp>
        <p:sp>
          <p:nvSpPr>
            <p:cNvPr id="5" name="Fluxograma: Processo 4">
              <a:extLst>
                <a:ext uri="{FF2B5EF4-FFF2-40B4-BE49-F238E27FC236}">
                  <a16:creationId xmlns:a16="http://schemas.microsoft.com/office/drawing/2014/main" id="{7EE46202-0B13-4BEE-8698-9F74D394AE48}"/>
                </a:ext>
              </a:extLst>
            </p:cNvPr>
            <p:cNvSpPr/>
            <p:nvPr/>
          </p:nvSpPr>
          <p:spPr>
            <a:xfrm>
              <a:off x="629492" y="3427253"/>
              <a:ext cx="1677798" cy="4865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precoGasolina</a:t>
              </a:r>
              <a:endParaRPr lang="pt-BR" dirty="0"/>
            </a:p>
          </p:txBody>
        </p:sp>
        <p:sp>
          <p:nvSpPr>
            <p:cNvPr id="6" name="Fluxograma: Processo 5">
              <a:extLst>
                <a:ext uri="{FF2B5EF4-FFF2-40B4-BE49-F238E27FC236}">
                  <a16:creationId xmlns:a16="http://schemas.microsoft.com/office/drawing/2014/main" id="{41E9763E-E761-43F4-B921-956C0054DB05}"/>
                </a:ext>
              </a:extLst>
            </p:cNvPr>
            <p:cNvSpPr/>
            <p:nvPr/>
          </p:nvSpPr>
          <p:spPr>
            <a:xfrm>
              <a:off x="629492" y="4136123"/>
              <a:ext cx="1677798" cy="4865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precoEtanol</a:t>
              </a:r>
              <a:endParaRPr lang="pt-BR" dirty="0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C62CB964-5C1D-47C6-8423-4680B7EAEC24}"/>
                </a:ext>
              </a:extLst>
            </p:cNvPr>
            <p:cNvCxnSpPr/>
            <p:nvPr/>
          </p:nvCxnSpPr>
          <p:spPr>
            <a:xfrm>
              <a:off x="1468391" y="3913815"/>
              <a:ext cx="0" cy="22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63BE1D34-6342-4ED3-9083-F3CD169CEDBE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468391" y="4622685"/>
              <a:ext cx="0" cy="22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xograma: Documento 17">
              <a:extLst>
                <a:ext uri="{FF2B5EF4-FFF2-40B4-BE49-F238E27FC236}">
                  <a16:creationId xmlns:a16="http://schemas.microsoft.com/office/drawing/2014/main" id="{466EC77B-B052-4FA8-B247-1B7614A7BD3A}"/>
                </a:ext>
              </a:extLst>
            </p:cNvPr>
            <p:cNvSpPr/>
            <p:nvPr/>
          </p:nvSpPr>
          <p:spPr>
            <a:xfrm>
              <a:off x="264572" y="2457403"/>
              <a:ext cx="2407638" cy="74754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Etapa 1: Declaração das variáveis usadas no programa</a:t>
              </a:r>
            </a:p>
          </p:txBody>
        </p: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7464DB3C-C4E6-4052-AC13-851F63A46195}"/>
                </a:ext>
              </a:extLst>
            </p:cNvPr>
            <p:cNvCxnSpPr/>
            <p:nvPr/>
          </p:nvCxnSpPr>
          <p:spPr>
            <a:xfrm>
              <a:off x="1468391" y="3155524"/>
              <a:ext cx="0" cy="271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uxograma: Exibir 29">
              <a:extLst>
                <a:ext uri="{FF2B5EF4-FFF2-40B4-BE49-F238E27FC236}">
                  <a16:creationId xmlns:a16="http://schemas.microsoft.com/office/drawing/2014/main" id="{EBB5B37C-20BC-44EF-A502-13E1FA2C59D5}"/>
                </a:ext>
              </a:extLst>
            </p:cNvPr>
            <p:cNvSpPr/>
            <p:nvPr/>
          </p:nvSpPr>
          <p:spPr>
            <a:xfrm>
              <a:off x="176805" y="1395148"/>
              <a:ext cx="2583172" cy="839947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/>
                <a:t>“Esse fluxograma recebe os preços da gasolina e do etanol de um posto e informa ao usuário qual dos dois é mais rentável”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6644B54A-30E0-43B1-B3FE-4DC04412BDC0}"/>
                </a:ext>
              </a:extLst>
            </p:cNvPr>
            <p:cNvCxnSpPr/>
            <p:nvPr/>
          </p:nvCxnSpPr>
          <p:spPr>
            <a:xfrm>
              <a:off x="1468391" y="1254632"/>
              <a:ext cx="0" cy="140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3F99ED95-85E1-42E7-8FB6-752DCD7BD4D6}"/>
                </a:ext>
              </a:extLst>
            </p:cNvPr>
            <p:cNvCxnSpPr/>
            <p:nvPr/>
          </p:nvCxnSpPr>
          <p:spPr>
            <a:xfrm>
              <a:off x="1468391" y="2235095"/>
              <a:ext cx="0" cy="222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uxograma: Processo 43">
              <a:extLst>
                <a:ext uri="{FF2B5EF4-FFF2-40B4-BE49-F238E27FC236}">
                  <a16:creationId xmlns:a16="http://schemas.microsoft.com/office/drawing/2014/main" id="{599A9389-D080-4A9A-B358-B9C3A5F4E176}"/>
                </a:ext>
              </a:extLst>
            </p:cNvPr>
            <p:cNvSpPr/>
            <p:nvPr/>
          </p:nvSpPr>
          <p:spPr>
            <a:xfrm>
              <a:off x="629492" y="4844993"/>
              <a:ext cx="1677798" cy="4865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maisRentavel</a:t>
              </a:r>
              <a:endParaRPr lang="pt-BR" dirty="0"/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D671A62F-D129-40AF-92DE-DF811ED20983}"/>
              </a:ext>
            </a:extLst>
          </p:cNvPr>
          <p:cNvGrpSpPr/>
          <p:nvPr/>
        </p:nvGrpSpPr>
        <p:grpSpPr>
          <a:xfrm>
            <a:off x="6537279" y="1804907"/>
            <a:ext cx="5197742" cy="3248186"/>
            <a:chOff x="4774735" y="308329"/>
            <a:chExt cx="5197742" cy="3248186"/>
          </a:xfrm>
        </p:grpSpPr>
        <p:sp>
          <p:nvSpPr>
            <p:cNvPr id="43" name="Fluxograma: Documento 42">
              <a:extLst>
                <a:ext uri="{FF2B5EF4-FFF2-40B4-BE49-F238E27FC236}">
                  <a16:creationId xmlns:a16="http://schemas.microsoft.com/office/drawing/2014/main" id="{60D1804C-F5E8-4B82-BA54-4A31A3FFE66A}"/>
                </a:ext>
              </a:extLst>
            </p:cNvPr>
            <p:cNvSpPr/>
            <p:nvPr/>
          </p:nvSpPr>
          <p:spPr>
            <a:xfrm>
              <a:off x="4892181" y="308329"/>
              <a:ext cx="2407638" cy="74754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/>
                <a:t>Etapa 3: Sabendo que a eficiência do Etanol é por volta de 70%, verificar se o preço está condizente com isso e informar ao </a:t>
              </a:r>
              <a:r>
                <a:rPr lang="pt-BR" sz="1050" dirty="0" err="1"/>
                <a:t>usuario</a:t>
              </a:r>
              <a:endParaRPr lang="pt-BR" sz="1050" dirty="0"/>
            </a:p>
          </p:txBody>
        </p:sp>
        <p:sp>
          <p:nvSpPr>
            <p:cNvPr id="49" name="Fluxograma: Decisão 48">
              <a:extLst>
                <a:ext uri="{FF2B5EF4-FFF2-40B4-BE49-F238E27FC236}">
                  <a16:creationId xmlns:a16="http://schemas.microsoft.com/office/drawing/2014/main" id="{AE95E8BC-39FE-4D9D-8180-396F25C6E3C6}"/>
                </a:ext>
              </a:extLst>
            </p:cNvPr>
            <p:cNvSpPr/>
            <p:nvPr/>
          </p:nvSpPr>
          <p:spPr>
            <a:xfrm>
              <a:off x="4774735" y="1324890"/>
              <a:ext cx="2642530" cy="128711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/>
                <a:t>precoGasolina</a:t>
              </a:r>
              <a:r>
                <a:rPr lang="pt-BR" sz="1200" dirty="0"/>
                <a:t> * 0.7 &lt;= </a:t>
              </a:r>
              <a:r>
                <a:rPr lang="pt-BR" sz="1200" dirty="0" err="1"/>
                <a:t>precoEtanol</a:t>
              </a:r>
              <a:endParaRPr lang="pt-BR" sz="1200" dirty="0"/>
            </a:p>
          </p:txBody>
        </p:sp>
        <p:sp>
          <p:nvSpPr>
            <p:cNvPr id="50" name="Fluxograma: Processo 49">
              <a:extLst>
                <a:ext uri="{FF2B5EF4-FFF2-40B4-BE49-F238E27FC236}">
                  <a16:creationId xmlns:a16="http://schemas.microsoft.com/office/drawing/2014/main" id="{33856FDA-9AD8-42A0-97E2-AFCA9874A21F}"/>
                </a:ext>
              </a:extLst>
            </p:cNvPr>
            <p:cNvSpPr/>
            <p:nvPr/>
          </p:nvSpPr>
          <p:spPr>
            <a:xfrm>
              <a:off x="5257101" y="2893261"/>
              <a:ext cx="1677798" cy="4865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maisRentavel</a:t>
              </a:r>
              <a:r>
                <a:rPr lang="pt-BR" dirty="0"/>
                <a:t> = “etanol”</a:t>
              </a:r>
            </a:p>
          </p:txBody>
        </p:sp>
        <p:sp>
          <p:nvSpPr>
            <p:cNvPr id="51" name="Fluxograma: Processo 50">
              <a:extLst>
                <a:ext uri="{FF2B5EF4-FFF2-40B4-BE49-F238E27FC236}">
                  <a16:creationId xmlns:a16="http://schemas.microsoft.com/office/drawing/2014/main" id="{B60076C2-ACD0-47F1-A329-3E884B089FD3}"/>
                </a:ext>
              </a:extLst>
            </p:cNvPr>
            <p:cNvSpPr/>
            <p:nvPr/>
          </p:nvSpPr>
          <p:spPr>
            <a:xfrm>
              <a:off x="7841992" y="1725167"/>
              <a:ext cx="1677798" cy="48656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maisRentavel</a:t>
              </a:r>
              <a:r>
                <a:rPr lang="pt-BR" dirty="0"/>
                <a:t> = “gasolina”</a:t>
              </a: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0882AE11-C0AB-46C2-B95C-172A91D06D97}"/>
                </a:ext>
              </a:extLst>
            </p:cNvPr>
            <p:cNvCxnSpPr>
              <a:stCxn id="49" idx="3"/>
              <a:endCxn id="51" idx="1"/>
            </p:cNvCxnSpPr>
            <p:nvPr/>
          </p:nvCxnSpPr>
          <p:spPr>
            <a:xfrm>
              <a:off x="7417265" y="1968448"/>
              <a:ext cx="424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69ACF58F-A61C-4C98-B671-F083F8A4B787}"/>
                </a:ext>
              </a:extLst>
            </p:cNvPr>
            <p:cNvCxnSpPr>
              <a:stCxn id="49" idx="2"/>
              <a:endCxn id="50" idx="0"/>
            </p:cNvCxnSpPr>
            <p:nvPr/>
          </p:nvCxnSpPr>
          <p:spPr>
            <a:xfrm>
              <a:off x="6096000" y="2612006"/>
              <a:ext cx="0" cy="281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70A90F2A-D991-4948-A78A-1421BF889333}"/>
                </a:ext>
              </a:extLst>
            </p:cNvPr>
            <p:cNvCxnSpPr>
              <a:stCxn id="43" idx="2"/>
              <a:endCxn id="49" idx="0"/>
            </p:cNvCxnSpPr>
            <p:nvPr/>
          </p:nvCxnSpPr>
          <p:spPr>
            <a:xfrm>
              <a:off x="6096000" y="1006450"/>
              <a:ext cx="0" cy="318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uxograma: Exibir 57">
              <a:extLst>
                <a:ext uri="{FF2B5EF4-FFF2-40B4-BE49-F238E27FC236}">
                  <a16:creationId xmlns:a16="http://schemas.microsoft.com/office/drawing/2014/main" id="{EB7D0E4C-3C80-4AE1-A3EA-07FD34A4A470}"/>
                </a:ext>
              </a:extLst>
            </p:cNvPr>
            <p:cNvSpPr/>
            <p:nvPr/>
          </p:nvSpPr>
          <p:spPr>
            <a:xfrm>
              <a:off x="7389305" y="2716568"/>
              <a:ext cx="2583172" cy="839947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/>
                <a:t>maisRentavel</a:t>
              </a:r>
              <a:endParaRPr lang="pt-BR" sz="1600" dirty="0"/>
            </a:p>
            <a:p>
              <a:pPr algn="ctr"/>
              <a:r>
                <a:rPr lang="pt-BR" sz="1600" dirty="0"/>
                <a:t>“ é o mais rentável nesse caso“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FA83F5DE-B321-4F8E-9F59-630AE0F5E1B8}"/>
                </a:ext>
              </a:extLst>
            </p:cNvPr>
            <p:cNvCxnSpPr>
              <a:stCxn id="50" idx="3"/>
              <a:endCxn id="58" idx="1"/>
            </p:cNvCxnSpPr>
            <p:nvPr/>
          </p:nvCxnSpPr>
          <p:spPr>
            <a:xfrm>
              <a:off x="6934899" y="3136542"/>
              <a:ext cx="454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B17DFD38-0E31-44DF-9CA0-9FA8151DE3BF}"/>
                </a:ext>
              </a:extLst>
            </p:cNvPr>
            <p:cNvCxnSpPr>
              <a:stCxn id="51" idx="2"/>
              <a:endCxn id="58" idx="0"/>
            </p:cNvCxnSpPr>
            <p:nvPr/>
          </p:nvCxnSpPr>
          <p:spPr>
            <a:xfrm>
              <a:off x="8680891" y="2211729"/>
              <a:ext cx="0" cy="504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00FEC50-43A1-4A3B-ABA3-7249A9FFB068}"/>
                </a:ext>
              </a:extLst>
            </p:cNvPr>
            <p:cNvSpPr txBox="1"/>
            <p:nvPr/>
          </p:nvSpPr>
          <p:spPr>
            <a:xfrm>
              <a:off x="7494014" y="1689462"/>
              <a:ext cx="2712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V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132EF196-49DA-4549-BA5D-C84D174C66CF}"/>
                </a:ext>
              </a:extLst>
            </p:cNvPr>
            <p:cNvSpPr txBox="1"/>
            <p:nvPr/>
          </p:nvSpPr>
          <p:spPr>
            <a:xfrm>
              <a:off x="6082845" y="2616262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F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13098C7F-7594-485C-934D-37EA4068317B}"/>
              </a:ext>
            </a:extLst>
          </p:cNvPr>
          <p:cNvGrpSpPr/>
          <p:nvPr/>
        </p:nvGrpSpPr>
        <p:grpSpPr>
          <a:xfrm>
            <a:off x="3497129" y="1011815"/>
            <a:ext cx="2583172" cy="4834371"/>
            <a:chOff x="3860970" y="301263"/>
            <a:chExt cx="2583172" cy="4834371"/>
          </a:xfrm>
        </p:grpSpPr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899602F9-901B-44E1-8A43-3B76C8816841}"/>
                </a:ext>
              </a:extLst>
            </p:cNvPr>
            <p:cNvCxnSpPr>
              <a:stCxn id="66" idx="2"/>
              <a:endCxn id="67" idx="0"/>
            </p:cNvCxnSpPr>
            <p:nvPr/>
          </p:nvCxnSpPr>
          <p:spPr>
            <a:xfrm>
              <a:off x="5152556" y="999384"/>
              <a:ext cx="0" cy="255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A5C0D771-4906-4C5C-978B-5B2D6E5EE1EF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5152556" y="2094579"/>
              <a:ext cx="0" cy="280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luxograma: Documento 65">
              <a:extLst>
                <a:ext uri="{FF2B5EF4-FFF2-40B4-BE49-F238E27FC236}">
                  <a16:creationId xmlns:a16="http://schemas.microsoft.com/office/drawing/2014/main" id="{09D9150D-31EF-4897-BB77-DCAE6A895744}"/>
                </a:ext>
              </a:extLst>
            </p:cNvPr>
            <p:cNvSpPr/>
            <p:nvPr/>
          </p:nvSpPr>
          <p:spPr>
            <a:xfrm>
              <a:off x="3948737" y="301263"/>
              <a:ext cx="2407638" cy="74754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Etapa 2: Inputs dos preços pelo usuário</a:t>
              </a:r>
            </a:p>
          </p:txBody>
        </p:sp>
        <p:sp>
          <p:nvSpPr>
            <p:cNvPr id="67" name="Fluxograma: Exibir 66">
              <a:extLst>
                <a:ext uri="{FF2B5EF4-FFF2-40B4-BE49-F238E27FC236}">
                  <a16:creationId xmlns:a16="http://schemas.microsoft.com/office/drawing/2014/main" id="{2697083C-63AF-4B30-97AD-C3D86B1766D3}"/>
                </a:ext>
              </a:extLst>
            </p:cNvPr>
            <p:cNvSpPr/>
            <p:nvPr/>
          </p:nvSpPr>
          <p:spPr>
            <a:xfrm>
              <a:off x="3860970" y="1254632"/>
              <a:ext cx="2583172" cy="839947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“Digite o preço da gasolina em reais: ”</a:t>
              </a:r>
            </a:p>
          </p:txBody>
        </p:sp>
        <p:sp>
          <p:nvSpPr>
            <p:cNvPr id="69" name="Fluxograma: Entrada Manual 68">
              <a:extLst>
                <a:ext uri="{FF2B5EF4-FFF2-40B4-BE49-F238E27FC236}">
                  <a16:creationId xmlns:a16="http://schemas.microsoft.com/office/drawing/2014/main" id="{138B8CF2-CF40-4403-AF58-ACA2E3DA92B6}"/>
                </a:ext>
              </a:extLst>
            </p:cNvPr>
            <p:cNvSpPr/>
            <p:nvPr/>
          </p:nvSpPr>
          <p:spPr>
            <a:xfrm>
              <a:off x="4298124" y="2300406"/>
              <a:ext cx="1708863" cy="747542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precoGasolina</a:t>
              </a:r>
              <a:endParaRPr lang="pt-BR" dirty="0"/>
            </a:p>
          </p:txBody>
        </p:sp>
        <p:sp>
          <p:nvSpPr>
            <p:cNvPr id="75" name="Fluxograma: Exibir 74">
              <a:extLst>
                <a:ext uri="{FF2B5EF4-FFF2-40B4-BE49-F238E27FC236}">
                  <a16:creationId xmlns:a16="http://schemas.microsoft.com/office/drawing/2014/main" id="{6A98F859-2C53-46B7-8585-91BE94E3D7F4}"/>
                </a:ext>
              </a:extLst>
            </p:cNvPr>
            <p:cNvSpPr/>
            <p:nvPr/>
          </p:nvSpPr>
          <p:spPr>
            <a:xfrm>
              <a:off x="3860970" y="3342318"/>
              <a:ext cx="2583172" cy="839947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“Digite o preço do etanol em reais: ”</a:t>
              </a:r>
            </a:p>
          </p:txBody>
        </p:sp>
        <p:sp>
          <p:nvSpPr>
            <p:cNvPr id="76" name="Fluxograma: Entrada Manual 75">
              <a:extLst>
                <a:ext uri="{FF2B5EF4-FFF2-40B4-BE49-F238E27FC236}">
                  <a16:creationId xmlns:a16="http://schemas.microsoft.com/office/drawing/2014/main" id="{1E3B3EB6-1DAF-4662-B9C3-2791F81BBC64}"/>
                </a:ext>
              </a:extLst>
            </p:cNvPr>
            <p:cNvSpPr/>
            <p:nvPr/>
          </p:nvSpPr>
          <p:spPr>
            <a:xfrm>
              <a:off x="4298124" y="4388092"/>
              <a:ext cx="1708863" cy="747542"/>
            </a:xfrm>
            <a:prstGeom prst="flowChartManualIn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precoEtanol</a:t>
              </a:r>
              <a:endParaRPr lang="pt-BR" dirty="0"/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70FA40EE-8626-400B-BE24-7A7D2833506D}"/>
                </a:ext>
              </a:extLst>
            </p:cNvPr>
            <p:cNvCxnSpPr>
              <a:stCxn id="75" idx="2"/>
              <a:endCxn id="76" idx="0"/>
            </p:cNvCxnSpPr>
            <p:nvPr/>
          </p:nvCxnSpPr>
          <p:spPr>
            <a:xfrm>
              <a:off x="5152556" y="4182265"/>
              <a:ext cx="0" cy="280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567BECFB-1273-4EB8-BAAB-54563F8B242A}"/>
                </a:ext>
              </a:extLst>
            </p:cNvPr>
            <p:cNvCxnSpPr>
              <a:stCxn id="69" idx="2"/>
              <a:endCxn id="75" idx="0"/>
            </p:cNvCxnSpPr>
            <p:nvPr/>
          </p:nvCxnSpPr>
          <p:spPr>
            <a:xfrm>
              <a:off x="5152556" y="3047948"/>
              <a:ext cx="0" cy="294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luxograma: Terminação 83">
            <a:extLst>
              <a:ext uri="{FF2B5EF4-FFF2-40B4-BE49-F238E27FC236}">
                <a16:creationId xmlns:a16="http://schemas.microsoft.com/office/drawing/2014/main" id="{81EC7EC5-56A3-4BEA-8DE0-6F1DFAA9861D}"/>
              </a:ext>
            </a:extLst>
          </p:cNvPr>
          <p:cNvSpPr/>
          <p:nvPr/>
        </p:nvSpPr>
        <p:spPr>
          <a:xfrm>
            <a:off x="9919123" y="5801212"/>
            <a:ext cx="1048624" cy="34604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ECFFE351-B6DC-420C-81DD-350909207464}"/>
              </a:ext>
            </a:extLst>
          </p:cNvPr>
          <p:cNvCxnSpPr>
            <a:stCxn id="58" idx="2"/>
            <a:endCxn id="84" idx="0"/>
          </p:cNvCxnSpPr>
          <p:nvPr/>
        </p:nvCxnSpPr>
        <p:spPr>
          <a:xfrm>
            <a:off x="10443435" y="5053093"/>
            <a:ext cx="0" cy="74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do 87">
            <a:extLst>
              <a:ext uri="{FF2B5EF4-FFF2-40B4-BE49-F238E27FC236}">
                <a16:creationId xmlns:a16="http://schemas.microsoft.com/office/drawing/2014/main" id="{17638E0A-C408-45F3-A4A6-B02EA9406EB2}"/>
              </a:ext>
            </a:extLst>
          </p:cNvPr>
          <p:cNvCxnSpPr>
            <a:stCxn id="44" idx="2"/>
            <a:endCxn id="66" idx="0"/>
          </p:cNvCxnSpPr>
          <p:nvPr/>
        </p:nvCxnSpPr>
        <p:spPr>
          <a:xfrm rot="5400000" flipH="1" flipV="1">
            <a:off x="954305" y="1806075"/>
            <a:ext cx="4628670" cy="3040150"/>
          </a:xfrm>
          <a:prstGeom prst="bentConnector5">
            <a:avLst>
              <a:gd name="adj1" fmla="val -4939"/>
              <a:gd name="adj2" fmla="val 49517"/>
              <a:gd name="adj3" fmla="val 1049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5EB20BFB-2E81-41B6-99C5-D622840F0770}"/>
              </a:ext>
            </a:extLst>
          </p:cNvPr>
          <p:cNvCxnSpPr>
            <a:stCxn id="76" idx="2"/>
            <a:endCxn id="43" idx="0"/>
          </p:cNvCxnSpPr>
          <p:nvPr/>
        </p:nvCxnSpPr>
        <p:spPr>
          <a:xfrm rot="5400000" flipH="1" flipV="1">
            <a:off x="4302989" y="2290632"/>
            <a:ext cx="4041279" cy="3069829"/>
          </a:xfrm>
          <a:prstGeom prst="bentConnector5">
            <a:avLst>
              <a:gd name="adj1" fmla="val -5657"/>
              <a:gd name="adj2" fmla="val 50868"/>
              <a:gd name="adj3" fmla="val 105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94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Santos Barreto</dc:creator>
  <cp:lastModifiedBy>Eduardo Santos Barreto</cp:lastModifiedBy>
  <cp:revision>7</cp:revision>
  <dcterms:created xsi:type="dcterms:W3CDTF">2021-08-27T11:40:48Z</dcterms:created>
  <dcterms:modified xsi:type="dcterms:W3CDTF">2021-08-27T12:30:13Z</dcterms:modified>
</cp:coreProperties>
</file>