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6858000" cx="9144000"/>
  <p:notesSz cx="6858000" cy="9144000"/>
  <p:embeddedFontLst>
    <p:embeddedFont>
      <p:font typeface="Garamond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57" roundtripDataSignature="AMtx7mh3Ih6Fq/0Y9ChfYPxnJXlF0lB6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9570492-7471-438E-BAE5-7ECF788FA1AD}">
  <a:tblStyle styleId="{39570492-7471-438E-BAE5-7ECF788FA1A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Garamond-regular.fntdata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Garamond-italic.fntdata"/><Relationship Id="rId10" Type="http://schemas.openxmlformats.org/officeDocument/2006/relationships/slide" Target="slides/slide4.xml"/><Relationship Id="rId54" Type="http://schemas.openxmlformats.org/officeDocument/2006/relationships/font" Target="fonts/Garamond-bold.fntdata"/><Relationship Id="rId13" Type="http://schemas.openxmlformats.org/officeDocument/2006/relationships/slide" Target="slides/slide7.xml"/><Relationship Id="rId57" Type="http://customschemas.google.com/relationships/presentationmetadata" Target="metadata"/><Relationship Id="rId12" Type="http://schemas.openxmlformats.org/officeDocument/2006/relationships/slide" Target="slides/slide6.xml"/><Relationship Id="rId56" Type="http://schemas.openxmlformats.org/officeDocument/2006/relationships/font" Target="fonts/Garamond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841d70bbb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" name="Google Shape;35;g841d70bb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" name="Google Shape;36;g841d70bbbf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41d70bbbf_1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3" name="Google Shape;123;g841d70bbbf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841d70bbbf_1_3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41d70bbbf_1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1" name="Google Shape;151;g841d70bbbf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841d70bbbf_1_2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41d70bbbf_1_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g841d70bbbf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841d70bbbf_1_13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41d70bbbf_1_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841d70bbbf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841d70bbbf_1_14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5244788f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75244788f2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5244788f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5244788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75244788f2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5244788f2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5244788f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75244788f2_0_1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5244788f2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5244788f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75244788f2_0_2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5244788f2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5244788f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75244788f2_0_3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5244788f2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5244788f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75244788f2_0_3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5244788f2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5244788f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75244788f2_0_4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5244788f2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5244788f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75244788f2_0_4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5244788f2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5244788f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75244788f2_0_5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5244788f2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5244788f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75244788f2_0_5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5244788f2_0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5244788f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75244788f2_0_6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5391d36f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5391d36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75391d36fe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5391d36fe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5391d36f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75391d36fe_0_1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5391d36fe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5391d36f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75391d36fe_0_1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5391d36fe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5391d36f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75391d36fe_0_2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5391d36fe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5391d36f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75391d36fe_0_2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5391d36fe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5391d36f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75391d36fe_0_3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5391d36fe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5391d36f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75391d36fe_0_3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5391d36fe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5391d36f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75391d36fe_0_4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5391d36fe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5391d36f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75391d36fe_0_4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5391d36fe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5391d36f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75391d36fe_0_5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5391d36fe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5391d36f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75391d36fe_0_5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3ed11417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2" name="Google Shape;352;g83ed11417b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3ed11417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g83ed11417b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841d70bbbf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" name="Google Shape;390;g841d70bbbf_1_45:notes"/>
          <p:cNvSpPr/>
          <p:nvPr>
            <p:ph idx="2" type="sldImg"/>
          </p:nvPr>
        </p:nvSpPr>
        <p:spPr>
          <a:xfrm>
            <a:off x="-634892" y="685800"/>
            <a:ext cx="8128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4" name="Google Shape;41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4" name="Google Shape;42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4" name="Google Shape;43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4" name="Google Shape;44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41d70bbbf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g841d70bbb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841d70bbbf_0_1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41d70bbbf_1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8" name="Google Shape;98;g841d70bbb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841d70bbbf_1_1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41d70bbbf_1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6" name="Google Shape;106;g841d70bbbf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841d70bbbf_1_2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type="ctrTitle"/>
          </p:nvPr>
        </p:nvSpPr>
        <p:spPr>
          <a:xfrm>
            <a:off x="684212" y="69215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" type="subTitle"/>
          </p:nvPr>
        </p:nvSpPr>
        <p:spPr>
          <a:xfrm>
            <a:off x="1371600" y="3270250"/>
            <a:ext cx="6400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?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?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" name="Google Shape;25;p18"/>
          <p:cNvGrpSpPr/>
          <p:nvPr/>
        </p:nvGrpSpPr>
        <p:grpSpPr>
          <a:xfrm>
            <a:off x="250825" y="981075"/>
            <a:ext cx="8610600" cy="201612"/>
            <a:chOff x="144" y="1680"/>
            <a:chExt cx="5424" cy="144"/>
          </a:xfrm>
        </p:grpSpPr>
        <p:sp>
          <p:nvSpPr>
            <p:cNvPr id="26" name="Google Shape;26;p18"/>
            <p:cNvSpPr/>
            <p:nvPr/>
          </p:nvSpPr>
          <p:spPr>
            <a:xfrm>
              <a:off x="144" y="1680"/>
              <a:ext cx="1808" cy="14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8"/>
            <p:cNvSpPr/>
            <p:nvPr/>
          </p:nvSpPr>
          <p:spPr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8"/>
            <p:cNvSpPr/>
            <p:nvPr/>
          </p:nvSpPr>
          <p:spPr>
            <a:xfrm>
              <a:off x="3760" y="1680"/>
              <a:ext cx="1808" cy="14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841d70bbbf_1_124"/>
          <p:cNvSpPr txBox="1"/>
          <p:nvPr>
            <p:ph idx="10" type="dt"/>
          </p:nvPr>
        </p:nvSpPr>
        <p:spPr>
          <a:xfrm>
            <a:off x="457200" y="6244829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g841d70bbbf_1_124"/>
          <p:cNvSpPr txBox="1"/>
          <p:nvPr>
            <p:ph idx="11" type="ftr"/>
          </p:nvPr>
        </p:nvSpPr>
        <p:spPr>
          <a:xfrm>
            <a:off x="3124200" y="6244829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841d70bbbf_1_124"/>
          <p:cNvSpPr txBox="1"/>
          <p:nvPr>
            <p:ph idx="12" type="sldNum"/>
          </p:nvPr>
        </p:nvSpPr>
        <p:spPr>
          <a:xfrm>
            <a:off x="6553200" y="6244829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🞐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🞐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0039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0039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004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004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7"/>
          <p:cNvSpPr txBox="1"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17"/>
          <p:cNvCxnSpPr/>
          <p:nvPr/>
        </p:nvCxnSpPr>
        <p:spPr>
          <a:xfrm>
            <a:off x="457200" y="1447800"/>
            <a:ext cx="807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17"/>
          <p:cNvSpPr txBox="1"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7"/>
          <p:cNvSpPr txBox="1"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0.png"/><Relationship Id="rId4" Type="http://schemas.openxmlformats.org/officeDocument/2006/relationships/image" Target="../media/image36.png"/><Relationship Id="rId5" Type="http://schemas.openxmlformats.org/officeDocument/2006/relationships/image" Target="../media/image3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7.png"/><Relationship Id="rId4" Type="http://schemas.openxmlformats.org/officeDocument/2006/relationships/hyperlink" Target="http://www.falstad.com/circuit/e-halfadd.html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5.png"/><Relationship Id="rId4" Type="http://schemas.openxmlformats.org/officeDocument/2006/relationships/hyperlink" Target="http://www.falstad.com/circuit/e-fulladd.html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6.png"/><Relationship Id="rId4" Type="http://schemas.openxmlformats.org/officeDocument/2006/relationships/hyperlink" Target="http://eaulas.usp.br/portal/video.action;jsessionid=01E30078437FFC00007BF88D6DE77815?idItem=7738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9.png"/><Relationship Id="rId4" Type="http://schemas.openxmlformats.org/officeDocument/2006/relationships/hyperlink" Target="http://eaulas.usp.br/portal/video.action?idItem=773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841d70bbbf_0_0"/>
          <p:cNvSpPr txBox="1"/>
          <p:nvPr>
            <p:ph type="ctrTitle"/>
          </p:nvPr>
        </p:nvSpPr>
        <p:spPr>
          <a:xfrm>
            <a:off x="269225" y="692150"/>
            <a:ext cx="8589300" cy="212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SISTEMAS COMBINACIONAIS</a:t>
            </a:r>
            <a:endParaRPr b="1"/>
          </a:p>
        </p:txBody>
      </p:sp>
      <p:sp>
        <p:nvSpPr>
          <p:cNvPr id="39" name="Google Shape;39;g841d70bbbf_0_0"/>
          <p:cNvSpPr txBox="1"/>
          <p:nvPr>
            <p:ph idx="1" type="subTitle"/>
          </p:nvPr>
        </p:nvSpPr>
        <p:spPr>
          <a:xfrm>
            <a:off x="117950" y="3270250"/>
            <a:ext cx="8824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432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➔"/>
            </a:pPr>
            <a:r>
              <a:rPr lang="en-US"/>
              <a:t>CODIFICADORES/DECODIFICADORES</a:t>
            </a:r>
            <a:endParaRPr/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➔"/>
            </a:pPr>
            <a:r>
              <a:rPr lang="en-US"/>
              <a:t>MULTIPLEXADORES/DEMULTIPLEXADORES</a:t>
            </a:r>
            <a:endParaRPr/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➔"/>
            </a:pPr>
            <a:r>
              <a:rPr lang="en-US"/>
              <a:t>SOMADORES E SUBTRATORES</a:t>
            </a:r>
            <a:endParaRPr/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➔"/>
            </a:pPr>
            <a:r>
              <a:rPr lang="en-US"/>
              <a:t>COMPARADORES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841d70bbbf_1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825" y="172475"/>
            <a:ext cx="8685549" cy="67797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7" name="Google Shape;127;g841d70bbbf_1_37"/>
          <p:cNvGraphicFramePr/>
          <p:nvPr/>
        </p:nvGraphicFramePr>
        <p:xfrm>
          <a:off x="229575" y="40067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{39570492-7471-438E-BAE5-7ECF788FA1AD}</a:tableStyleId>
              </a:tblPr>
              <a:tblGrid>
                <a:gridCol w="631875"/>
                <a:gridCol w="382850"/>
                <a:gridCol w="464575"/>
                <a:gridCol w="464575"/>
                <a:gridCol w="464575"/>
              </a:tblGrid>
              <a:tr h="74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E1E0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E3E2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49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highlight>
                            <a:srgbClr val="FFFFFF"/>
                          </a:highlight>
                        </a:rPr>
                        <a:t>1</a:t>
                      </a:r>
                      <a:endParaRPr sz="14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highlight>
                            <a:srgbClr val="FFFFFF"/>
                          </a:highlight>
                        </a:rPr>
                        <a:t>3</a:t>
                      </a:r>
                      <a:endParaRPr sz="14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highlight>
                            <a:srgbClr val="FFFFFF"/>
                          </a:highlight>
                        </a:rPr>
                        <a:t>2</a:t>
                      </a:r>
                      <a:endParaRPr sz="14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9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9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28" name="Google Shape;128;g841d70bbbf_1_37"/>
          <p:cNvCxnSpPr/>
          <p:nvPr/>
        </p:nvCxnSpPr>
        <p:spPr>
          <a:xfrm flipH="1" rot="10800000">
            <a:off x="2129200" y="2149000"/>
            <a:ext cx="603000" cy="18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g841d70bbbf_1_37"/>
          <p:cNvCxnSpPr/>
          <p:nvPr/>
        </p:nvCxnSpPr>
        <p:spPr>
          <a:xfrm flipH="1" rot="10800000">
            <a:off x="2732100" y="491025"/>
            <a:ext cx="18900" cy="1639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g841d70bbbf_1_37"/>
          <p:cNvCxnSpPr/>
          <p:nvPr/>
        </p:nvCxnSpPr>
        <p:spPr>
          <a:xfrm flipH="1" rot="10800000">
            <a:off x="2750950" y="377925"/>
            <a:ext cx="5049300" cy="13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g841d70bbbf_1_37"/>
          <p:cNvCxnSpPr/>
          <p:nvPr/>
        </p:nvCxnSpPr>
        <p:spPr>
          <a:xfrm flipH="1" rot="10800000">
            <a:off x="4672700" y="4918725"/>
            <a:ext cx="37800" cy="6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g841d70bbbf_1_37"/>
          <p:cNvCxnSpPr/>
          <p:nvPr/>
        </p:nvCxnSpPr>
        <p:spPr>
          <a:xfrm rot="10800000">
            <a:off x="4672650" y="4918725"/>
            <a:ext cx="18900" cy="64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g841d70bbbf_1_37"/>
          <p:cNvCxnSpPr/>
          <p:nvPr/>
        </p:nvCxnSpPr>
        <p:spPr>
          <a:xfrm rot="10800000">
            <a:off x="3165550" y="4862175"/>
            <a:ext cx="1488300" cy="75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g841d70bbbf_1_37"/>
          <p:cNvCxnSpPr/>
          <p:nvPr/>
        </p:nvCxnSpPr>
        <p:spPr>
          <a:xfrm rot="10800000">
            <a:off x="3165575" y="1037350"/>
            <a:ext cx="56400" cy="384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g841d70bbbf_1_37"/>
          <p:cNvSpPr/>
          <p:nvPr/>
        </p:nvSpPr>
        <p:spPr>
          <a:xfrm>
            <a:off x="3261814" y="536147"/>
            <a:ext cx="1123475" cy="792950"/>
          </a:xfrm>
          <a:custGeom>
            <a:rect b="b" l="l" r="r" t="t"/>
            <a:pathLst>
              <a:path extrusionOk="0" h="31718" w="44939">
                <a:moveTo>
                  <a:pt x="44377" y="2719"/>
                </a:moveTo>
                <a:cubicBezTo>
                  <a:pt x="35389" y="1596"/>
                  <a:pt x="25838" y="-1653"/>
                  <a:pt x="17246" y="1212"/>
                </a:cubicBezTo>
                <a:cubicBezTo>
                  <a:pt x="15385" y="1833"/>
                  <a:pt x="15142" y="4694"/>
                  <a:pt x="13478" y="5734"/>
                </a:cubicBezTo>
                <a:cubicBezTo>
                  <a:pt x="6317" y="10209"/>
                  <a:pt x="-2003" y="19578"/>
                  <a:pt x="667" y="27589"/>
                </a:cubicBezTo>
                <a:cubicBezTo>
                  <a:pt x="3293" y="35468"/>
                  <a:pt x="18108" y="29796"/>
                  <a:pt x="25536" y="26082"/>
                </a:cubicBezTo>
                <a:cubicBezTo>
                  <a:pt x="31295" y="23202"/>
                  <a:pt x="40052" y="24657"/>
                  <a:pt x="43623" y="19299"/>
                </a:cubicBezTo>
                <a:cubicBezTo>
                  <a:pt x="46830" y="14487"/>
                  <a:pt x="42870" y="7749"/>
                  <a:pt x="42870" y="1966"/>
                </a:cubicBezTo>
              </a:path>
            </a:pathLst>
          </a:cu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841d70bbbf_1_37"/>
          <p:cNvSpPr txBox="1"/>
          <p:nvPr/>
        </p:nvSpPr>
        <p:spPr>
          <a:xfrm>
            <a:off x="150950" y="189650"/>
            <a:ext cx="21855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E3 E2 E1 E0</a:t>
            </a:r>
            <a:endParaRPr b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37" name="Google Shape;137;g841d70bbbf_1_37"/>
          <p:cNvCxnSpPr/>
          <p:nvPr/>
        </p:nvCxnSpPr>
        <p:spPr>
          <a:xfrm flipH="1" rot="10800000">
            <a:off x="2148050" y="2375100"/>
            <a:ext cx="772500" cy="189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g841d70bbbf_1_37"/>
          <p:cNvCxnSpPr/>
          <p:nvPr/>
        </p:nvCxnSpPr>
        <p:spPr>
          <a:xfrm rot="10800000">
            <a:off x="2920525" y="1621550"/>
            <a:ext cx="0" cy="7536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g841d70bbbf_1_37"/>
          <p:cNvCxnSpPr/>
          <p:nvPr/>
        </p:nvCxnSpPr>
        <p:spPr>
          <a:xfrm>
            <a:off x="2958200" y="1583850"/>
            <a:ext cx="4728900" cy="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g841d70bbbf_1_37"/>
          <p:cNvCxnSpPr/>
          <p:nvPr/>
        </p:nvCxnSpPr>
        <p:spPr>
          <a:xfrm rot="10800000">
            <a:off x="4653975" y="4937500"/>
            <a:ext cx="56400" cy="5652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g841d70bbbf_1_37"/>
          <p:cNvCxnSpPr/>
          <p:nvPr/>
        </p:nvCxnSpPr>
        <p:spPr>
          <a:xfrm rot="10800000">
            <a:off x="3203250" y="4862125"/>
            <a:ext cx="1488300" cy="942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g841d70bbbf_1_37"/>
          <p:cNvCxnSpPr/>
          <p:nvPr/>
        </p:nvCxnSpPr>
        <p:spPr>
          <a:xfrm rot="10800000">
            <a:off x="3203250" y="1018575"/>
            <a:ext cx="56400" cy="39189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3" name="Google Shape;143;g841d70bbbf_1_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5850" y="5241275"/>
            <a:ext cx="2992423" cy="190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g841d70bbbf_1_37"/>
          <p:cNvCxnSpPr>
            <a:endCxn id="143" idx="0"/>
          </p:cNvCxnSpPr>
          <p:nvPr/>
        </p:nvCxnSpPr>
        <p:spPr>
          <a:xfrm flipH="1" rot="10800000">
            <a:off x="5501661" y="5241275"/>
            <a:ext cx="2330400" cy="600600"/>
          </a:xfrm>
          <a:prstGeom prst="curvedConnector4">
            <a:avLst>
              <a:gd fmla="val 17898" name="adj1"/>
              <a:gd fmla="val 139648" name="adj2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g841d70bbbf_1_37"/>
          <p:cNvCxnSpPr/>
          <p:nvPr/>
        </p:nvCxnSpPr>
        <p:spPr>
          <a:xfrm rot="5400000">
            <a:off x="-527350" y="2865050"/>
            <a:ext cx="2016000" cy="282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" name="Google Shape;146;g841d70bbbf_1_37"/>
          <p:cNvSpPr/>
          <p:nvPr/>
        </p:nvSpPr>
        <p:spPr>
          <a:xfrm>
            <a:off x="502050" y="1995055"/>
            <a:ext cx="501875" cy="938375"/>
          </a:xfrm>
          <a:custGeom>
            <a:rect b="b" l="l" r="r" t="t"/>
            <a:pathLst>
              <a:path extrusionOk="0" h="37535" w="20075">
                <a:moveTo>
                  <a:pt x="15347" y="132"/>
                </a:moveTo>
                <a:cubicBezTo>
                  <a:pt x="11995" y="132"/>
                  <a:pt x="7410" y="-395"/>
                  <a:pt x="5550" y="2393"/>
                </a:cubicBezTo>
                <a:cubicBezTo>
                  <a:pt x="-875" y="12027"/>
                  <a:pt x="-3544" y="34790"/>
                  <a:pt x="7811" y="37059"/>
                </a:cubicBezTo>
                <a:cubicBezTo>
                  <a:pt x="10858" y="37668"/>
                  <a:pt x="15872" y="37746"/>
                  <a:pt x="16854" y="34798"/>
                </a:cubicBezTo>
                <a:cubicBezTo>
                  <a:pt x="20300" y="24450"/>
                  <a:pt x="23239" y="2393"/>
                  <a:pt x="12333" y="2393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841d70bbbf_1_37"/>
          <p:cNvSpPr/>
          <p:nvPr/>
        </p:nvSpPr>
        <p:spPr>
          <a:xfrm>
            <a:off x="4959791" y="6540055"/>
            <a:ext cx="881025" cy="513550"/>
          </a:xfrm>
          <a:custGeom>
            <a:rect b="b" l="l" r="r" t="t"/>
            <a:pathLst>
              <a:path extrusionOk="0" h="20542" w="35241">
                <a:moveTo>
                  <a:pt x="35241" y="4477"/>
                </a:moveTo>
                <a:cubicBezTo>
                  <a:pt x="24865" y="4477"/>
                  <a:pt x="14408" y="-1809"/>
                  <a:pt x="4342" y="709"/>
                </a:cubicBezTo>
                <a:cubicBezTo>
                  <a:pt x="24" y="1789"/>
                  <a:pt x="-299" y="9156"/>
                  <a:pt x="574" y="13521"/>
                </a:cubicBezTo>
                <a:cubicBezTo>
                  <a:pt x="2034" y="20816"/>
                  <a:pt x="15212" y="19846"/>
                  <a:pt x="22429" y="18043"/>
                </a:cubicBezTo>
                <a:cubicBezTo>
                  <a:pt x="24379" y="17556"/>
                  <a:pt x="26551" y="17408"/>
                  <a:pt x="28458" y="18043"/>
                </a:cubicBezTo>
                <a:cubicBezTo>
                  <a:pt x="29469" y="18380"/>
                  <a:pt x="29766" y="20781"/>
                  <a:pt x="30719" y="20304"/>
                </a:cubicBezTo>
                <a:cubicBezTo>
                  <a:pt x="35219" y="18054"/>
                  <a:pt x="33522" y="8788"/>
                  <a:pt x="29965" y="5231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g841d70bbbf_1_37"/>
          <p:cNvCxnSpPr/>
          <p:nvPr/>
        </p:nvCxnSpPr>
        <p:spPr>
          <a:xfrm rot="10800000">
            <a:off x="640725" y="5634450"/>
            <a:ext cx="4503000" cy="1187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841d70bbbf_1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746297"/>
            <a:ext cx="8991600" cy="275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841d70bbbf_1_27"/>
          <p:cNvSpPr txBox="1"/>
          <p:nvPr/>
        </p:nvSpPr>
        <p:spPr>
          <a:xfrm>
            <a:off x="4465450" y="2563550"/>
            <a:ext cx="1846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6" name="Google Shape;156;g841d70bbbf_1_27"/>
          <p:cNvSpPr txBox="1"/>
          <p:nvPr/>
        </p:nvSpPr>
        <p:spPr>
          <a:xfrm>
            <a:off x="226300" y="302675"/>
            <a:ext cx="26565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Exercícios:</a:t>
            </a:r>
            <a:endParaRPr b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g841d70bbbf_1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75" y="227325"/>
            <a:ext cx="8853650" cy="1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841d70bbbf_1_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663" y="1694300"/>
            <a:ext cx="8040672" cy="50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841d70bbbf_1_130"/>
          <p:cNvSpPr txBox="1"/>
          <p:nvPr/>
        </p:nvSpPr>
        <p:spPr>
          <a:xfrm>
            <a:off x="2769800" y="3166450"/>
            <a:ext cx="1413000" cy="4521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841d70bbbf_1_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800" y="180725"/>
            <a:ext cx="8839200" cy="679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841d70bbbf_1_1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690727"/>
            <a:ext cx="8839201" cy="3416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g841d70bbbf_1_140"/>
          <p:cNvCxnSpPr/>
          <p:nvPr/>
        </p:nvCxnSpPr>
        <p:spPr>
          <a:xfrm>
            <a:off x="716150" y="3618375"/>
            <a:ext cx="0" cy="248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73" name="Google Shape;173;g841d70bbbf_1_140"/>
          <p:cNvCxnSpPr/>
          <p:nvPr/>
        </p:nvCxnSpPr>
        <p:spPr>
          <a:xfrm>
            <a:off x="1245450" y="3243250"/>
            <a:ext cx="0" cy="248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74" name="Google Shape;174;g841d70bbbf_1_140"/>
          <p:cNvCxnSpPr/>
          <p:nvPr/>
        </p:nvCxnSpPr>
        <p:spPr>
          <a:xfrm>
            <a:off x="1755800" y="3150725"/>
            <a:ext cx="0" cy="248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75" name="Google Shape;175;g841d70bbbf_1_140"/>
          <p:cNvCxnSpPr/>
          <p:nvPr/>
        </p:nvCxnSpPr>
        <p:spPr>
          <a:xfrm>
            <a:off x="2266150" y="3429000"/>
            <a:ext cx="0" cy="248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76" name="Google Shape;176;g841d70bbbf_1_140"/>
          <p:cNvCxnSpPr/>
          <p:nvPr/>
        </p:nvCxnSpPr>
        <p:spPr>
          <a:xfrm>
            <a:off x="2776500" y="3530875"/>
            <a:ext cx="0" cy="248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77" name="Google Shape;177;g841d70bbbf_1_140"/>
          <p:cNvCxnSpPr/>
          <p:nvPr/>
        </p:nvCxnSpPr>
        <p:spPr>
          <a:xfrm>
            <a:off x="3286850" y="3429000"/>
            <a:ext cx="0" cy="248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78" name="Google Shape;178;g841d70bbbf_1_140"/>
          <p:cNvCxnSpPr/>
          <p:nvPr/>
        </p:nvCxnSpPr>
        <p:spPr>
          <a:xfrm>
            <a:off x="508900" y="4296625"/>
            <a:ext cx="226200" cy="18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g841d70bbbf_1_140"/>
          <p:cNvSpPr txBox="1"/>
          <p:nvPr/>
        </p:nvSpPr>
        <p:spPr>
          <a:xfrm>
            <a:off x="38225" y="4207075"/>
            <a:ext cx="3600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80" name="Google Shape;180;g841d70bbbf_1_140"/>
          <p:cNvCxnSpPr/>
          <p:nvPr/>
        </p:nvCxnSpPr>
        <p:spPr>
          <a:xfrm rot="10800000">
            <a:off x="720425" y="4087225"/>
            <a:ext cx="0" cy="26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g841d70bbbf_1_140"/>
          <p:cNvCxnSpPr/>
          <p:nvPr/>
        </p:nvCxnSpPr>
        <p:spPr>
          <a:xfrm rot="10800000">
            <a:off x="720425" y="4045425"/>
            <a:ext cx="0" cy="27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g841d70bbbf_1_140"/>
          <p:cNvCxnSpPr/>
          <p:nvPr/>
        </p:nvCxnSpPr>
        <p:spPr>
          <a:xfrm>
            <a:off x="734300" y="4073225"/>
            <a:ext cx="512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g841d70bbbf_1_140"/>
          <p:cNvCxnSpPr/>
          <p:nvPr/>
        </p:nvCxnSpPr>
        <p:spPr>
          <a:xfrm>
            <a:off x="1245550" y="4112500"/>
            <a:ext cx="0" cy="2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g841d70bbbf_1_140"/>
          <p:cNvCxnSpPr/>
          <p:nvPr/>
        </p:nvCxnSpPr>
        <p:spPr>
          <a:xfrm>
            <a:off x="1245550" y="4402525"/>
            <a:ext cx="528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g841d70bbbf_1_140"/>
          <p:cNvCxnSpPr/>
          <p:nvPr/>
        </p:nvCxnSpPr>
        <p:spPr>
          <a:xfrm>
            <a:off x="1706175" y="4095450"/>
            <a:ext cx="546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g841d70bbbf_1_140"/>
          <p:cNvCxnSpPr/>
          <p:nvPr/>
        </p:nvCxnSpPr>
        <p:spPr>
          <a:xfrm>
            <a:off x="2269125" y="4112500"/>
            <a:ext cx="528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g841d70bbbf_1_140"/>
          <p:cNvCxnSpPr/>
          <p:nvPr/>
        </p:nvCxnSpPr>
        <p:spPr>
          <a:xfrm>
            <a:off x="2776500" y="4434475"/>
            <a:ext cx="528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5244788f2_0_7"/>
          <p:cNvSpPr txBox="1"/>
          <p:nvPr>
            <p:ph type="ctrTitle"/>
          </p:nvPr>
        </p:nvSpPr>
        <p:spPr>
          <a:xfrm>
            <a:off x="250825" y="260350"/>
            <a:ext cx="84249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aramond"/>
              <a:buNone/>
            </a:pPr>
            <a:r>
              <a:rPr b="1" i="0" lang="en-US" sz="5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Circuitos Combinacionais</a:t>
            </a:r>
            <a:r>
              <a:rPr b="0" i="0" lang="en-US" sz="5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  <p:sp>
        <p:nvSpPr>
          <p:cNvPr id="193" name="Google Shape;193;g75244788f2_0_7"/>
          <p:cNvSpPr txBox="1"/>
          <p:nvPr/>
        </p:nvSpPr>
        <p:spPr>
          <a:xfrm>
            <a:off x="2874962" y="3059112"/>
            <a:ext cx="5493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457050" spcFirstLastPara="1" rIns="91425" wrap="square" tIns="152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75244788f2_0_7"/>
          <p:cNvSpPr/>
          <p:nvPr/>
        </p:nvSpPr>
        <p:spPr>
          <a:xfrm>
            <a:off x="0" y="27447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75244788f2_0_7"/>
          <p:cNvSpPr txBox="1"/>
          <p:nvPr/>
        </p:nvSpPr>
        <p:spPr>
          <a:xfrm>
            <a:off x="328025" y="1352450"/>
            <a:ext cx="8110200" cy="6573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0" lIns="365000" spcFirstLastPara="1" rIns="91425" wrap="square" tIns="107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2. Multiplexadores/D</a:t>
            </a:r>
            <a:r>
              <a:rPr b="1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emultiplexadores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g75244788f2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25" y="2236650"/>
            <a:ext cx="8619507" cy="40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75244788f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475"/>
            <a:ext cx="8891026" cy="659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g75244788f2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50" y="279000"/>
            <a:ext cx="8808175" cy="651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"/>
          <p:cNvSpPr txBox="1"/>
          <p:nvPr/>
        </p:nvSpPr>
        <p:spPr>
          <a:xfrm>
            <a:off x="2874962" y="3059112"/>
            <a:ext cx="549275" cy="73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457050" spcFirstLastPara="1" rIns="91425" wrap="square" tIns="152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6"/>
          <p:cNvSpPr/>
          <p:nvPr/>
        </p:nvSpPr>
        <p:spPr>
          <a:xfrm>
            <a:off x="0" y="27447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6"/>
          <p:cNvSpPr txBox="1"/>
          <p:nvPr/>
        </p:nvSpPr>
        <p:spPr>
          <a:xfrm>
            <a:off x="179376" y="1557325"/>
            <a:ext cx="72168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5000" spcFirstLastPara="1" rIns="91425" wrap="square" tIns="107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Multiplexador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75" y="1959725"/>
            <a:ext cx="9069624" cy="368257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6"/>
          <p:cNvSpPr txBox="1"/>
          <p:nvPr>
            <p:ph type="ctrTitle"/>
          </p:nvPr>
        </p:nvSpPr>
        <p:spPr>
          <a:xfrm>
            <a:off x="250825" y="260350"/>
            <a:ext cx="8424862" cy="865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Garamond"/>
              <a:buNone/>
            </a:pPr>
            <a:r>
              <a:rPr b="1" i="0" lang="en-US" sz="5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Circuitos Combinacionais</a:t>
            </a:r>
            <a:r>
              <a:rPr b="0" i="0" lang="en-US" sz="5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g75244788f2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50" y="90875"/>
            <a:ext cx="8538050" cy="668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g75244788f2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50" y="1796619"/>
            <a:ext cx="8907551" cy="4521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75244788f2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525" y="236450"/>
            <a:ext cx="7433526" cy="10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>
            <p:ph type="ctrTitle"/>
          </p:nvPr>
        </p:nvSpPr>
        <p:spPr>
          <a:xfrm>
            <a:off x="250825" y="260350"/>
            <a:ext cx="8424862" cy="865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aramond"/>
              <a:buNone/>
            </a:pPr>
            <a:r>
              <a:rPr b="1" i="0" lang="en-US" sz="5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Circuitos Combinacionais</a:t>
            </a:r>
            <a:r>
              <a:rPr b="0" i="0" lang="en-US" sz="5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  <p:sp>
        <p:nvSpPr>
          <p:cNvPr id="45" name="Google Shape;45;p1"/>
          <p:cNvSpPr txBox="1"/>
          <p:nvPr/>
        </p:nvSpPr>
        <p:spPr>
          <a:xfrm>
            <a:off x="2874962" y="3059112"/>
            <a:ext cx="549275" cy="73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457050" spcFirstLastPara="1" rIns="91425" wrap="square" tIns="152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0" y="27447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1795462"/>
            <a:ext cx="8208962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g75244788f2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25" y="116250"/>
            <a:ext cx="8790175" cy="674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g75244788f2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00" y="101950"/>
            <a:ext cx="7152526" cy="668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g75244788f2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00" y="236425"/>
            <a:ext cx="8704901" cy="61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g75244788f2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25" y="740675"/>
            <a:ext cx="8837400" cy="61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75244788f2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50" y="707075"/>
            <a:ext cx="8985401" cy="615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g75244788f2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75" y="375650"/>
            <a:ext cx="8806975" cy="633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g75391d36f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00" y="3616187"/>
            <a:ext cx="1545550" cy="111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75391d36f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9275" y="1803700"/>
            <a:ext cx="6665500" cy="473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75391d36fe_0_0"/>
          <p:cNvSpPr txBox="1"/>
          <p:nvPr/>
        </p:nvSpPr>
        <p:spPr>
          <a:xfrm>
            <a:off x="723075" y="438125"/>
            <a:ext cx="79716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74E13"/>
                </a:solidFill>
                <a:latin typeface="Verdana"/>
                <a:ea typeface="Verdana"/>
                <a:cs typeface="Verdana"/>
                <a:sym typeface="Verdana"/>
              </a:rPr>
              <a:t>SERIE   &amp;    PARALELO</a:t>
            </a:r>
            <a:endParaRPr b="1" sz="3000">
              <a:solidFill>
                <a:srgbClr val="274E1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75" name="Google Shape;275;g75391d36fe_0_0"/>
          <p:cNvCxnSpPr/>
          <p:nvPr/>
        </p:nvCxnSpPr>
        <p:spPr>
          <a:xfrm>
            <a:off x="4286525" y="2522425"/>
            <a:ext cx="2202000" cy="168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g75391d36fe_0_0"/>
          <p:cNvSpPr txBox="1"/>
          <p:nvPr/>
        </p:nvSpPr>
        <p:spPr>
          <a:xfrm>
            <a:off x="4387400" y="2152625"/>
            <a:ext cx="14622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serie</a:t>
            </a:r>
            <a:endParaRPr b="1" sz="18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77" name="Google Shape;277;g75391d36fe_0_0"/>
          <p:cNvCxnSpPr/>
          <p:nvPr/>
        </p:nvCxnSpPr>
        <p:spPr>
          <a:xfrm>
            <a:off x="2992250" y="2404750"/>
            <a:ext cx="0" cy="2571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g75391d36fe_0_0"/>
          <p:cNvSpPr txBox="1"/>
          <p:nvPr/>
        </p:nvSpPr>
        <p:spPr>
          <a:xfrm>
            <a:off x="2891400" y="5110975"/>
            <a:ext cx="14622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paralelo</a:t>
            </a:r>
            <a:endParaRPr b="1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g75391d36fe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75" y="375650"/>
            <a:ext cx="8806975" cy="633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g75391d36fe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50" y="135575"/>
            <a:ext cx="8823450" cy="66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g75391d36fe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25" y="176225"/>
            <a:ext cx="8605300" cy="65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/>
          <p:nvPr>
            <p:ph type="ctrTitle"/>
          </p:nvPr>
        </p:nvSpPr>
        <p:spPr>
          <a:xfrm>
            <a:off x="250825" y="260350"/>
            <a:ext cx="8424862" cy="865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aramond"/>
              <a:buNone/>
            </a:pPr>
            <a:r>
              <a:rPr b="1" i="0" lang="en-US" sz="5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Circuitos Combinacionais</a:t>
            </a:r>
            <a:r>
              <a:rPr b="0" i="0" lang="en-US" sz="5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  <p:sp>
        <p:nvSpPr>
          <p:cNvPr id="53" name="Google Shape;53;p2"/>
          <p:cNvSpPr txBox="1"/>
          <p:nvPr/>
        </p:nvSpPr>
        <p:spPr>
          <a:xfrm>
            <a:off x="2874962" y="3059112"/>
            <a:ext cx="549275" cy="73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457050" spcFirstLastPara="1" rIns="91425" wrap="square" tIns="152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0" y="27447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1771650"/>
            <a:ext cx="8137525" cy="426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g75391d36fe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925" y="43763"/>
            <a:ext cx="7697601" cy="677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g75391d36fe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75" y="1110475"/>
            <a:ext cx="8873925" cy="53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75391d36fe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75" y="122475"/>
            <a:ext cx="8773350" cy="66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g75391d36fe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75" y="146225"/>
            <a:ext cx="8739751" cy="66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g75391d36fe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50" y="118750"/>
            <a:ext cx="8812426" cy="66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g75391d36fe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50" y="270050"/>
            <a:ext cx="8831775" cy="65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g75391d36fe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75" y="524557"/>
            <a:ext cx="8840326" cy="6221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0"/>
          <p:cNvSpPr txBox="1"/>
          <p:nvPr/>
        </p:nvSpPr>
        <p:spPr>
          <a:xfrm>
            <a:off x="2874962" y="3059112"/>
            <a:ext cx="549275" cy="73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457050" spcFirstLastPara="1" rIns="91425" wrap="square" tIns="152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0"/>
          <p:cNvSpPr/>
          <p:nvPr/>
        </p:nvSpPr>
        <p:spPr>
          <a:xfrm>
            <a:off x="0" y="27447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0"/>
          <p:cNvSpPr txBox="1"/>
          <p:nvPr/>
        </p:nvSpPr>
        <p:spPr>
          <a:xfrm>
            <a:off x="0" y="1196975"/>
            <a:ext cx="7442200" cy="382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5000" spcFirstLastPara="1" rIns="91425" wrap="square" tIns="107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de funções lógicas com decodificadores/demultiplexadores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2565400"/>
            <a:ext cx="107632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9612" y="1628775"/>
            <a:ext cx="6192837" cy="2332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51050" y="3886200"/>
            <a:ext cx="6056312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0"/>
          <p:cNvSpPr txBox="1"/>
          <p:nvPr>
            <p:ph type="ctrTitle"/>
          </p:nvPr>
        </p:nvSpPr>
        <p:spPr>
          <a:xfrm>
            <a:off x="250825" y="260350"/>
            <a:ext cx="8424862" cy="865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Garamond"/>
              <a:buNone/>
            </a:pPr>
            <a:r>
              <a:rPr b="1" i="0" lang="en-US" sz="5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Circuitos Combinacionais</a:t>
            </a:r>
            <a:r>
              <a:rPr b="0" i="0" lang="en-US" sz="5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3ed11417b_0_3"/>
          <p:cNvSpPr txBox="1"/>
          <p:nvPr/>
        </p:nvSpPr>
        <p:spPr>
          <a:xfrm>
            <a:off x="2874962" y="3059112"/>
            <a:ext cx="5493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457050" spcFirstLastPara="1" rIns="91425" wrap="square" tIns="152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83ed11417b_0_3"/>
          <p:cNvSpPr/>
          <p:nvPr/>
        </p:nvSpPr>
        <p:spPr>
          <a:xfrm>
            <a:off x="0" y="27447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83ed11417b_0_3"/>
          <p:cNvSpPr txBox="1"/>
          <p:nvPr>
            <p:ph type="ctrTitle"/>
          </p:nvPr>
        </p:nvSpPr>
        <p:spPr>
          <a:xfrm>
            <a:off x="250825" y="260350"/>
            <a:ext cx="84249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Garamond"/>
              <a:buNone/>
            </a:pPr>
            <a:r>
              <a:rPr b="1" i="0" lang="en-US" sz="5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Circuitos Combinacionais</a:t>
            </a:r>
            <a:r>
              <a:rPr b="0" i="0" lang="en-US" sz="5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  <p:pic>
        <p:nvPicPr>
          <p:cNvPr id="357" name="Google Shape;357;g83ed11417b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75" y="1413175"/>
            <a:ext cx="8952625" cy="27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3ed11417b_0_16"/>
          <p:cNvSpPr txBox="1"/>
          <p:nvPr/>
        </p:nvSpPr>
        <p:spPr>
          <a:xfrm>
            <a:off x="2874962" y="3059112"/>
            <a:ext cx="5493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457050" spcFirstLastPara="1" rIns="91425" wrap="square" tIns="152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83ed11417b_0_16"/>
          <p:cNvSpPr/>
          <p:nvPr/>
        </p:nvSpPr>
        <p:spPr>
          <a:xfrm>
            <a:off x="0" y="27447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83ed11417b_0_16"/>
          <p:cNvSpPr txBox="1"/>
          <p:nvPr>
            <p:ph type="ctrTitle"/>
          </p:nvPr>
        </p:nvSpPr>
        <p:spPr>
          <a:xfrm>
            <a:off x="250825" y="260350"/>
            <a:ext cx="84249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Garamond"/>
              <a:buNone/>
            </a:pPr>
            <a:r>
              <a:rPr b="1" i="0" lang="en-US" sz="5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Circuitos Combinacionais</a:t>
            </a:r>
            <a:r>
              <a:rPr b="0" i="0" lang="en-US" sz="5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  <p:pic>
        <p:nvPicPr>
          <p:cNvPr id="365" name="Google Shape;365;g83ed11417b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92450"/>
            <a:ext cx="9336224" cy="3342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6" name="Google Shape;366;g83ed11417b_0_16"/>
          <p:cNvCxnSpPr/>
          <p:nvPr/>
        </p:nvCxnSpPr>
        <p:spPr>
          <a:xfrm>
            <a:off x="738750" y="3998850"/>
            <a:ext cx="16800" cy="171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67" name="Google Shape;367;g83ed11417b_0_16"/>
          <p:cNvCxnSpPr/>
          <p:nvPr/>
        </p:nvCxnSpPr>
        <p:spPr>
          <a:xfrm>
            <a:off x="1126750" y="3998850"/>
            <a:ext cx="16800" cy="171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68" name="Google Shape;368;g83ed11417b_0_16"/>
          <p:cNvCxnSpPr/>
          <p:nvPr/>
        </p:nvCxnSpPr>
        <p:spPr>
          <a:xfrm>
            <a:off x="1438550" y="3901875"/>
            <a:ext cx="16800" cy="171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69" name="Google Shape;369;g83ed11417b_0_16"/>
          <p:cNvCxnSpPr/>
          <p:nvPr/>
        </p:nvCxnSpPr>
        <p:spPr>
          <a:xfrm>
            <a:off x="2138350" y="3998850"/>
            <a:ext cx="16800" cy="171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70" name="Google Shape;370;g83ed11417b_0_16"/>
          <p:cNvCxnSpPr/>
          <p:nvPr/>
        </p:nvCxnSpPr>
        <p:spPr>
          <a:xfrm>
            <a:off x="2492450" y="3901875"/>
            <a:ext cx="16800" cy="171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71" name="Google Shape;371;g83ed11417b_0_16"/>
          <p:cNvCxnSpPr/>
          <p:nvPr/>
        </p:nvCxnSpPr>
        <p:spPr>
          <a:xfrm rot="10800000">
            <a:off x="152400" y="4849100"/>
            <a:ext cx="609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2" name="Google Shape;372;g83ed11417b_0_16"/>
          <p:cNvSpPr txBox="1"/>
          <p:nvPr/>
        </p:nvSpPr>
        <p:spPr>
          <a:xfrm>
            <a:off x="152400" y="4211800"/>
            <a:ext cx="4017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Y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73" name="Google Shape;373;g83ed11417b_0_16"/>
          <p:cNvCxnSpPr>
            <a:stCxn id="372" idx="3"/>
          </p:cNvCxnSpPr>
          <p:nvPr/>
        </p:nvCxnSpPr>
        <p:spPr>
          <a:xfrm>
            <a:off x="554100" y="43226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g83ed11417b_0_16"/>
          <p:cNvCxnSpPr>
            <a:stCxn id="372" idx="3"/>
          </p:cNvCxnSpPr>
          <p:nvPr/>
        </p:nvCxnSpPr>
        <p:spPr>
          <a:xfrm>
            <a:off x="554100" y="4322650"/>
            <a:ext cx="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g83ed11417b_0_16"/>
          <p:cNvCxnSpPr>
            <a:stCxn id="372" idx="3"/>
          </p:cNvCxnSpPr>
          <p:nvPr/>
        </p:nvCxnSpPr>
        <p:spPr>
          <a:xfrm>
            <a:off x="554100" y="4322650"/>
            <a:ext cx="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g83ed11417b_0_16"/>
          <p:cNvCxnSpPr>
            <a:stCxn id="372" idx="3"/>
          </p:cNvCxnSpPr>
          <p:nvPr/>
        </p:nvCxnSpPr>
        <p:spPr>
          <a:xfrm>
            <a:off x="554100" y="43226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g83ed11417b_0_16"/>
          <p:cNvCxnSpPr/>
          <p:nvPr/>
        </p:nvCxnSpPr>
        <p:spPr>
          <a:xfrm rot="10800000">
            <a:off x="736500" y="4363900"/>
            <a:ext cx="25500" cy="540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g83ed11417b_0_16"/>
          <p:cNvCxnSpPr/>
          <p:nvPr/>
        </p:nvCxnSpPr>
        <p:spPr>
          <a:xfrm>
            <a:off x="789700" y="4378025"/>
            <a:ext cx="374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g83ed11417b_0_16"/>
          <p:cNvCxnSpPr/>
          <p:nvPr/>
        </p:nvCxnSpPr>
        <p:spPr>
          <a:xfrm flipH="1" rot="10800000">
            <a:off x="1074950" y="4368350"/>
            <a:ext cx="341100" cy="17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g83ed11417b_0_16"/>
          <p:cNvCxnSpPr/>
          <p:nvPr/>
        </p:nvCxnSpPr>
        <p:spPr>
          <a:xfrm>
            <a:off x="1467325" y="4863125"/>
            <a:ext cx="665400" cy="17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1" name="Google Shape;381;g83ed11417b_0_16"/>
          <p:cNvCxnSpPr/>
          <p:nvPr/>
        </p:nvCxnSpPr>
        <p:spPr>
          <a:xfrm>
            <a:off x="2149725" y="4436625"/>
            <a:ext cx="3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g83ed11417b_0_16"/>
          <p:cNvCxnSpPr/>
          <p:nvPr/>
        </p:nvCxnSpPr>
        <p:spPr>
          <a:xfrm>
            <a:off x="2422675" y="4436625"/>
            <a:ext cx="409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g83ed11417b_0_16"/>
          <p:cNvCxnSpPr/>
          <p:nvPr/>
        </p:nvCxnSpPr>
        <p:spPr>
          <a:xfrm>
            <a:off x="2832100" y="4453700"/>
            <a:ext cx="17100" cy="4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g83ed11417b_0_16"/>
          <p:cNvCxnSpPr/>
          <p:nvPr/>
        </p:nvCxnSpPr>
        <p:spPr>
          <a:xfrm flipH="1" rot="10800000">
            <a:off x="2866225" y="4863000"/>
            <a:ext cx="307200" cy="51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g83ed11417b_0_16"/>
          <p:cNvCxnSpPr/>
          <p:nvPr/>
        </p:nvCxnSpPr>
        <p:spPr>
          <a:xfrm>
            <a:off x="3105050" y="4419575"/>
            <a:ext cx="784800" cy="17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g83ed11417b_0_16"/>
          <p:cNvCxnSpPr/>
          <p:nvPr/>
        </p:nvCxnSpPr>
        <p:spPr>
          <a:xfrm flipH="1" rot="10800000">
            <a:off x="3958050" y="4835150"/>
            <a:ext cx="710100" cy="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g83ed11417b_0_16"/>
          <p:cNvCxnSpPr>
            <a:endCxn id="365" idx="2"/>
          </p:cNvCxnSpPr>
          <p:nvPr/>
        </p:nvCxnSpPr>
        <p:spPr>
          <a:xfrm flipH="1" rot="10800000">
            <a:off x="4316212" y="4835225"/>
            <a:ext cx="351900" cy="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type="ctrTitle"/>
          </p:nvPr>
        </p:nvSpPr>
        <p:spPr>
          <a:xfrm>
            <a:off x="250825" y="260350"/>
            <a:ext cx="8424862" cy="865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aramond"/>
              <a:buNone/>
            </a:pPr>
            <a:r>
              <a:rPr b="1" i="0" lang="en-US" sz="5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Circuitos Combinacionais</a:t>
            </a:r>
            <a:r>
              <a:rPr b="0" i="0" lang="en-US" sz="5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  <p:sp>
        <p:nvSpPr>
          <p:cNvPr id="61" name="Google Shape;61;p3"/>
          <p:cNvSpPr txBox="1"/>
          <p:nvPr/>
        </p:nvSpPr>
        <p:spPr>
          <a:xfrm>
            <a:off x="2874962" y="3059112"/>
            <a:ext cx="549275" cy="73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457050" spcFirstLastPara="1" rIns="91425" wrap="square" tIns="152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0" y="27447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"/>
          <p:cNvSpPr txBox="1"/>
          <p:nvPr/>
        </p:nvSpPr>
        <p:spPr>
          <a:xfrm>
            <a:off x="328027" y="1352450"/>
            <a:ext cx="6624300" cy="6573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ctr" bIns="0" lIns="365000" spcFirstLastPara="1" rIns="91425" wrap="square" tIns="107900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AutoNum type="arabicPeriod"/>
            </a:pPr>
            <a:r>
              <a:rPr b="1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Codificador/Decodificador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537" y="3414612"/>
            <a:ext cx="4716462" cy="3087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37" y="3508287"/>
            <a:ext cx="4319586" cy="29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"/>
          <p:cNvSpPr txBox="1"/>
          <p:nvPr/>
        </p:nvSpPr>
        <p:spPr>
          <a:xfrm>
            <a:off x="328025" y="2236675"/>
            <a:ext cx="8110200" cy="1192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RELAÇÃO DE ENTRADA SAÍDA </a:t>
            </a:r>
            <a:endParaRPr b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 = 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endParaRPr b="0" baseline="3000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386900" y="4875650"/>
            <a:ext cx="4707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endParaRPr b="1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3244400" y="4942900"/>
            <a:ext cx="5493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endParaRPr b="1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g841d70bbbf_1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025" y="68025"/>
            <a:ext cx="7017326" cy="69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1"/>
          <p:cNvSpPr txBox="1"/>
          <p:nvPr/>
        </p:nvSpPr>
        <p:spPr>
          <a:xfrm>
            <a:off x="2874962" y="3059112"/>
            <a:ext cx="549275" cy="73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457050" spcFirstLastPara="1" rIns="91425" wrap="square" tIns="152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1"/>
          <p:cNvSpPr/>
          <p:nvPr/>
        </p:nvSpPr>
        <p:spPr>
          <a:xfrm>
            <a:off x="0" y="27447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1"/>
          <p:cNvSpPr txBox="1"/>
          <p:nvPr/>
        </p:nvSpPr>
        <p:spPr>
          <a:xfrm>
            <a:off x="0" y="1196975"/>
            <a:ext cx="3048000" cy="382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5000" spcFirstLastPara="1" rIns="91425" wrap="square" tIns="107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Somadores/Subtratores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1"/>
          <p:cNvSpPr txBox="1"/>
          <p:nvPr>
            <p:ph type="ctrTitle"/>
          </p:nvPr>
        </p:nvSpPr>
        <p:spPr>
          <a:xfrm>
            <a:off x="250825" y="260350"/>
            <a:ext cx="8424862" cy="865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Garamond"/>
              <a:buNone/>
            </a:pPr>
            <a:r>
              <a:rPr b="1" i="0" lang="en-US" sz="5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Circuitos Combinacionais</a:t>
            </a:r>
            <a:r>
              <a:rPr b="0" i="0" lang="en-US" sz="5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  <p:pic>
        <p:nvPicPr>
          <p:cNvPr id="401" name="Google Shape;40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628775"/>
            <a:ext cx="8278812" cy="4999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2"/>
          <p:cNvSpPr txBox="1"/>
          <p:nvPr/>
        </p:nvSpPr>
        <p:spPr>
          <a:xfrm>
            <a:off x="2874962" y="3059112"/>
            <a:ext cx="549275" cy="73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457050" spcFirstLastPara="1" rIns="91425" wrap="square" tIns="152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2"/>
          <p:cNvSpPr/>
          <p:nvPr/>
        </p:nvSpPr>
        <p:spPr>
          <a:xfrm>
            <a:off x="0" y="27447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2"/>
          <p:cNvSpPr txBox="1"/>
          <p:nvPr/>
        </p:nvSpPr>
        <p:spPr>
          <a:xfrm>
            <a:off x="0" y="1196975"/>
            <a:ext cx="3048000" cy="382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5000" spcFirstLastPara="1" rIns="91425" wrap="square" tIns="107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Somadores/Subtratores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2"/>
          <p:cNvSpPr txBox="1"/>
          <p:nvPr>
            <p:ph type="ctrTitle"/>
          </p:nvPr>
        </p:nvSpPr>
        <p:spPr>
          <a:xfrm>
            <a:off x="250825" y="260350"/>
            <a:ext cx="8424862" cy="865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Garamond"/>
              <a:buNone/>
            </a:pPr>
            <a:r>
              <a:rPr b="1" i="0" lang="en-US" sz="5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Circuitos Combinacionais</a:t>
            </a:r>
            <a:r>
              <a:rPr b="0" i="0" lang="en-US" sz="5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  <p:pic>
        <p:nvPicPr>
          <p:cNvPr id="410" name="Google Shape;41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1700212"/>
            <a:ext cx="5400675" cy="394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12"/>
          <p:cNvSpPr txBox="1"/>
          <p:nvPr/>
        </p:nvSpPr>
        <p:spPr>
          <a:xfrm>
            <a:off x="2183825" y="5801425"/>
            <a:ext cx="64143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20124D"/>
                </a:solidFill>
                <a:hlinkClick r:id="rId4"/>
              </a:rPr>
              <a:t>http://www.falstad.com/circuit/e-halfadd.html</a:t>
            </a:r>
            <a:endParaRPr sz="2100">
              <a:solidFill>
                <a:srgbClr val="2012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012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124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3"/>
          <p:cNvSpPr txBox="1"/>
          <p:nvPr/>
        </p:nvSpPr>
        <p:spPr>
          <a:xfrm>
            <a:off x="2874962" y="3059112"/>
            <a:ext cx="549275" cy="73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457050" spcFirstLastPara="1" rIns="91425" wrap="square" tIns="152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3"/>
          <p:cNvSpPr/>
          <p:nvPr/>
        </p:nvSpPr>
        <p:spPr>
          <a:xfrm>
            <a:off x="0" y="27447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3"/>
          <p:cNvSpPr txBox="1"/>
          <p:nvPr/>
        </p:nvSpPr>
        <p:spPr>
          <a:xfrm>
            <a:off x="0" y="1196975"/>
            <a:ext cx="3048000" cy="382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5000" spcFirstLastPara="1" rIns="91425" wrap="square" tIns="107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Somadores/Subtratores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3"/>
          <p:cNvSpPr txBox="1"/>
          <p:nvPr>
            <p:ph type="ctrTitle"/>
          </p:nvPr>
        </p:nvSpPr>
        <p:spPr>
          <a:xfrm>
            <a:off x="250825" y="260350"/>
            <a:ext cx="8424862" cy="865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Garamond"/>
              <a:buNone/>
            </a:pPr>
            <a:r>
              <a:rPr b="1" i="0" lang="en-US" sz="5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Circuitos Combinacionais</a:t>
            </a:r>
            <a:r>
              <a:rPr b="0" i="0" lang="en-US" sz="5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  <p:pic>
        <p:nvPicPr>
          <p:cNvPr id="420" name="Google Shape;42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1773237"/>
            <a:ext cx="7705725" cy="49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13"/>
          <p:cNvSpPr txBox="1"/>
          <p:nvPr/>
        </p:nvSpPr>
        <p:spPr>
          <a:xfrm>
            <a:off x="3650950" y="1210575"/>
            <a:ext cx="52032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rgbClr val="20124D"/>
                </a:solidFill>
                <a:hlinkClick r:id="rId4"/>
              </a:rPr>
              <a:t>http://www.falstad.com/circuit/e-fulladd.html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4"/>
          <p:cNvSpPr txBox="1"/>
          <p:nvPr/>
        </p:nvSpPr>
        <p:spPr>
          <a:xfrm>
            <a:off x="2874962" y="3059112"/>
            <a:ext cx="549275" cy="73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457050" spcFirstLastPara="1" rIns="91425" wrap="square" tIns="152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4"/>
          <p:cNvSpPr/>
          <p:nvPr/>
        </p:nvSpPr>
        <p:spPr>
          <a:xfrm>
            <a:off x="0" y="27447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4"/>
          <p:cNvSpPr txBox="1"/>
          <p:nvPr/>
        </p:nvSpPr>
        <p:spPr>
          <a:xfrm>
            <a:off x="0" y="1196975"/>
            <a:ext cx="3048000" cy="382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5000" spcFirstLastPara="1" rIns="91425" wrap="square" tIns="107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Somadores/Subtratores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4"/>
          <p:cNvSpPr txBox="1"/>
          <p:nvPr>
            <p:ph type="ctrTitle"/>
          </p:nvPr>
        </p:nvSpPr>
        <p:spPr>
          <a:xfrm>
            <a:off x="250825" y="260350"/>
            <a:ext cx="8424862" cy="865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Garamond"/>
              <a:buNone/>
            </a:pPr>
            <a:r>
              <a:rPr b="1" i="0" lang="en-US" sz="5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Circuitos Combinacionais</a:t>
            </a:r>
            <a:r>
              <a:rPr b="0" i="0" lang="en-US" sz="5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  <p:pic>
        <p:nvPicPr>
          <p:cNvPr id="430" name="Google Shape;43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0" y="1628775"/>
            <a:ext cx="6048375" cy="3113087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14"/>
          <p:cNvSpPr txBox="1"/>
          <p:nvPr/>
        </p:nvSpPr>
        <p:spPr>
          <a:xfrm>
            <a:off x="-50" y="4868850"/>
            <a:ext cx="91440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operações de adição e subtração são habitualmente combinadas num único somador genérico, através da inclusão de 1 porta ou-exclusivo em cada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Full-Adder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o sinal de controle SOMA_L = 0, é realizada a adição A + B (os operandos Bi não são invertidos e C0 = 0).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o sinal de controle SOMA_L = 1, é realizada a subtração A – B (os operandos Bi são invertidos e C0 = 1).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500" u="sng">
                <a:solidFill>
                  <a:srgbClr val="0000FF"/>
                </a:solidFill>
                <a:hlinkClick r:id="rId4"/>
              </a:rPr>
              <a:t>http://eaulas.usp.br/portal/video.action;jsessionid=01E30078437FFC00007BF88D6DE77815?idItem=7738</a:t>
            </a:r>
            <a:endParaRPr sz="22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5"/>
          <p:cNvSpPr txBox="1"/>
          <p:nvPr/>
        </p:nvSpPr>
        <p:spPr>
          <a:xfrm>
            <a:off x="2874962" y="3059112"/>
            <a:ext cx="549275" cy="73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457050" spcFirstLastPara="1" rIns="91425" wrap="square" tIns="152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5"/>
          <p:cNvSpPr/>
          <p:nvPr/>
        </p:nvSpPr>
        <p:spPr>
          <a:xfrm>
            <a:off x="0" y="27447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5"/>
          <p:cNvSpPr txBox="1"/>
          <p:nvPr/>
        </p:nvSpPr>
        <p:spPr>
          <a:xfrm>
            <a:off x="0" y="1196975"/>
            <a:ext cx="4508500" cy="382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5000" spcFirstLastPara="1" rIns="91425" wrap="square" tIns="107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Somadores/Subtratores: OVERFLOW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5"/>
          <p:cNvSpPr txBox="1"/>
          <p:nvPr>
            <p:ph type="ctrTitle"/>
          </p:nvPr>
        </p:nvSpPr>
        <p:spPr>
          <a:xfrm>
            <a:off x="250825" y="260350"/>
            <a:ext cx="8424862" cy="865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Garamond"/>
              <a:buNone/>
            </a:pPr>
            <a:r>
              <a:rPr b="1" i="0" lang="en-US" sz="5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Circuitos Combinacionais</a:t>
            </a:r>
            <a:r>
              <a:rPr b="0" i="0" lang="en-US" sz="5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  <p:pic>
        <p:nvPicPr>
          <p:cNvPr id="440" name="Google Shape;44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12" y="2852737"/>
            <a:ext cx="6153150" cy="2100262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15"/>
          <p:cNvSpPr txBox="1"/>
          <p:nvPr/>
        </p:nvSpPr>
        <p:spPr>
          <a:xfrm>
            <a:off x="179387" y="1773237"/>
            <a:ext cx="8640762" cy="91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se obter um resultado correto, na adição e na subtração, é necessário assegurar que o resultado tem um número de bits suficiente. Se somarmos 2 números de N bits e o resultado ocupar N+1 bits diz-se que ocorreu um </a:t>
            </a: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overflow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6"/>
          <p:cNvSpPr txBox="1"/>
          <p:nvPr/>
        </p:nvSpPr>
        <p:spPr>
          <a:xfrm>
            <a:off x="2874962" y="3059112"/>
            <a:ext cx="549275" cy="73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457050" spcFirstLastPara="1" rIns="91425" wrap="square" tIns="152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6"/>
          <p:cNvSpPr/>
          <p:nvPr/>
        </p:nvSpPr>
        <p:spPr>
          <a:xfrm>
            <a:off x="0" y="27447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6"/>
          <p:cNvSpPr txBox="1"/>
          <p:nvPr/>
        </p:nvSpPr>
        <p:spPr>
          <a:xfrm>
            <a:off x="0" y="1060450"/>
            <a:ext cx="2070100" cy="657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5000" spcFirstLastPara="1" rIns="91425" wrap="square" tIns="107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Comparadores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6"/>
          <p:cNvSpPr txBox="1"/>
          <p:nvPr>
            <p:ph type="ctrTitle"/>
          </p:nvPr>
        </p:nvSpPr>
        <p:spPr>
          <a:xfrm>
            <a:off x="250825" y="260350"/>
            <a:ext cx="8424862" cy="865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Garamond"/>
              <a:buNone/>
            </a:pPr>
            <a:r>
              <a:rPr b="1" i="0" lang="en-US" sz="5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Circuitos Combinacionais</a:t>
            </a:r>
            <a:r>
              <a:rPr b="0" i="0" lang="en-US" sz="5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  <p:pic>
        <p:nvPicPr>
          <p:cNvPr id="450" name="Google Shape;45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1646237"/>
            <a:ext cx="8388350" cy="39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16"/>
          <p:cNvSpPr txBox="1"/>
          <p:nvPr/>
        </p:nvSpPr>
        <p:spPr>
          <a:xfrm>
            <a:off x="392575" y="5637200"/>
            <a:ext cx="82830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u="sng">
                <a:solidFill>
                  <a:srgbClr val="20124D"/>
                </a:solidFill>
                <a:hlinkClick r:id="rId4"/>
              </a:rPr>
              <a:t>http://eaulas.usp.br/portal/video.action?idItem=7734</a:t>
            </a:r>
            <a:endParaRPr sz="3000">
              <a:solidFill>
                <a:srgbClr val="20124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ctrTitle"/>
          </p:nvPr>
        </p:nvSpPr>
        <p:spPr>
          <a:xfrm>
            <a:off x="250825" y="260350"/>
            <a:ext cx="8424862" cy="865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aramond"/>
              <a:buNone/>
            </a:pPr>
            <a:r>
              <a:rPr b="1" i="0" lang="en-US" sz="5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Circuitos Combinacionais</a:t>
            </a:r>
            <a:r>
              <a:rPr b="0" i="0" lang="en-US" sz="5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  <p:sp>
        <p:nvSpPr>
          <p:cNvPr id="74" name="Google Shape;74;p4"/>
          <p:cNvSpPr txBox="1"/>
          <p:nvPr/>
        </p:nvSpPr>
        <p:spPr>
          <a:xfrm>
            <a:off x="2874962" y="3059112"/>
            <a:ext cx="549275" cy="73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457050" spcFirstLastPara="1" rIns="91425" wrap="square" tIns="152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0" y="27447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3645962"/>
            <a:ext cx="6985001" cy="276701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/>
          <p:nvPr/>
        </p:nvSpPr>
        <p:spPr>
          <a:xfrm>
            <a:off x="328019" y="1606500"/>
            <a:ext cx="51015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5000" spcFirstLastPara="1" rIns="91425" wrap="square" tIns="107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1a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Codificadores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408150" y="2148675"/>
            <a:ext cx="8110200" cy="1192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RELAÇÃO DE ENTRADA SAÍDA </a:t>
            </a:r>
            <a:endParaRPr b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 = 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endParaRPr b="0" baseline="3000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41d70bbbf_0_11"/>
          <p:cNvSpPr txBox="1"/>
          <p:nvPr>
            <p:ph idx="1" type="subTitle"/>
          </p:nvPr>
        </p:nvSpPr>
        <p:spPr>
          <a:xfrm>
            <a:off x="184650" y="1367350"/>
            <a:ext cx="64662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lang="en-US"/>
              <a:t>1b. Decodificadores</a:t>
            </a:r>
            <a:endParaRPr b="1"/>
          </a:p>
        </p:txBody>
      </p:sp>
      <p:pic>
        <p:nvPicPr>
          <p:cNvPr id="85" name="Google Shape;85;g841d70bbbf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974818"/>
            <a:ext cx="8424901" cy="473078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841d70bbbf_0_11"/>
          <p:cNvSpPr txBox="1"/>
          <p:nvPr>
            <p:ph type="ctrTitle"/>
          </p:nvPr>
        </p:nvSpPr>
        <p:spPr>
          <a:xfrm>
            <a:off x="250825" y="260350"/>
            <a:ext cx="84249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Garamond"/>
              <a:buNone/>
            </a:pPr>
            <a:r>
              <a:rPr b="1" i="0" lang="en-US" sz="5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Circuitos Combinacionais</a:t>
            </a:r>
            <a:r>
              <a:rPr b="0" i="0" lang="en-US" sz="5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/>
        </p:nvSpPr>
        <p:spPr>
          <a:xfrm>
            <a:off x="2874962" y="3059112"/>
            <a:ext cx="549275" cy="73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457050" spcFirstLastPara="1" rIns="91425" wrap="square" tIns="152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0" y="27447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179367" y="1557325"/>
            <a:ext cx="54918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5000" spcFirstLastPara="1" rIns="91425" wrap="square" tIns="107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1b. Decodificador 3 para 8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0337" y="2133600"/>
            <a:ext cx="4535487" cy="451326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"/>
          <p:cNvSpPr txBox="1"/>
          <p:nvPr>
            <p:ph type="ctrTitle"/>
          </p:nvPr>
        </p:nvSpPr>
        <p:spPr>
          <a:xfrm>
            <a:off x="250825" y="260350"/>
            <a:ext cx="8424862" cy="865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Garamond"/>
              <a:buNone/>
            </a:pPr>
            <a:r>
              <a:rPr b="1" i="0" lang="en-US" sz="5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Circuitos Combinacionais</a:t>
            </a:r>
            <a:r>
              <a:rPr b="0" i="0" lang="en-US" sz="5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41d70bbbf_1_13"/>
          <p:cNvSpPr txBox="1"/>
          <p:nvPr>
            <p:ph idx="1" type="subTitle"/>
          </p:nvPr>
        </p:nvSpPr>
        <p:spPr>
          <a:xfrm>
            <a:off x="264900" y="86175"/>
            <a:ext cx="86142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/>
              <a:t>Exemplos:</a:t>
            </a:r>
            <a:endParaRPr/>
          </a:p>
        </p:txBody>
      </p:sp>
      <p:pic>
        <p:nvPicPr>
          <p:cNvPr id="102" name="Google Shape;102;g841d70bbbf_1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875" y="713125"/>
            <a:ext cx="7165301" cy="614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841d70bbbf_1_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5107051"/>
            <a:ext cx="3279375" cy="16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841d70bbbf_1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76" y="94200"/>
            <a:ext cx="878582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841d70bbbf_1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" y="4898330"/>
            <a:ext cx="4322675" cy="216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841d70bbbf_1_21"/>
          <p:cNvSpPr txBox="1"/>
          <p:nvPr/>
        </p:nvSpPr>
        <p:spPr>
          <a:xfrm>
            <a:off x="207450" y="114275"/>
            <a:ext cx="18276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0000"/>
                </a:highlight>
                <a:latin typeface="Verdana"/>
                <a:ea typeface="Verdana"/>
                <a:cs typeface="Verdana"/>
                <a:sym typeface="Verdana"/>
              </a:rPr>
              <a:t>Reforço das linhas</a:t>
            </a:r>
            <a:endParaRPr b="0" i="0" sz="1400" u="none" cap="none" strike="noStrike">
              <a:solidFill>
                <a:srgbClr val="000000"/>
              </a:solidFill>
              <a:highlight>
                <a:srgbClr val="FF0000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12" name="Google Shape;112;g841d70bbbf_1_21"/>
          <p:cNvCxnSpPr/>
          <p:nvPr/>
        </p:nvCxnSpPr>
        <p:spPr>
          <a:xfrm rot="10800000">
            <a:off x="4740375" y="4858875"/>
            <a:ext cx="0" cy="638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g841d70bbbf_1_21"/>
          <p:cNvCxnSpPr/>
          <p:nvPr/>
        </p:nvCxnSpPr>
        <p:spPr>
          <a:xfrm rot="10800000">
            <a:off x="3160275" y="4858875"/>
            <a:ext cx="1580100" cy="50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g841d70bbbf_1_21"/>
          <p:cNvCxnSpPr/>
          <p:nvPr/>
        </p:nvCxnSpPr>
        <p:spPr>
          <a:xfrm rot="10800000">
            <a:off x="3177175" y="942350"/>
            <a:ext cx="50400" cy="3933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g841d70bbbf_1_21"/>
          <p:cNvSpPr txBox="1"/>
          <p:nvPr/>
        </p:nvSpPr>
        <p:spPr>
          <a:xfrm>
            <a:off x="4958900" y="6304400"/>
            <a:ext cx="9582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0    0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g841d70bbbf_1_21"/>
          <p:cNvSpPr txBox="1"/>
          <p:nvPr/>
        </p:nvSpPr>
        <p:spPr>
          <a:xfrm>
            <a:off x="218800" y="2051775"/>
            <a:ext cx="3867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" name="Google Shape;117;g841d70bbbf_1_21"/>
          <p:cNvSpPr txBox="1"/>
          <p:nvPr/>
        </p:nvSpPr>
        <p:spPr>
          <a:xfrm>
            <a:off x="1227325" y="2505625"/>
            <a:ext cx="6723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18" name="Google Shape;118;g841d70bbbf_1_21"/>
          <p:cNvCxnSpPr/>
          <p:nvPr/>
        </p:nvCxnSpPr>
        <p:spPr>
          <a:xfrm>
            <a:off x="2202250" y="2085400"/>
            <a:ext cx="605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g841d70bbbf_1_21"/>
          <p:cNvCxnSpPr/>
          <p:nvPr/>
        </p:nvCxnSpPr>
        <p:spPr>
          <a:xfrm rot="10800000">
            <a:off x="2807350" y="438075"/>
            <a:ext cx="0" cy="163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g841d70bbbf_1_21"/>
          <p:cNvCxnSpPr/>
          <p:nvPr/>
        </p:nvCxnSpPr>
        <p:spPr>
          <a:xfrm flipH="1" rot="10800000">
            <a:off x="2807350" y="421325"/>
            <a:ext cx="5042700" cy="16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ível">
  <a:themeElements>
    <a:clrScheme name="default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99CC00"/>
      </a:accent4>
      <a:accent5>
        <a:srgbClr val="CCCC66"/>
      </a:accent5>
      <a:accent6>
        <a:srgbClr val="FFFFFF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2007-11-05T17:22:22Z</dcterms:created>
  <dc:creator>usuario</dc:creator>
</cp:coreProperties>
</file>