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0"/>
  </p:notesMasterIdLst>
  <p:handoutMasterIdLst>
    <p:handoutMasterId r:id="rId31"/>
  </p:handoutMasterIdLst>
  <p:sldIdLst>
    <p:sldId id="379" r:id="rId2"/>
    <p:sldId id="438" r:id="rId3"/>
    <p:sldId id="440" r:id="rId4"/>
    <p:sldId id="441" r:id="rId5"/>
    <p:sldId id="445" r:id="rId6"/>
    <p:sldId id="443" r:id="rId7"/>
    <p:sldId id="448" r:id="rId8"/>
    <p:sldId id="468" r:id="rId9"/>
    <p:sldId id="469" r:id="rId10"/>
    <p:sldId id="449" r:id="rId11"/>
    <p:sldId id="450" r:id="rId12"/>
    <p:sldId id="452" r:id="rId13"/>
    <p:sldId id="451" r:id="rId14"/>
    <p:sldId id="453" r:id="rId15"/>
    <p:sldId id="454" r:id="rId16"/>
    <p:sldId id="455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6" r:id="rId26"/>
    <p:sldId id="467" r:id="rId27"/>
    <p:sldId id="465" r:id="rId28"/>
    <p:sldId id="447" r:id="rId29"/>
  </p:sldIdLst>
  <p:sldSz cx="1343977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C1"/>
    <a:srgbClr val="F3F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B8F7A22-C2C5-4EB3-923C-128FE96C074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80CA1F-5085-486F-99E0-6DB1101482E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666D75-8E5A-4EC6-9CDA-5257F61BE3B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BA2E5A-1FC7-42F1-B213-14F07327FF6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2454A48-94B4-4C3B-A5C3-FFC074BFBABF}" type="slidenum">
              <a:t>‹nº›</a:t>
            </a:fld>
            <a:endParaRPr lang="pt-B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909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5C2D40-64C7-4BA8-9159-2B651BCF2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2A404DB-516E-4B13-BDEB-24C1252F0E8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68F3D34-5909-44B5-BFAA-37CA83958B5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C42F09-FE1B-4690-89AA-B4BEFB058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21D603-7A24-4728-A45C-FF41C6B0929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71765-8B2C-4F1B-83EB-44653A2919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pt-B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59112E6-4578-4017-9306-99DA5378B94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1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3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37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473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850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0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8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456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1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74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1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999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04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43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56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102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599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94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8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28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5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24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35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3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13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87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74D3A-E4ED-4F09-A616-E2621A2C88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2E33D1-7CB7-4CB1-BF4C-9828476DD679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ADDEB1-D4C9-4645-B536-B598A17A4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0000EC-6F50-4235-9D00-A4323B5FBF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5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4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DCD15D-8D3D-476F-8F05-892672462332}"/>
              </a:ext>
            </a:extLst>
          </p:cNvPr>
          <p:cNvSpPr/>
          <p:nvPr userDrawn="1"/>
        </p:nvSpPr>
        <p:spPr>
          <a:xfrm>
            <a:off x="0" y="-10160"/>
            <a:ext cx="13439775" cy="751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tinyurl.com/ms4h3dz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653B39E-5FC1-45C1-BD36-18628BAF88F1}"/>
              </a:ext>
            </a:extLst>
          </p:cNvPr>
          <p:cNvSpPr txBox="1"/>
          <p:nvPr/>
        </p:nvSpPr>
        <p:spPr>
          <a:xfrm>
            <a:off x="3357264" y="77041"/>
            <a:ext cx="6724704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FBX4025 – Sistemas Digitais 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1296AF-250F-4C48-8BE6-7F5FBF1EA139}"/>
              </a:ext>
            </a:extLst>
          </p:cNvPr>
          <p:cNvSpPr txBox="1"/>
          <p:nvPr/>
        </p:nvSpPr>
        <p:spPr>
          <a:xfrm>
            <a:off x="-1" y="844199"/>
            <a:ext cx="13439775" cy="764634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45000"/>
            </a:pPr>
            <a:r>
              <a:rPr lang="pt-BR" sz="3200" b="1" dirty="0">
                <a:ln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Objetivos</a:t>
            </a:r>
          </a:p>
          <a:p>
            <a:pPr marL="914430" lvl="1" indent="-457215" algn="just" hangingPunct="0">
              <a:spcAft>
                <a:spcPts val="1134"/>
              </a:spcAft>
              <a:buFontTx/>
              <a:buChar char="-"/>
            </a:pPr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Apresentação de outras representações numéricas binárias: Código BCD e Código Gray</a:t>
            </a:r>
          </a:p>
          <a:p>
            <a:pPr marL="914430" lvl="1" indent="-457215" algn="just" hangingPunct="0">
              <a:spcAft>
                <a:spcPts val="1134"/>
              </a:spcAft>
              <a:buFontTx/>
              <a:buChar char="-"/>
            </a:pPr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Apresentar a representação binária de números negativos</a:t>
            </a:r>
          </a:p>
          <a:p>
            <a:pPr marL="914430" lvl="1" indent="-457215" algn="just" hangingPunct="0">
              <a:spcAft>
                <a:spcPts val="1134"/>
              </a:spcAft>
              <a:buFontTx/>
              <a:buChar char="-"/>
            </a:pPr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Apresentar a representação de números reais por ponto flutuante – IEEE 754</a:t>
            </a:r>
          </a:p>
          <a:p>
            <a:pPr marL="914430" lvl="1" indent="-457215" algn="just" hangingPunct="0">
              <a:spcAft>
                <a:spcPts val="1134"/>
              </a:spcAft>
              <a:buFontTx/>
              <a:buChar char="-"/>
            </a:pPr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Introdução à aritmética booleana</a:t>
            </a:r>
            <a:endParaRPr lang="pt-BR" sz="2800" dirty="0">
              <a:ln>
                <a:solidFill>
                  <a:schemeClr val="tx1"/>
                </a:solidFill>
              </a:ln>
              <a:latin typeface="Arial" panose="020B0604020202020204" pitchFamily="34" charset="0"/>
              <a:ea typeface="MS Gothic" pitchFamily="2"/>
              <a:cs typeface="Arial" panose="020B0604020202020204" pitchFamily="34" charset="0"/>
            </a:endParaRPr>
          </a:p>
          <a:p>
            <a:pPr algn="just" hangingPunct="0">
              <a:spcAft>
                <a:spcPts val="1134"/>
              </a:spcAft>
            </a:pPr>
            <a:endParaRPr lang="pt-BR" sz="2600" dirty="0">
              <a:ln>
                <a:solidFill>
                  <a:schemeClr val="tx1"/>
                </a:solidFill>
              </a:ln>
              <a:latin typeface="Arial" panose="020B0604020202020204" pitchFamily="34" charset="0"/>
              <a:ea typeface="MS Gothic" pitchFamily="2"/>
              <a:cs typeface="Arial" panose="020B0604020202020204" pitchFamily="34" charset="0"/>
            </a:endParaRPr>
          </a:p>
          <a:p>
            <a:pPr algn="just" hangingPunct="0">
              <a:spcAft>
                <a:spcPts val="1134"/>
              </a:spcAft>
            </a:pPr>
            <a:r>
              <a:rPr lang="pt-BR" sz="2600" dirty="0">
                <a:latin typeface="Arial" pitchFamily="18"/>
                <a:ea typeface="MS Gothic" pitchFamily="2"/>
                <a:cs typeface="Tahoma" pitchFamily="2"/>
              </a:rPr>
              <a:t>	</a:t>
            </a:r>
          </a:p>
          <a:p>
            <a:pPr algn="just" hangingPunct="0">
              <a:spcAft>
                <a:spcPts val="1134"/>
              </a:spcAft>
            </a:pPr>
            <a:endParaRPr lang="pt-BR" sz="2600" dirty="0">
              <a:latin typeface="Arial" pitchFamily="18"/>
              <a:ea typeface="MS Gothic" pitchFamily="2"/>
              <a:cs typeface="Tahoma" pitchFamily="2"/>
            </a:endParaRPr>
          </a:p>
          <a:p>
            <a:pPr algn="just" hangingPunct="0">
              <a:spcAft>
                <a:spcPts val="1134"/>
              </a:spcAft>
            </a:pPr>
            <a:endParaRPr lang="pt-BR" sz="2600" dirty="0">
              <a:latin typeface="Arial" pitchFamily="18"/>
              <a:ea typeface="MS Gothic" pitchFamily="2"/>
              <a:cs typeface="Tahoma" pitchFamily="2"/>
            </a:endParaRPr>
          </a:p>
          <a:p>
            <a:pPr algn="just" hangingPunct="0">
              <a:spcAft>
                <a:spcPts val="1134"/>
              </a:spcAft>
            </a:pPr>
            <a:endParaRPr lang="pt-BR" sz="2600" dirty="0">
              <a:latin typeface="Arial" pitchFamily="18"/>
              <a:ea typeface="MS Gothic" pitchFamily="2"/>
              <a:cs typeface="Tahoma" pitchFamily="2"/>
            </a:endParaRPr>
          </a:p>
          <a:p>
            <a:pPr algn="just" hangingPunct="0">
              <a:spcAft>
                <a:spcPts val="1134"/>
              </a:spcAft>
            </a:pPr>
            <a:endParaRPr lang="pt-BR" sz="2600" dirty="0">
              <a:latin typeface="Arial" pitchFamily="18"/>
              <a:ea typeface="MS Gothic" pitchFamily="2"/>
              <a:cs typeface="Tahoma" pitchFamily="2"/>
            </a:endParaRPr>
          </a:p>
          <a:p>
            <a:pPr algn="just" hangingPunct="0">
              <a:spcAft>
                <a:spcPts val="1134"/>
              </a:spcAft>
            </a:pPr>
            <a:endParaRPr lang="pt-BR" sz="2000" b="1" dirty="0">
              <a:latin typeface="Arial" pitchFamily="18"/>
              <a:ea typeface="MS Gothic" pitchFamily="2"/>
              <a:cs typeface="Tahoma" pitchFamily="2"/>
            </a:endParaRPr>
          </a:p>
          <a:p>
            <a:pPr algn="just" hangingPunct="0">
              <a:spcAft>
                <a:spcPts val="1134"/>
              </a:spcAft>
            </a:pPr>
            <a:endParaRPr lang="pt-BR" sz="2000" b="1" dirty="0">
              <a:latin typeface="Arial" pitchFamily="18"/>
              <a:ea typeface="MS Gothic" pitchFamily="2"/>
              <a:cs typeface="Tahoma" pitchFamily="2"/>
            </a:endParaRPr>
          </a:p>
          <a:p>
            <a:pPr algn="just" hangingPunct="0">
              <a:spcAft>
                <a:spcPts val="1134"/>
              </a:spcAft>
            </a:pPr>
            <a:r>
              <a:rPr lang="pt-BR" sz="2000" b="1" dirty="0">
                <a:latin typeface="Arial" pitchFamily="18"/>
                <a:ea typeface="MS Gothic" pitchFamily="2"/>
                <a:cs typeface="Tahoma" pitchFamily="2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4794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42996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Adição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Efetua-se a adição da mesma forma realizada no sistema decimal, deve-se lembrar apenas que no sistema binário, existem apenas dois algarismos.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A operação de transporte é denominada </a:t>
            </a:r>
            <a:r>
              <a:rPr lang="pt-BR" sz="2800" b="1" dirty="0" err="1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carry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DDA13D-D62C-6CD2-B52F-BF05DC96801C}"/>
                  </a:ext>
                </a:extLst>
              </p:cNvPr>
              <p:cNvSpPr txBox="1"/>
              <p:nvPr/>
            </p:nvSpPr>
            <p:spPr>
              <a:xfrm>
                <a:off x="4595033" y="2761241"/>
                <a:ext cx="27619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0        0        1        1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DDA13D-D62C-6CD2-B52F-BF05DC96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33" y="2761241"/>
                <a:ext cx="27619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1E19ADB-67C6-EBF9-3252-D3F5A8A7DB02}"/>
                  </a:ext>
                </a:extLst>
              </p:cNvPr>
              <p:cNvSpPr txBox="1"/>
              <p:nvPr/>
            </p:nvSpPr>
            <p:spPr>
              <a:xfrm>
                <a:off x="4595032" y="3291515"/>
                <a:ext cx="27619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0        1        0        1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1E19ADB-67C6-EBF9-3252-D3F5A8A7D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32" y="3291515"/>
                <a:ext cx="276197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08205-04DE-1AEC-8997-C55FF1B9D210}"/>
              </a:ext>
            </a:extLst>
          </p:cNvPr>
          <p:cNvCxnSpPr/>
          <p:nvPr/>
        </p:nvCxnSpPr>
        <p:spPr>
          <a:xfrm>
            <a:off x="4528012" y="3722402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72E4980-B97E-5C0D-A27E-3EDACCF2BFDE}"/>
              </a:ext>
            </a:extLst>
          </p:cNvPr>
          <p:cNvCxnSpPr/>
          <p:nvPr/>
        </p:nvCxnSpPr>
        <p:spPr>
          <a:xfrm>
            <a:off x="5361132" y="3712242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FE8FA36-9C69-C628-AB33-22F395CFD01A}"/>
              </a:ext>
            </a:extLst>
          </p:cNvPr>
          <p:cNvCxnSpPr/>
          <p:nvPr/>
        </p:nvCxnSpPr>
        <p:spPr>
          <a:xfrm>
            <a:off x="6184092" y="3702082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0A65499-EFDD-80F2-3373-54B951925E17}"/>
              </a:ext>
            </a:extLst>
          </p:cNvPr>
          <p:cNvCxnSpPr/>
          <p:nvPr/>
        </p:nvCxnSpPr>
        <p:spPr>
          <a:xfrm>
            <a:off x="7007052" y="3691922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7ACFE4-1950-1E06-9256-0508F53851E7}"/>
                  </a:ext>
                </a:extLst>
              </p:cNvPr>
              <p:cNvSpPr txBox="1"/>
              <p:nvPr/>
            </p:nvSpPr>
            <p:spPr>
              <a:xfrm>
                <a:off x="4595032" y="3728894"/>
                <a:ext cx="28821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0        1        1       10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7ACFE4-1950-1E06-9256-0508F538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32" y="3728894"/>
                <a:ext cx="28821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B8BAC8F-1893-1AE3-3062-3AF3B19D06F2}"/>
                  </a:ext>
                </a:extLst>
              </p:cNvPr>
              <p:cNvSpPr txBox="1"/>
              <p:nvPr/>
            </p:nvSpPr>
            <p:spPr>
              <a:xfrm>
                <a:off x="4233887" y="3291515"/>
                <a:ext cx="2962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+       +      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B8BAC8F-1893-1AE3-3062-3AF3B19D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87" y="3291515"/>
                <a:ext cx="296279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275C2465-7952-6F47-D878-61F073BB20B0}"/>
              </a:ext>
            </a:extLst>
          </p:cNvPr>
          <p:cNvSpPr/>
          <p:nvPr/>
        </p:nvSpPr>
        <p:spPr>
          <a:xfrm>
            <a:off x="6996892" y="3737934"/>
            <a:ext cx="470179" cy="3913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6C51A8B-91EF-9AF8-F09C-9F8249679E0F}"/>
                  </a:ext>
                </a:extLst>
              </p:cNvPr>
              <p:cNvSpPr txBox="1"/>
              <p:nvPr/>
            </p:nvSpPr>
            <p:spPr>
              <a:xfrm>
                <a:off x="7477231" y="3728894"/>
                <a:ext cx="1257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6C51A8B-91EF-9AF8-F09C-9F8249679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31" y="3728894"/>
                <a:ext cx="12572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E275810-A5A6-CFEC-C44D-F16492C85057}"/>
                  </a:ext>
                </a:extLst>
              </p:cNvPr>
              <p:cNvSpPr txBox="1"/>
              <p:nvPr/>
            </p:nvSpPr>
            <p:spPr>
              <a:xfrm>
                <a:off x="5074370" y="5341677"/>
                <a:ext cx="15687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1  1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E275810-A5A6-CFEC-C44D-F16492C8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70" y="5341677"/>
                <a:ext cx="156879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30A1C3B-BDFD-D61A-C27A-4FFC6F110A4A}"/>
                  </a:ext>
                </a:extLst>
              </p:cNvPr>
              <p:cNvSpPr txBox="1"/>
              <p:nvPr/>
            </p:nvSpPr>
            <p:spPr>
              <a:xfrm>
                <a:off x="5147819" y="5779056"/>
                <a:ext cx="10291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1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30A1C3B-BDFD-D61A-C27A-4FFC6F110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819" y="5779056"/>
                <a:ext cx="102912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9E05911-A47E-BCB7-5469-DD3BABA98DDE}"/>
              </a:ext>
            </a:extLst>
          </p:cNvPr>
          <p:cNvCxnSpPr>
            <a:cxnSpLocks/>
          </p:cNvCxnSpPr>
          <p:nvPr/>
        </p:nvCxnSpPr>
        <p:spPr>
          <a:xfrm>
            <a:off x="5189795" y="6209943"/>
            <a:ext cx="987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C2E7201-D108-BC13-7349-9BDF51D2C0BF}"/>
                  </a:ext>
                </a:extLst>
              </p:cNvPr>
              <p:cNvSpPr txBox="1"/>
              <p:nvPr/>
            </p:nvSpPr>
            <p:spPr>
              <a:xfrm>
                <a:off x="4955513" y="6260934"/>
                <a:ext cx="5947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1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C2E7201-D108-BC13-7349-9BDF51D2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13" y="6260934"/>
                <a:ext cx="59471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BFD6CD-89C1-FF57-5632-8EF68810F97D}"/>
                  </a:ext>
                </a:extLst>
              </p:cNvPr>
              <p:cNvSpPr txBox="1"/>
              <p:nvPr/>
            </p:nvSpPr>
            <p:spPr>
              <a:xfrm>
                <a:off x="6176947" y="555712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BFD6CD-89C1-FF57-5632-8EF68810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47" y="5557120"/>
                <a:ext cx="34945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0F05121-68D7-4571-1DBC-7BE40E2884C8}"/>
              </a:ext>
            </a:extLst>
          </p:cNvPr>
          <p:cNvCxnSpPr>
            <a:cxnSpLocks/>
          </p:cNvCxnSpPr>
          <p:nvPr/>
        </p:nvCxnSpPr>
        <p:spPr>
          <a:xfrm flipH="1" flipV="1">
            <a:off x="5477623" y="5640991"/>
            <a:ext cx="147468" cy="64344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D31A332-ADAD-32BF-FD00-34F16A5A09C6}"/>
                  </a:ext>
                </a:extLst>
              </p:cNvPr>
              <p:cNvSpPr txBox="1"/>
              <p:nvPr/>
            </p:nvSpPr>
            <p:spPr>
              <a:xfrm>
                <a:off x="4595032" y="5334762"/>
                <a:ext cx="15687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4D31A332-ADAD-32BF-FD00-34F16A5A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32" y="5334762"/>
                <a:ext cx="1568794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F6F9C97-A589-94BA-B0A5-EABF5D793B0B}"/>
              </a:ext>
            </a:extLst>
          </p:cNvPr>
          <p:cNvCxnSpPr>
            <a:cxnSpLocks/>
          </p:cNvCxnSpPr>
          <p:nvPr/>
        </p:nvCxnSpPr>
        <p:spPr>
          <a:xfrm>
            <a:off x="5327935" y="5725009"/>
            <a:ext cx="0" cy="5967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767E755-B2F3-5F16-43DA-9C1BD97DA703}"/>
                  </a:ext>
                </a:extLst>
              </p:cNvPr>
              <p:cNvSpPr txBox="1"/>
              <p:nvPr/>
            </p:nvSpPr>
            <p:spPr>
              <a:xfrm>
                <a:off x="6601265" y="5328823"/>
                <a:ext cx="1257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767E755-B2F3-5F16-43DA-9C1BD97DA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65" y="5328823"/>
                <a:ext cx="125720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D365ED6-CB20-1B73-6F35-8661D4799E04}"/>
                  </a:ext>
                </a:extLst>
              </p:cNvPr>
              <p:cNvSpPr txBox="1"/>
              <p:nvPr/>
            </p:nvSpPr>
            <p:spPr>
              <a:xfrm>
                <a:off x="6586975" y="5801305"/>
                <a:ext cx="12572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D365ED6-CB20-1B73-6F35-8661D479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75" y="5801305"/>
                <a:ext cx="125720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1EE604C-4340-7EC0-9620-570DB0123DB9}"/>
                  </a:ext>
                </a:extLst>
              </p:cNvPr>
              <p:cNvSpPr txBox="1"/>
              <p:nvPr/>
            </p:nvSpPr>
            <p:spPr>
              <a:xfrm>
                <a:off x="6586975" y="6254995"/>
                <a:ext cx="1257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1EE604C-4340-7EC0-9620-570DB0123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75" y="6254995"/>
                <a:ext cx="1257203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22738A1-1DC2-2AC3-F8D4-B27729618317}"/>
                  </a:ext>
                </a:extLst>
              </p:cNvPr>
              <p:cNvSpPr txBox="1"/>
              <p:nvPr/>
            </p:nvSpPr>
            <p:spPr>
              <a:xfrm>
                <a:off x="5550228" y="6254995"/>
                <a:ext cx="714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0  1 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22738A1-1DC2-2AC3-F8D4-B2772961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28" y="6254995"/>
                <a:ext cx="71493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14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/>
      <p:bldP spid="24" grpId="0"/>
      <p:bldP spid="28" grpId="0"/>
      <p:bldP spid="31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03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Efetue as operações no sistema binário: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/>
              <p:nvPr/>
            </p:nvSpPr>
            <p:spPr>
              <a:xfrm>
                <a:off x="216073" y="2011847"/>
                <a:ext cx="36651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11001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2011847"/>
                <a:ext cx="366510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E2647-5ABC-C168-91F9-C99612A63338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12AD84-109A-E23F-927F-B314F7977D0C}"/>
                  </a:ext>
                </a:extLst>
              </p:cNvPr>
              <p:cNvSpPr txBox="1"/>
              <p:nvPr/>
            </p:nvSpPr>
            <p:spPr>
              <a:xfrm>
                <a:off x="216073" y="2539165"/>
                <a:ext cx="46516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101101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11100011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12AD84-109A-E23F-927F-B314F797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2539165"/>
                <a:ext cx="465165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C40CCA-AECD-C19F-0E82-8122886D4D34}"/>
                  </a:ext>
                </a:extLst>
              </p:cNvPr>
              <p:cNvSpPr txBox="1"/>
              <p:nvPr/>
            </p:nvSpPr>
            <p:spPr>
              <a:xfrm>
                <a:off x="216073" y="3061750"/>
                <a:ext cx="40300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111111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C40CCA-AECD-C19F-0E82-8122886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3061750"/>
                <a:ext cx="403001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43F851B-443C-8790-8E16-54289464D117}"/>
              </a:ext>
            </a:extLst>
          </p:cNvPr>
          <p:cNvGrpSpPr/>
          <p:nvPr/>
        </p:nvGrpSpPr>
        <p:grpSpPr>
          <a:xfrm>
            <a:off x="216073" y="3832808"/>
            <a:ext cx="4086225" cy="3369797"/>
            <a:chOff x="0" y="3833484"/>
            <a:chExt cx="4086225" cy="336979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47A4E80-1965-CFC0-B0B7-2765490C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33484"/>
              <a:ext cx="2876550" cy="302895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144B6C1-05FE-7C20-E528-5F6B681F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6841331"/>
              <a:ext cx="4086225" cy="361950"/>
            </a:xfrm>
            <a:prstGeom prst="rect">
              <a:avLst/>
            </a:prstGeom>
          </p:spPr>
        </p:pic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A52F9338-67E6-75FD-9C72-89B1625899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799" y="3720275"/>
            <a:ext cx="5133975" cy="253365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175C8C9-4C57-7FC8-766D-F2C82F0C74A8}"/>
              </a:ext>
            </a:extLst>
          </p:cNvPr>
          <p:cNvGrpSpPr/>
          <p:nvPr/>
        </p:nvGrpSpPr>
        <p:grpSpPr>
          <a:xfrm>
            <a:off x="3092623" y="3832808"/>
            <a:ext cx="5567682" cy="2356823"/>
            <a:chOff x="3286927" y="4025809"/>
            <a:chExt cx="5567682" cy="2356823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9B87186-26CE-E96C-84AA-E474F7CAE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86927" y="4025809"/>
              <a:ext cx="5038725" cy="188595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9A5A501-6383-34D7-0766-A586C0BD6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06309" y="6011157"/>
              <a:ext cx="5448300" cy="371475"/>
            </a:xfrm>
            <a:prstGeom prst="rect">
              <a:avLst/>
            </a:prstGeom>
          </p:spPr>
        </p:pic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60BD5A-B214-1942-E48C-324F5ED9E9FE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9125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415859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Subtração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O método de resolução é análogo a uma subtração no sistema decimal.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Observa-se que, para o caso 0-1, o resultado será igual a 1, porém, há um transporte para a coluna seguinte que deve ser acumulado no subtraendo e, subtraído do minuendo.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34-35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DDA13D-D62C-6CD2-B52F-BF05DC96801C}"/>
                  </a:ext>
                </a:extLst>
              </p:cNvPr>
              <p:cNvSpPr txBox="1"/>
              <p:nvPr/>
            </p:nvSpPr>
            <p:spPr>
              <a:xfrm>
                <a:off x="5074371" y="2056035"/>
                <a:ext cx="27619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0        0        1        1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DDDA13D-D62C-6CD2-B52F-BF05DC96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71" y="2056035"/>
                <a:ext cx="276197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1E19ADB-67C6-EBF9-3252-D3F5A8A7DB02}"/>
                  </a:ext>
                </a:extLst>
              </p:cNvPr>
              <p:cNvSpPr txBox="1"/>
              <p:nvPr/>
            </p:nvSpPr>
            <p:spPr>
              <a:xfrm>
                <a:off x="5074370" y="2586309"/>
                <a:ext cx="27619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0        1        0        1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1E19ADB-67C6-EBF9-3252-D3F5A8A7D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70" y="2586309"/>
                <a:ext cx="276197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7808205-04DE-1AEC-8997-C55FF1B9D210}"/>
              </a:ext>
            </a:extLst>
          </p:cNvPr>
          <p:cNvCxnSpPr/>
          <p:nvPr/>
        </p:nvCxnSpPr>
        <p:spPr>
          <a:xfrm>
            <a:off x="5007350" y="3017196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72E4980-B97E-5C0D-A27E-3EDACCF2BFDE}"/>
              </a:ext>
            </a:extLst>
          </p:cNvPr>
          <p:cNvCxnSpPr/>
          <p:nvPr/>
        </p:nvCxnSpPr>
        <p:spPr>
          <a:xfrm>
            <a:off x="5840470" y="3007036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FE8FA36-9C69-C628-AB33-22F395CFD01A}"/>
              </a:ext>
            </a:extLst>
          </p:cNvPr>
          <p:cNvCxnSpPr/>
          <p:nvPr/>
        </p:nvCxnSpPr>
        <p:spPr>
          <a:xfrm>
            <a:off x="6663430" y="2996876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0A65499-EFDD-80F2-3373-54B951925E17}"/>
              </a:ext>
            </a:extLst>
          </p:cNvPr>
          <p:cNvCxnSpPr/>
          <p:nvPr/>
        </p:nvCxnSpPr>
        <p:spPr>
          <a:xfrm>
            <a:off x="7486390" y="2986716"/>
            <a:ext cx="3792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7ACFE4-1950-1E06-9256-0508F53851E7}"/>
                  </a:ext>
                </a:extLst>
              </p:cNvPr>
              <p:cNvSpPr txBox="1"/>
              <p:nvPr/>
            </p:nvSpPr>
            <p:spPr>
              <a:xfrm>
                <a:off x="5074370" y="3023688"/>
                <a:ext cx="27619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0        1        1        0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7ACFE4-1950-1E06-9256-0508F538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70" y="3023688"/>
                <a:ext cx="27619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B8BAC8F-1893-1AE3-3062-3AF3B19D06F2}"/>
                  </a:ext>
                </a:extLst>
              </p:cNvPr>
              <p:cNvSpPr txBox="1"/>
              <p:nvPr/>
            </p:nvSpPr>
            <p:spPr>
              <a:xfrm>
                <a:off x="4713225" y="2586309"/>
                <a:ext cx="2962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      −       −      −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B8BAC8F-1893-1AE3-3062-3AF3B19D0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225" y="2586309"/>
                <a:ext cx="296279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0910E561-CD66-C817-2210-BF38E5166D0C}"/>
              </a:ext>
            </a:extLst>
          </p:cNvPr>
          <p:cNvSpPr/>
          <p:nvPr/>
        </p:nvSpPr>
        <p:spPr>
          <a:xfrm>
            <a:off x="5840470" y="3069921"/>
            <a:ext cx="424697" cy="3292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96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Subtração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Realize a operação 1000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- 0111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34-35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05ACEE-5FCB-2336-7B12-C189BC35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6303"/>
            <a:ext cx="7143750" cy="1524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F0CFC5C-AABC-0ADA-8397-85F05BAB2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1791"/>
            <a:ext cx="7572375" cy="189547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8DB437B-3311-BB93-9B50-01F4CC746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4" y="5434674"/>
            <a:ext cx="7400925" cy="196215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10812E5-3B20-6852-F79B-EFE02964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4405" y="1204493"/>
            <a:ext cx="5038725" cy="1457325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24E7205A-66D9-1E8E-33F4-DF6F8EE4F050}"/>
              </a:ext>
            </a:extLst>
          </p:cNvPr>
          <p:cNvSpPr/>
          <p:nvPr/>
        </p:nvSpPr>
        <p:spPr>
          <a:xfrm>
            <a:off x="7888390" y="739473"/>
            <a:ext cx="45719" cy="68202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C2D90920-9D2B-8F93-9B4D-EA5D8509F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6432" y="3030228"/>
            <a:ext cx="4524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04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Efetue as operações no sistema binário: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/>
              <p:nvPr/>
            </p:nvSpPr>
            <p:spPr>
              <a:xfrm>
                <a:off x="216073" y="2235367"/>
                <a:ext cx="34663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2235367"/>
                <a:ext cx="346633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E2647-5ABC-C168-91F9-C99612A63338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12AD84-109A-E23F-927F-B314F7977D0C}"/>
                  </a:ext>
                </a:extLst>
              </p:cNvPr>
              <p:cNvSpPr txBox="1"/>
              <p:nvPr/>
            </p:nvSpPr>
            <p:spPr>
              <a:xfrm>
                <a:off x="216073" y="2940684"/>
                <a:ext cx="38565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10010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10001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12AD84-109A-E23F-927F-B314F797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2940684"/>
                <a:ext cx="385656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C40CCA-AECD-C19F-0E82-8122886D4D34}"/>
                  </a:ext>
                </a:extLst>
              </p:cNvPr>
              <p:cNvSpPr txBox="1"/>
              <p:nvPr/>
            </p:nvSpPr>
            <p:spPr>
              <a:xfrm>
                <a:off x="216073" y="3646001"/>
                <a:ext cx="3433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11000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C40CCA-AECD-C19F-0E82-8122886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3646001"/>
                <a:ext cx="34336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09D58352-C983-8A62-7D96-3AF587D6E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33" y="4450345"/>
            <a:ext cx="3810000" cy="2562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6DFA70-0F01-DF3D-929A-11B1526A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72" y="4450345"/>
            <a:ext cx="4838700" cy="15906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1511C36-543D-BAA8-6350-70FDEC514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0272" y="6506888"/>
            <a:ext cx="3409950" cy="4476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AC81FBB-77B2-6AA4-6785-C877914F1A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5611" y="4450345"/>
            <a:ext cx="2581275" cy="19716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163C62C-2F5C-8EB5-542E-C69C7246FA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1392" y="6606901"/>
            <a:ext cx="3714750" cy="381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20BB3E-29F2-257A-8150-F3B6385D52EE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197498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346045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Multiplicação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Procede-se como em uma multiplicação no sistema decimal.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lnSpc>
                <a:spcPct val="150000"/>
              </a:lnSpc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Efetue a operação 11010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.10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29B4C8E-2D29-C81E-98EC-8F6C34C19178}"/>
                  </a:ext>
                </a:extLst>
              </p:cNvPr>
              <p:cNvSpPr txBox="1"/>
              <p:nvPr/>
            </p:nvSpPr>
            <p:spPr>
              <a:xfrm>
                <a:off x="409113" y="2031708"/>
                <a:ext cx="12190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0.0=0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29B4C8E-2D29-C81E-98EC-8F6C34C19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3" y="2031708"/>
                <a:ext cx="121905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B9A058E-4FB5-43FB-E5CD-DEF4056EA064}"/>
                  </a:ext>
                </a:extLst>
              </p:cNvPr>
              <p:cNvSpPr txBox="1"/>
              <p:nvPr/>
            </p:nvSpPr>
            <p:spPr>
              <a:xfrm>
                <a:off x="409113" y="2462595"/>
                <a:ext cx="12190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0.1=0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B9A058E-4FB5-43FB-E5CD-DEF4056EA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3" y="2462595"/>
                <a:ext cx="12190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A69605-B823-3D33-757D-6D95DBACF239}"/>
                  </a:ext>
                </a:extLst>
              </p:cNvPr>
              <p:cNvSpPr txBox="1"/>
              <p:nvPr/>
            </p:nvSpPr>
            <p:spPr>
              <a:xfrm>
                <a:off x="409113" y="2893482"/>
                <a:ext cx="12190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1.0=0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A69605-B823-3D33-757D-6D95DBACF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3" y="2893482"/>
                <a:ext cx="121905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9582A7-B74D-AE45-6CC9-3E649D4445A5}"/>
                  </a:ext>
                </a:extLst>
              </p:cNvPr>
              <p:cNvSpPr txBox="1"/>
              <p:nvPr/>
            </p:nvSpPr>
            <p:spPr>
              <a:xfrm>
                <a:off x="409113" y="3324369"/>
                <a:ext cx="12190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1.1=1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A9582A7-B74D-AE45-6CC9-3E649D44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13" y="3324369"/>
                <a:ext cx="121905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DD6512E-872A-26FA-260E-A50706833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13" y="4498517"/>
            <a:ext cx="2085975" cy="2524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2AFEB1-9B5F-FC5F-4779-211CAA14C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0397" y="6479717"/>
            <a:ext cx="4762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3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05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Efetue as operações no sistema binário: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/>
              <p:nvPr/>
            </p:nvSpPr>
            <p:spPr>
              <a:xfrm>
                <a:off x="0" y="1960937"/>
                <a:ext cx="29738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60937"/>
                <a:ext cx="297389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E2647-5ABC-C168-91F9-C99612A63338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36-37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12AD84-109A-E23F-927F-B314F7977D0C}"/>
                  </a:ext>
                </a:extLst>
              </p:cNvPr>
              <p:cNvSpPr txBox="1"/>
              <p:nvPr/>
            </p:nvSpPr>
            <p:spPr>
              <a:xfrm>
                <a:off x="0" y="2666254"/>
                <a:ext cx="3165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11010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BE12AD84-109A-E23F-927F-B314F797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6254"/>
                <a:ext cx="316535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C40CCA-AECD-C19F-0E82-8122886D4D34}"/>
                  </a:ext>
                </a:extLst>
              </p:cNvPr>
              <p:cNvSpPr txBox="1"/>
              <p:nvPr/>
            </p:nvSpPr>
            <p:spPr>
              <a:xfrm>
                <a:off x="0" y="3371571"/>
                <a:ext cx="35375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100101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BC40CCA-AECD-C19F-0E82-8122886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71571"/>
                <a:ext cx="353757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50721FDA-C4DE-79D4-45D8-00EC3C796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4" y="4158058"/>
            <a:ext cx="3162300" cy="28575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6235150-D65F-056B-A31C-6E62778699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6175" b="11751"/>
          <a:stretch/>
        </p:blipFill>
        <p:spPr>
          <a:xfrm>
            <a:off x="4552492" y="3172428"/>
            <a:ext cx="3453078" cy="381620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970D959-4023-835D-C4B1-E13A52523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0492" y="3097141"/>
            <a:ext cx="3790950" cy="41719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F73410-49A9-5C92-DB1D-CEB08A6D0AA6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28346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152967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Notação de números binários positivos e negativos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sinal módulo: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nesta forma de representação utiliza-se um bit para representação de valores positivo (zero) e negativos (um).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37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D5D5C-71A1-83CE-E894-930147B4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" y="2558732"/>
            <a:ext cx="2981325" cy="5524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BE50BB-121D-FF10-47B3-328EF9F9F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" y="3351281"/>
            <a:ext cx="9820275" cy="12001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9C62F67-E811-5DB7-C826-1AC11FC98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545" y="5337016"/>
            <a:ext cx="3124200" cy="6381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CEBF6C4-8A10-9E94-EEC0-38865183D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94617"/>
            <a:ext cx="1104900" cy="5143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D012C88-99F8-309B-CDBD-D052E77ED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75" y="6060871"/>
            <a:ext cx="99536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319166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Notação de números binários positivos e negativos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sinal módulo: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a faixa de decimais abrangida por um código sinal-magnitude de N bits é dada a seguir, onde x é um inteiro: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Considerando um número inteiro de </a:t>
            </a:r>
            <a:r>
              <a:rPr lang="pt-BR" sz="2800" b="1" i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8 bits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, tem-se: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PEDRONI, Volnei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Eletrônica digital moderna e VHDL. 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Rio de Janeiro: Elsevier, 2010. 619 p. ISBN 9788535234657. P. 24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1A41618-500A-E0BF-1D2E-DD3238BD9D5E}"/>
                  </a:ext>
                </a:extLst>
              </p:cNvPr>
              <p:cNvSpPr txBox="1"/>
              <p:nvPr/>
            </p:nvSpPr>
            <p:spPr>
              <a:xfrm>
                <a:off x="4259267" y="2746564"/>
                <a:ext cx="45620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1A41618-500A-E0BF-1D2E-DD3238BD9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267" y="2746564"/>
                <a:ext cx="45620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A89A075-DF8B-3552-5541-56DE587E79D0}"/>
                  </a:ext>
                </a:extLst>
              </p:cNvPr>
              <p:cNvSpPr txBox="1"/>
              <p:nvPr/>
            </p:nvSpPr>
            <p:spPr>
              <a:xfrm>
                <a:off x="5245316" y="4449502"/>
                <a:ext cx="2949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−127≤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≤+127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A89A075-DF8B-3552-5541-56DE587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16" y="4449502"/>
                <a:ext cx="29491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B5E2D1A-4EB9-F4B9-C22A-03B4C74DDAE2}"/>
                  </a:ext>
                </a:extLst>
              </p:cNvPr>
              <p:cNvSpPr txBox="1"/>
              <p:nvPr/>
            </p:nvSpPr>
            <p:spPr>
              <a:xfrm>
                <a:off x="4519155" y="5116920"/>
                <a:ext cx="44014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11111111≤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≤01111111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B5E2D1A-4EB9-F4B9-C22A-03B4C74D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155" y="5116920"/>
                <a:ext cx="440146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A9D38957-3287-F302-4303-541A7C4911B7}"/>
              </a:ext>
            </a:extLst>
          </p:cNvPr>
          <p:cNvSpPr/>
          <p:nvPr/>
        </p:nvSpPr>
        <p:spPr>
          <a:xfrm>
            <a:off x="4519155" y="5116920"/>
            <a:ext cx="270293" cy="4308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CA7C231-7499-2FB5-2F28-0CD2D44F0CF7}"/>
              </a:ext>
            </a:extLst>
          </p:cNvPr>
          <p:cNvSpPr/>
          <p:nvPr/>
        </p:nvSpPr>
        <p:spPr>
          <a:xfrm>
            <a:off x="7256065" y="5116919"/>
            <a:ext cx="270293" cy="43088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1C4129-900A-D82C-85DF-F204A088D9D6}"/>
                  </a:ext>
                </a:extLst>
              </p:cNvPr>
              <p:cNvSpPr txBox="1"/>
              <p:nvPr/>
            </p:nvSpPr>
            <p:spPr>
              <a:xfrm>
                <a:off x="4479573" y="542585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1C4129-900A-D82C-85DF-F204A088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573" y="5425850"/>
                <a:ext cx="34945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9509B97-C6B2-EE37-58CE-2F665548D0ED}"/>
                  </a:ext>
                </a:extLst>
              </p:cNvPr>
              <p:cNvSpPr txBox="1"/>
              <p:nvPr/>
            </p:nvSpPr>
            <p:spPr>
              <a:xfrm>
                <a:off x="7216483" y="542585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9509B97-C6B2-EE37-58CE-2F665548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83" y="5425850"/>
                <a:ext cx="3494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>
            <a:extLst>
              <a:ext uri="{FF2B5EF4-FFF2-40B4-BE49-F238E27FC236}">
                <a16:creationId xmlns:a16="http://schemas.microsoft.com/office/drawing/2014/main" id="{898A9368-B1E6-2A0E-F73E-0E9EEE14D0C8}"/>
              </a:ext>
            </a:extLst>
          </p:cNvPr>
          <p:cNvSpPr/>
          <p:nvPr/>
        </p:nvSpPr>
        <p:spPr>
          <a:xfrm rot="16200000">
            <a:off x="5395160" y="5013734"/>
            <a:ext cx="215445" cy="1283589"/>
          </a:xfrm>
          <a:prstGeom prst="leftBrace">
            <a:avLst>
              <a:gd name="adj1" fmla="val 4135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9464445-81A8-1D55-CC90-2E993F76DED3}"/>
                  </a:ext>
                </a:extLst>
              </p:cNvPr>
              <p:cNvSpPr txBox="1"/>
              <p:nvPr/>
            </p:nvSpPr>
            <p:spPr>
              <a:xfrm>
                <a:off x="5145328" y="5802962"/>
                <a:ext cx="6780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9464445-81A8-1D55-CC90-2E993F76D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28" y="5802962"/>
                <a:ext cx="67807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have Esquerda 20">
            <a:extLst>
              <a:ext uri="{FF2B5EF4-FFF2-40B4-BE49-F238E27FC236}">
                <a16:creationId xmlns:a16="http://schemas.microsoft.com/office/drawing/2014/main" id="{700DFD57-CBD4-4A49-F867-8E126EF3B0A7}"/>
              </a:ext>
            </a:extLst>
          </p:cNvPr>
          <p:cNvSpPr/>
          <p:nvPr/>
        </p:nvSpPr>
        <p:spPr>
          <a:xfrm rot="16200000">
            <a:off x="8071833" y="5013734"/>
            <a:ext cx="215445" cy="1283589"/>
          </a:xfrm>
          <a:prstGeom prst="leftBrace">
            <a:avLst>
              <a:gd name="adj1" fmla="val 41352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B954910-3D6D-7143-317B-A0BD55C94911}"/>
                  </a:ext>
                </a:extLst>
              </p:cNvPr>
              <p:cNvSpPr txBox="1"/>
              <p:nvPr/>
            </p:nvSpPr>
            <p:spPr>
              <a:xfrm>
                <a:off x="7822001" y="5802962"/>
                <a:ext cx="6780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127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B954910-3D6D-7143-317B-A0BD55C9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001" y="5802962"/>
                <a:ext cx="67807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14" grpId="0" animBg="1"/>
      <p:bldP spid="15" grpId="0"/>
      <p:bldP spid="17" grpId="0"/>
      <p:bldP spid="4" grpId="0" animBg="1"/>
      <p:bldP spid="19" grpId="0"/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415904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Notação de números binários positivos e negativos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por complemento de 2: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devido a simplicidade do hardware exigido, essa é a opção para representar números negativos adotada em praticamente todos os computadores e outros sistemas digitais.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A representação binária em complemento de 2 é obtida tomando sua representação positiva e complementando (invertendo) todos os bits e então adicionando um a ele.</a:t>
            </a:r>
          </a:p>
          <a:p>
            <a:pPr hangingPunct="0">
              <a:lnSpc>
                <a:spcPct val="200000"/>
              </a:lnSpc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Represente o número -5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em complemento de 2.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PEDRONI, Volnei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Eletrônica digital moderna e VHDL. 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Rio de Janeiro: Elsevier, 2010. 619 p. ISBN 9788535234657. P. 26-28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4741E2-EB04-6465-FCC3-3A894CA995F5}"/>
              </a:ext>
            </a:extLst>
          </p:cNvPr>
          <p:cNvSpPr txBox="1"/>
          <p:nvPr/>
        </p:nvSpPr>
        <p:spPr>
          <a:xfrm>
            <a:off x="-15946" y="7216189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37-39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CA65B89-7829-8427-B20E-6FD369400F56}"/>
                  </a:ext>
                </a:extLst>
              </p:cNvPr>
              <p:cNvSpPr txBox="1"/>
              <p:nvPr/>
            </p:nvSpPr>
            <p:spPr>
              <a:xfrm>
                <a:off x="207590" y="5131286"/>
                <a:ext cx="2021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0101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CA65B89-7829-8427-B20E-6FD36940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0" y="5131286"/>
                <a:ext cx="2021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D7C9F41-EB2F-9843-112E-05DA9E57117A}"/>
                  </a:ext>
                </a:extLst>
              </p:cNvPr>
              <p:cNvSpPr txBox="1"/>
              <p:nvPr/>
            </p:nvSpPr>
            <p:spPr>
              <a:xfrm>
                <a:off x="3653167" y="5093504"/>
                <a:ext cx="1348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0  1  0  1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D7C9F41-EB2F-9843-112E-05DA9E57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67" y="5093504"/>
                <a:ext cx="13481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FDA3937-CD34-CFBE-B6A6-29FDA9A22FA6}"/>
                  </a:ext>
                </a:extLst>
              </p:cNvPr>
              <p:cNvSpPr txBox="1"/>
              <p:nvPr/>
            </p:nvSpPr>
            <p:spPr>
              <a:xfrm>
                <a:off x="3646754" y="5717755"/>
                <a:ext cx="1348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1  </m:t>
                      </m:r>
                      <m:r>
                        <a:rPr lang="pt-BR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1  0</m:t>
                      </m:r>
                    </m:oMath>
                  </m:oMathPara>
                </a14:m>
                <a:endParaRPr lang="pt-BR" sz="2800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FDA3937-CD34-CFBE-B6A6-29FDA9A2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54" y="5717755"/>
                <a:ext cx="13481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93FDB4C-824D-6B94-3C2D-4399AB3EA02B}"/>
                  </a:ext>
                </a:extLst>
              </p:cNvPr>
              <p:cNvSpPr txBox="1"/>
              <p:nvPr/>
            </p:nvSpPr>
            <p:spPr>
              <a:xfrm>
                <a:off x="4007430" y="6070790"/>
                <a:ext cx="987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       1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93FDB4C-824D-6B94-3C2D-4399AB3E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30" y="6070790"/>
                <a:ext cx="98745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FF48A3-EEC0-7A6B-8BCA-A6AD6F2D9AD1}"/>
              </a:ext>
            </a:extLst>
          </p:cNvPr>
          <p:cNvCxnSpPr/>
          <p:nvPr/>
        </p:nvCxnSpPr>
        <p:spPr>
          <a:xfrm>
            <a:off x="4007429" y="6501677"/>
            <a:ext cx="9922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DC4C43-B2E0-B591-016B-6179C6BFDBB3}"/>
                  </a:ext>
                </a:extLst>
              </p:cNvPr>
              <p:cNvSpPr txBox="1"/>
              <p:nvPr/>
            </p:nvSpPr>
            <p:spPr>
              <a:xfrm>
                <a:off x="3646754" y="6571588"/>
                <a:ext cx="1348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1  0  1  1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ADC4C43-B2E0-B591-016B-6179C6BF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54" y="6571588"/>
                <a:ext cx="13481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7E9CB55-555C-31E3-DD0F-38FB20673B3A}"/>
                  </a:ext>
                </a:extLst>
              </p:cNvPr>
              <p:cNvSpPr txBox="1"/>
              <p:nvPr/>
            </p:nvSpPr>
            <p:spPr>
              <a:xfrm>
                <a:off x="3215652" y="5845797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7E9CB55-555C-31E3-DD0F-38FB2067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52" y="5845797"/>
                <a:ext cx="34945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C51E382-F44B-15E1-32C9-3E13C924C3E0}"/>
              </a:ext>
            </a:extLst>
          </p:cNvPr>
          <p:cNvCxnSpPr/>
          <p:nvPr/>
        </p:nvCxnSpPr>
        <p:spPr>
          <a:xfrm>
            <a:off x="4145280" y="5501828"/>
            <a:ext cx="0" cy="2588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2849FCCD-B648-1A42-8FC7-5EB216F0C53D}"/>
              </a:ext>
            </a:extLst>
          </p:cNvPr>
          <p:cNvCxnSpPr/>
          <p:nvPr/>
        </p:nvCxnSpPr>
        <p:spPr>
          <a:xfrm>
            <a:off x="4501155" y="5514622"/>
            <a:ext cx="0" cy="2588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C7FC86A-AB0D-6E9B-3107-5359568192C3}"/>
              </a:ext>
            </a:extLst>
          </p:cNvPr>
          <p:cNvCxnSpPr/>
          <p:nvPr/>
        </p:nvCxnSpPr>
        <p:spPr>
          <a:xfrm>
            <a:off x="4856755" y="5501828"/>
            <a:ext cx="0" cy="2588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05A4DBA-DFEA-E22A-2ADE-1A5B367D2D53}"/>
              </a:ext>
            </a:extLst>
          </p:cNvPr>
          <p:cNvCxnSpPr/>
          <p:nvPr/>
        </p:nvCxnSpPr>
        <p:spPr>
          <a:xfrm>
            <a:off x="3779520" y="5501828"/>
            <a:ext cx="0" cy="2588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ACCD19-9B13-BE64-0BBD-99BB38B286C8}"/>
              </a:ext>
            </a:extLst>
          </p:cNvPr>
          <p:cNvSpPr txBox="1"/>
          <p:nvPr/>
        </p:nvSpPr>
        <p:spPr>
          <a:xfrm>
            <a:off x="4994880" y="5459036"/>
            <a:ext cx="673100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pt-BR" sz="1800" dirty="0">
                <a:ln w="9525">
                  <a:solidFill>
                    <a:srgbClr val="0070C0"/>
                  </a:solidFill>
                </a:ln>
                <a:solidFill>
                  <a:srgbClr val="0070C0"/>
                </a:solidFill>
                <a:latin typeface="Arial" pitchFamily="18"/>
                <a:ea typeface="MS Gothic" pitchFamily="2"/>
                <a:cs typeface="Tahoma" pitchFamily="2"/>
              </a:rPr>
              <a:t>Complemento</a:t>
            </a:r>
            <a:endParaRPr lang="pt-BR" dirty="0">
              <a:ln>
                <a:solidFill>
                  <a:srgbClr val="0070C0"/>
                </a:solidFill>
              </a:ln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23E3914-C504-2A4F-86CC-D97B8629C32D}"/>
                  </a:ext>
                </a:extLst>
              </p:cNvPr>
              <p:cNvSpPr txBox="1"/>
              <p:nvPr/>
            </p:nvSpPr>
            <p:spPr>
              <a:xfrm>
                <a:off x="36157" y="5744881"/>
                <a:ext cx="21891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1011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23E3914-C504-2A4F-86CC-D97B8629C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" y="5744881"/>
                <a:ext cx="218912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5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3" grpId="0"/>
      <p:bldP spid="24" grpId="0"/>
      <p:bldP spid="25" grpId="0"/>
      <p:bldP spid="26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Código BCD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Na representação em código BCD (decimal codificado em binário) cada dígito de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F7378C6-A45A-9A21-E5CA-EF09555C8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00156"/>
              </p:ext>
            </p:extLst>
          </p:nvPr>
        </p:nvGraphicFramePr>
        <p:xfrm>
          <a:off x="10055558" y="2000706"/>
          <a:ext cx="3187572" cy="534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554">
                  <a:extLst>
                    <a:ext uri="{9D8B030D-6E8A-4147-A177-3AD203B41FA5}">
                      <a16:colId xmlns:a16="http://schemas.microsoft.com/office/drawing/2014/main" val="508310363"/>
                    </a:ext>
                  </a:extLst>
                </a:gridCol>
                <a:gridCol w="1366903">
                  <a:extLst>
                    <a:ext uri="{9D8B030D-6E8A-4147-A177-3AD203B41FA5}">
                      <a16:colId xmlns:a16="http://schemas.microsoft.com/office/drawing/2014/main" val="2427255036"/>
                    </a:ext>
                  </a:extLst>
                </a:gridCol>
                <a:gridCol w="857115">
                  <a:extLst>
                    <a:ext uri="{9D8B030D-6E8A-4147-A177-3AD203B41FA5}">
                      <a16:colId xmlns:a16="http://schemas.microsoft.com/office/drawing/2014/main" val="1207857084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Decimal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Binário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BCD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3410017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4891785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707903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861987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6878954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0435794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202256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4565948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7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6752035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8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8289367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9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802345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4589310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1828094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3533931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8986837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8442578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32363852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899BAF-C696-065E-3837-763D87BF4723}"/>
              </a:ext>
            </a:extLst>
          </p:cNvPr>
          <p:cNvSpPr txBox="1"/>
          <p:nvPr/>
        </p:nvSpPr>
        <p:spPr>
          <a:xfrm>
            <a:off x="-266" y="1824089"/>
            <a:ext cx="9917749" cy="299167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um número decimal, inclusive fracionário, é representado por seu equivalente binário.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Diversos circuitos eletrônicos operam com codificações BCD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O código BCD requer mais bits que o binário puro para representar os números decimais maiores que um dígito.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7A6D05-142E-1066-43B0-4BD14DC7B5EB}"/>
              </a:ext>
            </a:extLst>
          </p:cNvPr>
          <p:cNvSpPr/>
          <p:nvPr/>
        </p:nvSpPr>
        <p:spPr>
          <a:xfrm>
            <a:off x="12386960" y="5449969"/>
            <a:ext cx="856170" cy="18942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CF7ECC-CA75-E1A6-E8D6-58F824A23E0B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TOCCI, Ronald J.; </a:t>
            </a:r>
            <a:r>
              <a:rPr lang="pt-BR" sz="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Widmer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Neal S.; Moss, Gregory 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Sistemas digitais: princípios e aplicações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12ª ed. Editora Pearson, 2018. 1056 p. ISBN 9788543025018. P. 47-49</a:t>
            </a:r>
          </a:p>
        </p:txBody>
      </p:sp>
    </p:spTree>
    <p:extLst>
      <p:ext uri="{BB962C8B-B14F-4D97-AF65-F5344CB8AC3E}">
        <p14:creationId xmlns:p14="http://schemas.microsoft.com/office/powerpoint/2010/main" val="110447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152967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Notação de números binários positivos e negativos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por complemento de 2: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a faixa de decimais abrangida por um código baseado em complemento de 2 de N bits é dada por: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PEDRONI, Volnei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Eletrônica digital moderna e VHDL. 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Rio de Janeiro: Elsevier, 2010. 619 p. ISBN 9788535234657. P. 26-28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4741E2-EB04-6465-FCC3-3A894CA995F5}"/>
              </a:ext>
            </a:extLst>
          </p:cNvPr>
          <p:cNvSpPr txBox="1"/>
          <p:nvPr/>
        </p:nvSpPr>
        <p:spPr>
          <a:xfrm>
            <a:off x="-15946" y="7216189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37-39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8845CD6-A5A2-B828-E661-C4B44BD70684}"/>
                  </a:ext>
                </a:extLst>
              </p:cNvPr>
              <p:cNvSpPr txBox="1"/>
              <p:nvPr/>
            </p:nvSpPr>
            <p:spPr>
              <a:xfrm>
                <a:off x="3017520" y="2771761"/>
                <a:ext cx="39360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8845CD6-A5A2-B828-E661-C4B44BD70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0" y="2771761"/>
                <a:ext cx="393607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FF9CA00-D8B6-207D-3AC8-B13D850A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12505"/>
              </p:ext>
            </p:extLst>
          </p:nvPr>
        </p:nvGraphicFramePr>
        <p:xfrm>
          <a:off x="9501864" y="2923497"/>
          <a:ext cx="3187572" cy="3149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554">
                  <a:extLst>
                    <a:ext uri="{9D8B030D-6E8A-4147-A177-3AD203B41FA5}">
                      <a16:colId xmlns:a16="http://schemas.microsoft.com/office/drawing/2014/main" val="508310363"/>
                    </a:ext>
                  </a:extLst>
                </a:gridCol>
                <a:gridCol w="1366903">
                  <a:extLst>
                    <a:ext uri="{9D8B030D-6E8A-4147-A177-3AD203B41FA5}">
                      <a16:colId xmlns:a16="http://schemas.microsoft.com/office/drawing/2014/main" val="2427255036"/>
                    </a:ext>
                  </a:extLst>
                </a:gridCol>
                <a:gridCol w="857115">
                  <a:extLst>
                    <a:ext uri="{9D8B030D-6E8A-4147-A177-3AD203B41FA5}">
                      <a16:colId xmlns:a16="http://schemas.microsoft.com/office/drawing/2014/main" val="1207857084"/>
                    </a:ext>
                  </a:extLst>
                </a:gridCol>
              </a:tblGrid>
              <a:tr h="6353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Decimal s/ sinal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Decimal     c/ sinal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Binário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3410017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4891785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707903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2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861987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3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6878954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-4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0435794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-3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202256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-2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4565948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7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-1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67520359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BFD22FF8-DB9E-F513-5A43-8B8C61EDB98F}"/>
              </a:ext>
            </a:extLst>
          </p:cNvPr>
          <p:cNvSpPr txBox="1"/>
          <p:nvPr/>
        </p:nvSpPr>
        <p:spPr>
          <a:xfrm>
            <a:off x="0" y="3677123"/>
            <a:ext cx="9575416" cy="147074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Deve ser observado que a faixa é assimétrica porque há somente uma representação de zero para escala.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24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152967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Notação de números binários positivos e negativos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por complemento de 2: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a relação entre as representações por complemento de dois e decimal podem ser realizadas pela seguinte relação: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PEDRONI, Volnei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Eletrônica digital moderna e VHDL. 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Rio de Janeiro: Elsevier, 2010. 619 p. ISBN 9788535234657. P. 26-28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1DB661BC-EC68-71C1-D293-D4E56BE1C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24502"/>
              </p:ext>
            </p:extLst>
          </p:nvPr>
        </p:nvGraphicFramePr>
        <p:xfrm>
          <a:off x="1894522" y="2924934"/>
          <a:ext cx="895984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102838716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177317403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620000907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33924631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170574627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3266081615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3220569709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420237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baseline="-25000" dirty="0">
                          <a:solidFill>
                            <a:schemeClr val="tx1"/>
                          </a:solidFill>
                        </a:rPr>
                        <a:t>N-1</a:t>
                      </a:r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baseline="-25000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pt-BR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993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2C95982-4A89-585F-AA14-C494C7A97E3F}"/>
                  </a:ext>
                </a:extLst>
              </p:cNvPr>
              <p:cNvSpPr txBox="1"/>
              <p:nvPr/>
            </p:nvSpPr>
            <p:spPr>
              <a:xfrm>
                <a:off x="2048972" y="3563270"/>
                <a:ext cx="823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𝑀𝑆𝐵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2C95982-4A89-585F-AA14-C494C7A9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972" y="3563270"/>
                <a:ext cx="82394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7C7CE4-9980-E3ED-1E88-3E2366DF517B}"/>
                  </a:ext>
                </a:extLst>
              </p:cNvPr>
              <p:cNvSpPr txBox="1"/>
              <p:nvPr/>
            </p:nvSpPr>
            <p:spPr>
              <a:xfrm>
                <a:off x="9902652" y="3563269"/>
                <a:ext cx="7085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𝐿𝑆𝐵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7C7CE4-9980-E3ED-1E88-3E2366DF5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652" y="3563269"/>
                <a:ext cx="7085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EEB4E96-EF58-BE38-DD6F-8A92171A14B6}"/>
                  </a:ext>
                </a:extLst>
              </p:cNvPr>
              <p:cNvSpPr txBox="1"/>
              <p:nvPr/>
            </p:nvSpPr>
            <p:spPr>
              <a:xfrm>
                <a:off x="1905407" y="2485162"/>
                <a:ext cx="1111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EEB4E96-EF58-BE38-DD6F-8A92171A1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407" y="2485162"/>
                <a:ext cx="11110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F47BE2-F2BC-EC59-9D3F-95AAD24BE75D}"/>
                  </a:ext>
                </a:extLst>
              </p:cNvPr>
              <p:cNvSpPr txBox="1"/>
              <p:nvPr/>
            </p:nvSpPr>
            <p:spPr>
              <a:xfrm>
                <a:off x="3207212" y="2494047"/>
                <a:ext cx="8433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BF47BE2-F2BC-EC59-9D3F-95AAD24BE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12" y="2494047"/>
                <a:ext cx="84337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1AE4411-7333-FCD3-2BDE-7A43D061A9B5}"/>
                  </a:ext>
                </a:extLst>
              </p:cNvPr>
              <p:cNvSpPr txBox="1"/>
              <p:nvPr/>
            </p:nvSpPr>
            <p:spPr>
              <a:xfrm>
                <a:off x="6609105" y="2494047"/>
                <a:ext cx="447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1AE4411-7333-FCD3-2BDE-7A43D061A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105" y="2494047"/>
                <a:ext cx="44768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32FCB2-A213-34E5-1F4B-57A64745302E}"/>
                  </a:ext>
                </a:extLst>
              </p:cNvPr>
              <p:cNvSpPr txBox="1"/>
              <p:nvPr/>
            </p:nvSpPr>
            <p:spPr>
              <a:xfrm>
                <a:off x="7747025" y="2494047"/>
                <a:ext cx="447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B532FCB2-A213-34E5-1F4B-57A64745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25" y="2494047"/>
                <a:ext cx="44768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035FD7-59C2-CE08-C58C-F36AF9C9423D}"/>
                  </a:ext>
                </a:extLst>
              </p:cNvPr>
              <p:cNvSpPr txBox="1"/>
              <p:nvPr/>
            </p:nvSpPr>
            <p:spPr>
              <a:xfrm>
                <a:off x="8879011" y="2480997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035FD7-59C2-CE08-C58C-F36AF9C94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011" y="2480997"/>
                <a:ext cx="43999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CF6B6DA-919B-8A6B-0612-BEFA10B31E0C}"/>
                  </a:ext>
                </a:extLst>
              </p:cNvPr>
              <p:cNvSpPr txBox="1"/>
              <p:nvPr/>
            </p:nvSpPr>
            <p:spPr>
              <a:xfrm>
                <a:off x="10010997" y="2494047"/>
                <a:ext cx="447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pt-BR" sz="2800" dirty="0"/>
                  <a:t> 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CF6B6DA-919B-8A6B-0612-BEFA10B3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997" y="2494047"/>
                <a:ext cx="44768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A971D743-5058-B8A5-0BE3-DC2980BEE4F5}"/>
              </a:ext>
            </a:extLst>
          </p:cNvPr>
          <p:cNvSpPr txBox="1"/>
          <p:nvPr/>
        </p:nvSpPr>
        <p:spPr>
          <a:xfrm>
            <a:off x="113060" y="4198449"/>
            <a:ext cx="13439775" cy="271980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O valor decimal com sinal pode ser calculado da seguinte forma: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Calcule o valor decimal sinalizado correspondente ao valor binário 100010: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19CF25F-768E-6FE8-DC34-EA8C1ED32D06}"/>
                  </a:ext>
                </a:extLst>
              </p:cNvPr>
              <p:cNvSpPr txBox="1"/>
              <p:nvPr/>
            </p:nvSpPr>
            <p:spPr>
              <a:xfrm>
                <a:off x="953806" y="5052228"/>
                <a:ext cx="113105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19CF25F-768E-6FE8-DC34-EA8C1ED32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06" y="5052228"/>
                <a:ext cx="1131059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D7989F0-84F7-4EB2-873D-ED7CDF567B15}"/>
                  </a:ext>
                </a:extLst>
              </p:cNvPr>
              <p:cNvSpPr txBox="1"/>
              <p:nvPr/>
            </p:nvSpPr>
            <p:spPr>
              <a:xfrm>
                <a:off x="425485" y="6586512"/>
                <a:ext cx="8327408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100010=−1.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+0.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+0.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D7989F0-84F7-4EB2-873D-ED7CDF567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85" y="6586512"/>
                <a:ext cx="8327408" cy="4357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C648DE-BE29-4CA8-BCFE-72E5DA4AB55A}"/>
                  </a:ext>
                </a:extLst>
              </p:cNvPr>
              <p:cNvSpPr txBox="1"/>
              <p:nvPr/>
            </p:nvSpPr>
            <p:spPr>
              <a:xfrm>
                <a:off x="8781871" y="6586512"/>
                <a:ext cx="18022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04C648DE-BE29-4CA8-BCFE-72E5DA4A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71" y="6586512"/>
                <a:ext cx="180222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0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360459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06</a:t>
            </a:r>
          </a:p>
          <a:p>
            <a:pPr marL="514350" indent="-514350" hangingPunct="0">
              <a:spcAft>
                <a:spcPts val="1134"/>
              </a:spcAft>
              <a:buSzPct val="100000"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Represente os números -27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e +49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utilizando notação binária em sinal-módulo.</a:t>
            </a:r>
          </a:p>
          <a:p>
            <a:pPr marL="514350" indent="-514350" hangingPunct="0">
              <a:spcAft>
                <a:spcPts val="1134"/>
              </a:spcAft>
              <a:buSzPct val="100000"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Qual o valor decimal representado pelo número em complemento de 2 (101010)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 Calcule seu complemento de 2 e seu correspondente valor decimal.</a:t>
            </a:r>
          </a:p>
          <a:p>
            <a:pPr marL="514350" indent="-514350" hangingPunct="0">
              <a:spcAft>
                <a:spcPts val="1134"/>
              </a:spcAft>
              <a:buSzPct val="100000"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Determine o complemento de 2 do número (10010110)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marL="514350" indent="-514350" hangingPunct="0">
              <a:spcAft>
                <a:spcPts val="1134"/>
              </a:spcAft>
              <a:buSzPct val="100000"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Qual o equivalente positivo do número (10110)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E2647-5ABC-C168-91F9-C99612A63338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40-41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3258B-8483-6A99-F98C-3001038DB40B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68415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540765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Uso do complemento de 2 nas operações de subtração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Considere a operação (11010111)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– (100101)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Deve-se observar que a operação acima pode ser descrita como: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baseline="-250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baseline="-250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Instruções: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	- Iguala-se o número de bits, respeitando-se a faixa numérica de ambos.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	- Executa-se a realização do complemento de 2 do número a ser subtraído.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	- Soma-se o primeiro número com o número obtido pelo complemento de 2 	eliminando-se o bit excedente.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41-42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890875-85D9-AA8F-F3AD-24B17461F55F}"/>
                  </a:ext>
                </a:extLst>
              </p:cNvPr>
              <p:cNvSpPr txBox="1"/>
              <p:nvPr/>
            </p:nvSpPr>
            <p:spPr>
              <a:xfrm>
                <a:off x="4589189" y="2677531"/>
                <a:ext cx="465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11010111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−100101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890875-85D9-AA8F-F3AD-24B17461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89" y="2677531"/>
                <a:ext cx="46546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094A4CC2-1E8C-8E73-90C2-5FFE8ADFF47B}"/>
              </a:ext>
            </a:extLst>
          </p:cNvPr>
          <p:cNvSpPr/>
          <p:nvPr/>
        </p:nvSpPr>
        <p:spPr>
          <a:xfrm>
            <a:off x="101600" y="3574346"/>
            <a:ext cx="12456160" cy="273480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3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167073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Uso do complemento de 2 nas operações de subtração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Considere a operação (11010111)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– (100101)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Deve-se observar que a operação acima pode ser descrita como: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883FD4-2553-C216-869B-BC1D97E562AF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CAPUANO, Francisco Gabriel. </a:t>
            </a:r>
            <a:r>
              <a:rPr lang="pt-BR" sz="800" b="1" dirty="0">
                <a:latin typeface="Arial" panose="020B0604020202020204" pitchFamily="34" charset="0"/>
                <a:cs typeface="Arial" panose="020B0604020202020204" pitchFamily="34" charset="0"/>
              </a:rPr>
              <a:t>Elementos de eletrônica digital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. 42. São Paulo Erica 2019 1 recurso online ISBN 9788536530390. P. 41-42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890875-85D9-AA8F-F3AD-24B17461F55F}"/>
                  </a:ext>
                </a:extLst>
              </p:cNvPr>
              <p:cNvSpPr txBox="1"/>
              <p:nvPr/>
            </p:nvSpPr>
            <p:spPr>
              <a:xfrm>
                <a:off x="4589189" y="2677531"/>
                <a:ext cx="4654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11010111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−100101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890875-85D9-AA8F-F3AD-24B17461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89" y="2677531"/>
                <a:ext cx="46546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FC825B23-92ED-5621-4DC0-9BD8953C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1" y="3360420"/>
            <a:ext cx="6667500" cy="6762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411B861-71E0-CF22-E198-7F5FE26A5317}"/>
              </a:ext>
            </a:extLst>
          </p:cNvPr>
          <p:cNvSpPr/>
          <p:nvPr/>
        </p:nvSpPr>
        <p:spPr>
          <a:xfrm>
            <a:off x="2712720" y="3444240"/>
            <a:ext cx="518160" cy="487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5CECC75-EEEF-48AB-AA21-C465CCE47ED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971800" y="3108418"/>
            <a:ext cx="0" cy="33582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7593BB-3EB8-D44A-9D5D-E58AA162E17E}"/>
              </a:ext>
            </a:extLst>
          </p:cNvPr>
          <p:cNvSpPr txBox="1"/>
          <p:nvPr/>
        </p:nvSpPr>
        <p:spPr>
          <a:xfrm>
            <a:off x="184211" y="2730046"/>
            <a:ext cx="3696909" cy="41526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22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Iguala-se o número de bits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EDEA31-86CA-ED30-B8AB-4F6EADDBB7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872" b="70902"/>
          <a:stretch/>
        </p:blipFill>
        <p:spPr>
          <a:xfrm>
            <a:off x="52131" y="4861225"/>
            <a:ext cx="1996841" cy="6762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32894BB-82F5-6B08-BE1A-3312DA9EC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533" y="3444240"/>
            <a:ext cx="5819775" cy="15716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B1B1024-C8D9-801B-4DF2-AF40F0570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9145" y="4989986"/>
            <a:ext cx="7915275" cy="22098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7CFDCFB-F1CE-BC6F-2109-7F1E3BBB94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655" y="5356288"/>
            <a:ext cx="6981825" cy="5619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D12BE715-CBBE-15AA-D40F-8C2F2E98EE03}"/>
              </a:ext>
            </a:extLst>
          </p:cNvPr>
          <p:cNvSpPr/>
          <p:nvPr/>
        </p:nvSpPr>
        <p:spPr>
          <a:xfrm>
            <a:off x="4775200" y="3444240"/>
            <a:ext cx="1838960" cy="48608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D431879-B1F4-A1D1-DD01-A2C762203596}"/>
              </a:ext>
            </a:extLst>
          </p:cNvPr>
          <p:cNvSpPr/>
          <p:nvPr/>
        </p:nvSpPr>
        <p:spPr>
          <a:xfrm>
            <a:off x="10952480" y="3436078"/>
            <a:ext cx="1838960" cy="48608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3209616-0DEF-C740-5C34-AFEF1AF0ACB7}"/>
              </a:ext>
            </a:extLst>
          </p:cNvPr>
          <p:cNvSpPr/>
          <p:nvPr/>
        </p:nvSpPr>
        <p:spPr>
          <a:xfrm>
            <a:off x="10952480" y="4571428"/>
            <a:ext cx="1838960" cy="486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1EC0B56-4AB1-96EE-2C3F-79CB5B2E2BA8}"/>
              </a:ext>
            </a:extLst>
          </p:cNvPr>
          <p:cNvSpPr/>
          <p:nvPr/>
        </p:nvSpPr>
        <p:spPr>
          <a:xfrm>
            <a:off x="2482129" y="5495611"/>
            <a:ext cx="1838960" cy="48608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23" grpId="0" animBg="1"/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319166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Uso do complemento de 2 nas operações de multiplicação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Considere a operação (0111)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.(-0010)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 </a:t>
            </a:r>
            <a:r>
              <a:rPr lang="pt-BR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(7)</a:t>
            </a:r>
            <a:r>
              <a:rPr lang="pt-BR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  <a:r>
              <a:rPr lang="pt-BR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.(-2)</a:t>
            </a:r>
            <a:r>
              <a:rPr lang="pt-BR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Primeiramente deve-se ajustar o número de bits que comporte a representação do número sinalizado em complemento de 2 resultante da operação: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Considerando-se 5 bits tem-se: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890875-85D9-AA8F-F3AD-24B17461F55F}"/>
                  </a:ext>
                </a:extLst>
              </p:cNvPr>
              <p:cNvSpPr txBox="1"/>
              <p:nvPr/>
            </p:nvSpPr>
            <p:spPr>
              <a:xfrm>
                <a:off x="4076895" y="2962938"/>
                <a:ext cx="40748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E890875-85D9-AA8F-F3AD-24B17461F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895" y="2962938"/>
                <a:ext cx="407483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7641FF-460F-1D21-07DE-8934F00CBBE8}"/>
                  </a:ext>
                </a:extLst>
              </p:cNvPr>
              <p:cNvSpPr txBox="1"/>
              <p:nvPr/>
            </p:nvSpPr>
            <p:spPr>
              <a:xfrm>
                <a:off x="5245484" y="3539191"/>
                <a:ext cx="2906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7641FF-460F-1D21-07DE-8934F00CB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84" y="3539191"/>
                <a:ext cx="29062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6BB8EB-670D-2F8D-77E9-20BB00D22552}"/>
                  </a:ext>
                </a:extLst>
              </p:cNvPr>
              <p:cNvSpPr txBox="1"/>
              <p:nvPr/>
            </p:nvSpPr>
            <p:spPr>
              <a:xfrm>
                <a:off x="95445" y="4156368"/>
                <a:ext cx="34011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00111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−00010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6BB8EB-670D-2F8D-77E9-20BB00D2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5" y="4156368"/>
                <a:ext cx="340112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5AA3673-139A-8989-EC75-4BBBA5B4B95E}"/>
                  </a:ext>
                </a:extLst>
              </p:cNvPr>
              <p:cNvSpPr txBox="1"/>
              <p:nvPr/>
            </p:nvSpPr>
            <p:spPr>
              <a:xfrm>
                <a:off x="3495036" y="4141440"/>
                <a:ext cx="35008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00111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11110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5AA3673-139A-8989-EC75-4BBBA5B4B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36" y="4141440"/>
                <a:ext cx="350089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0B6AC6A1-BE46-7680-A3D3-522BE698A95E}"/>
              </a:ext>
            </a:extLst>
          </p:cNvPr>
          <p:cNvSpPr/>
          <p:nvPr/>
        </p:nvSpPr>
        <p:spPr>
          <a:xfrm>
            <a:off x="5648325" y="4115444"/>
            <a:ext cx="952500" cy="4718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E957FCE-1688-C46B-E832-4EBCDD73FEFE}"/>
              </a:ext>
            </a:extLst>
          </p:cNvPr>
          <p:cNvGrpSpPr/>
          <p:nvPr/>
        </p:nvGrpSpPr>
        <p:grpSpPr>
          <a:xfrm>
            <a:off x="2377440" y="4587255"/>
            <a:ext cx="3850640" cy="775928"/>
            <a:chOff x="2377440" y="4587255"/>
            <a:chExt cx="3850640" cy="775928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3FB5AD3-3F42-2CC9-1E4B-5E47BED55140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124575" y="4587255"/>
              <a:ext cx="0" cy="37559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472976E-2918-A3B4-0C3C-0E64B0599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7440" y="4962848"/>
              <a:ext cx="374713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215EB884-2768-3A8F-F72E-AAAC6B9EDB90}"/>
                </a:ext>
              </a:extLst>
            </p:cNvPr>
            <p:cNvCxnSpPr/>
            <p:nvPr/>
          </p:nvCxnSpPr>
          <p:spPr>
            <a:xfrm flipV="1">
              <a:off x="2377440" y="4587255"/>
              <a:ext cx="0" cy="37559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ACC1267-30ED-3F99-14C0-B9E14E42BB6B}"/>
                </a:ext>
              </a:extLst>
            </p:cNvPr>
            <p:cNvSpPr txBox="1"/>
            <p:nvPr/>
          </p:nvSpPr>
          <p:spPr>
            <a:xfrm>
              <a:off x="2531171" y="4947920"/>
              <a:ext cx="3696909" cy="415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compatLnSpc="0">
              <a:spAutoFit/>
            </a:bodyPr>
            <a:lstStyle/>
            <a:p>
              <a:pPr hangingPunct="0">
                <a:spcAft>
                  <a:spcPts val="1134"/>
                </a:spcAft>
                <a:buSzPct val="100000"/>
              </a:pPr>
              <a:r>
                <a:rPr lang="pt-BR" sz="2200" dirty="0">
                  <a:ln w="9525">
                    <a:solidFill>
                      <a:schemeClr val="tx1"/>
                    </a:solidFill>
                  </a:ln>
                  <a:latin typeface="Arial" pitchFamily="18"/>
                  <a:ea typeface="MS Gothic" pitchFamily="2"/>
                  <a:cs typeface="Tahoma" pitchFamily="2"/>
                </a:rPr>
                <a:t>Complemento de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87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97259D2-B3D2-C4BD-E4E4-C91EC1B36AAE}"/>
              </a:ext>
            </a:extLst>
          </p:cNvPr>
          <p:cNvSpPr txBox="1"/>
          <p:nvPr/>
        </p:nvSpPr>
        <p:spPr>
          <a:xfrm>
            <a:off x="-1" y="844200"/>
            <a:ext cx="13439776" cy="167073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Uso do complemento de 2 nas operações de multiplicação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Considere a operação (0111)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.(-0010)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 </a:t>
            </a:r>
            <a:r>
              <a:rPr lang="pt-BR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(7)</a:t>
            </a:r>
            <a:r>
              <a:rPr lang="pt-BR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  <a:r>
              <a:rPr lang="pt-BR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.(-2)</a:t>
            </a:r>
            <a:r>
              <a:rPr lang="pt-BR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10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5AA3673-139A-8989-EC75-4BBBA5B4B95E}"/>
                  </a:ext>
                </a:extLst>
              </p:cNvPr>
              <p:cNvSpPr txBox="1"/>
              <p:nvPr/>
            </p:nvSpPr>
            <p:spPr>
              <a:xfrm>
                <a:off x="3342636" y="2327211"/>
                <a:ext cx="2018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0   0   1   1   1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5AA3673-139A-8989-EC75-4BBBA5B4B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36" y="2327211"/>
                <a:ext cx="20181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CC36FE9-8967-91C5-D1F3-2AA922CFF147}"/>
                  </a:ext>
                </a:extLst>
              </p:cNvPr>
              <p:cNvSpPr txBox="1"/>
              <p:nvPr/>
            </p:nvSpPr>
            <p:spPr>
              <a:xfrm>
                <a:off x="3342636" y="2758098"/>
                <a:ext cx="2018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1   1   1   1   0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CC36FE9-8967-91C5-D1F3-2AA922CFF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36" y="2758098"/>
                <a:ext cx="201818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1F5FEEA-C5EC-3B51-055B-6A4E6F461E29}"/>
              </a:ext>
            </a:extLst>
          </p:cNvPr>
          <p:cNvCxnSpPr/>
          <p:nvPr/>
        </p:nvCxnSpPr>
        <p:spPr>
          <a:xfrm>
            <a:off x="3342636" y="3188985"/>
            <a:ext cx="19100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B15224-24BB-AB9A-440B-79AD0414C65E}"/>
              </a:ext>
            </a:extLst>
          </p:cNvPr>
          <p:cNvSpPr txBox="1"/>
          <p:nvPr/>
        </p:nvSpPr>
        <p:spPr>
          <a:xfrm>
            <a:off x="2983377" y="2450321"/>
            <a:ext cx="464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C34F6C4-8D79-D361-5C87-65BF8A0A4EC5}"/>
                  </a:ext>
                </a:extLst>
              </p:cNvPr>
              <p:cNvSpPr txBox="1"/>
              <p:nvPr/>
            </p:nvSpPr>
            <p:spPr>
              <a:xfrm>
                <a:off x="3342635" y="3231303"/>
                <a:ext cx="2018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0   0   0   0   0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C34F6C4-8D79-D361-5C87-65BF8A0A4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635" y="3231303"/>
                <a:ext cx="201818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53CACAE-A376-C192-0B82-11D4DE26CA13}"/>
                  </a:ext>
                </a:extLst>
              </p:cNvPr>
              <p:cNvSpPr txBox="1"/>
              <p:nvPr/>
            </p:nvSpPr>
            <p:spPr>
              <a:xfrm>
                <a:off x="2891937" y="3637078"/>
                <a:ext cx="2522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1   1  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53CACAE-A376-C192-0B82-11D4DE26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37" y="3637078"/>
                <a:ext cx="25227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1F6BC-E74B-E733-31DF-272564449CA7}"/>
                  </a:ext>
                </a:extLst>
              </p:cNvPr>
              <p:cNvSpPr txBox="1"/>
              <p:nvPr/>
            </p:nvSpPr>
            <p:spPr>
              <a:xfrm>
                <a:off x="2448335" y="4042853"/>
                <a:ext cx="2948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1   1  + 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B41F6BC-E74B-E733-31DF-272564449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35" y="4042853"/>
                <a:ext cx="294875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AA7D45E-02F5-9122-E51F-4E028F7BD84C}"/>
                  </a:ext>
                </a:extLst>
              </p:cNvPr>
              <p:cNvSpPr txBox="1"/>
              <p:nvPr/>
            </p:nvSpPr>
            <p:spPr>
              <a:xfrm>
                <a:off x="1961361" y="4473740"/>
                <a:ext cx="34533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 1   1 +  + 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AA7D45E-02F5-9122-E51F-4E028F7BD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61" y="4473740"/>
                <a:ext cx="345331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769EAEE-AB32-4644-CDFB-0245BBD1CBDA}"/>
                  </a:ext>
                </a:extLst>
              </p:cNvPr>
              <p:cNvSpPr txBox="1"/>
              <p:nvPr/>
            </p:nvSpPr>
            <p:spPr>
              <a:xfrm>
                <a:off x="1524481" y="4915375"/>
                <a:ext cx="38793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1    1  + + + +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769EAEE-AB32-4644-CDFB-0245BBD1C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81" y="4915375"/>
                <a:ext cx="387933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44887E86-CD4A-C7C0-B901-5595BE67868A}"/>
              </a:ext>
            </a:extLst>
          </p:cNvPr>
          <p:cNvSpPr/>
          <p:nvPr/>
        </p:nvSpPr>
        <p:spPr>
          <a:xfrm>
            <a:off x="2379601" y="3652047"/>
            <a:ext cx="3088865" cy="7864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E21AC09-37C5-F0FD-5776-3C8243F43EC6}"/>
                  </a:ext>
                </a:extLst>
              </p:cNvPr>
              <p:cNvSpPr txBox="1"/>
              <p:nvPr/>
            </p:nvSpPr>
            <p:spPr>
              <a:xfrm>
                <a:off x="9386498" y="2111768"/>
                <a:ext cx="28870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0   0   0   1   1   1   0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E21AC09-37C5-F0FD-5776-3C8243F43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98" y="2111768"/>
                <a:ext cx="288700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CBC0F60-003D-9A0E-1CC1-53501A05ABD5}"/>
                  </a:ext>
                </a:extLst>
              </p:cNvPr>
              <p:cNvSpPr txBox="1"/>
              <p:nvPr/>
            </p:nvSpPr>
            <p:spPr>
              <a:xfrm>
                <a:off x="9386499" y="2542655"/>
                <a:ext cx="2887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0   0   1   1   1   0   0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CBC0F60-003D-9A0E-1CC1-53501A05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99" y="2542655"/>
                <a:ext cx="288700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2DD3FFF4-F44E-1833-D128-C7B78ECC57BA}"/>
              </a:ext>
            </a:extLst>
          </p:cNvPr>
          <p:cNvSpPr/>
          <p:nvPr/>
        </p:nvSpPr>
        <p:spPr>
          <a:xfrm>
            <a:off x="9285569" y="2149436"/>
            <a:ext cx="3088865" cy="7864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5FD89C8-A5BE-B657-864D-6BCC24E00D7D}"/>
              </a:ext>
            </a:extLst>
          </p:cNvPr>
          <p:cNvCxnSpPr>
            <a:cxnSpLocks/>
          </p:cNvCxnSpPr>
          <p:nvPr/>
        </p:nvCxnSpPr>
        <p:spPr>
          <a:xfrm>
            <a:off x="1554063" y="5346262"/>
            <a:ext cx="38430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8DB8A29-EFBE-71E2-39C9-9366715B8C9F}"/>
              </a:ext>
            </a:extLst>
          </p:cNvPr>
          <p:cNvCxnSpPr>
            <a:cxnSpLocks/>
          </p:cNvCxnSpPr>
          <p:nvPr/>
        </p:nvCxnSpPr>
        <p:spPr>
          <a:xfrm>
            <a:off x="9285569" y="2981530"/>
            <a:ext cx="30888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9596BFA-8166-6618-8ABF-A5273614CA72}"/>
              </a:ext>
            </a:extLst>
          </p:cNvPr>
          <p:cNvSpPr txBox="1"/>
          <p:nvPr/>
        </p:nvSpPr>
        <p:spPr>
          <a:xfrm>
            <a:off x="8219411" y="3900591"/>
            <a:ext cx="33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AB78B67-3463-F38D-6DBF-EF3F4AF9AA4F}"/>
                  </a:ext>
                </a:extLst>
              </p:cNvPr>
              <p:cNvSpPr txBox="1"/>
              <p:nvPr/>
            </p:nvSpPr>
            <p:spPr>
              <a:xfrm>
                <a:off x="9366848" y="3004495"/>
                <a:ext cx="29655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0   1   0   1   0   1   0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9AB78B67-3463-F38D-6DBF-EF3F4AF9A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848" y="3004495"/>
                <a:ext cx="296555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2F489E-57B7-12BE-19D8-F1F679395344}"/>
                  </a:ext>
                </a:extLst>
              </p:cNvPr>
              <p:cNvSpPr txBox="1"/>
              <p:nvPr/>
            </p:nvSpPr>
            <p:spPr>
              <a:xfrm>
                <a:off x="10648861" y="1872437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A2F489E-57B7-12BE-19D8-F1F679395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861" y="1872437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6FDEA65-D1B2-27F4-6D18-3A37233B6DB5}"/>
                  </a:ext>
                </a:extLst>
              </p:cNvPr>
              <p:cNvSpPr txBox="1"/>
              <p:nvPr/>
            </p:nvSpPr>
            <p:spPr>
              <a:xfrm>
                <a:off x="10171341" y="188316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6FDEA65-D1B2-27F4-6D18-3A37233B6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341" y="1883168"/>
                <a:ext cx="181140" cy="276999"/>
              </a:xfrm>
              <a:prstGeom prst="rect">
                <a:avLst/>
              </a:prstGeom>
              <a:blipFill>
                <a:blip r:embed="rId14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FAD529A-5DFA-4025-E642-EF19970F624F}"/>
                  </a:ext>
                </a:extLst>
              </p:cNvPr>
              <p:cNvSpPr txBox="1"/>
              <p:nvPr/>
            </p:nvSpPr>
            <p:spPr>
              <a:xfrm>
                <a:off x="9784391" y="188316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FAD529A-5DFA-4025-E642-EF19970F6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391" y="1883168"/>
                <a:ext cx="181140" cy="276999"/>
              </a:xfrm>
              <a:prstGeom prst="rect">
                <a:avLst/>
              </a:prstGeom>
              <a:blipFill>
                <a:blip r:embed="rId1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1CA04F9B-4A76-01F6-13CD-A42EFBD8B9E4}"/>
              </a:ext>
            </a:extLst>
          </p:cNvPr>
          <p:cNvSpPr/>
          <p:nvPr/>
        </p:nvSpPr>
        <p:spPr>
          <a:xfrm>
            <a:off x="8540532" y="3818725"/>
            <a:ext cx="3803915" cy="7864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CD5F04D-C9B5-72CB-C8AB-C373458F2AAD}"/>
                  </a:ext>
                </a:extLst>
              </p:cNvPr>
              <p:cNvSpPr txBox="1"/>
              <p:nvPr/>
            </p:nvSpPr>
            <p:spPr>
              <a:xfrm>
                <a:off x="8540051" y="3781057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0   0   0   1    1   1   0   0   0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CD5F04D-C9B5-72CB-C8AB-C373458F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051" y="3781057"/>
                <a:ext cx="383438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EEDEC86E-9938-F8B8-1924-C9CC10D2B54A}"/>
                  </a:ext>
                </a:extLst>
              </p:cNvPr>
              <p:cNvSpPr txBox="1"/>
              <p:nvPr/>
            </p:nvSpPr>
            <p:spPr>
              <a:xfrm>
                <a:off x="8540051" y="4223950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0   0   1   1    1   0   0   0   0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EEDEC86E-9938-F8B8-1924-C9CC10D2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051" y="4223950"/>
                <a:ext cx="3834383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041AA735-B250-6987-6E24-34308BFB2E10}"/>
              </a:ext>
            </a:extLst>
          </p:cNvPr>
          <p:cNvSpPr/>
          <p:nvPr/>
        </p:nvSpPr>
        <p:spPr>
          <a:xfrm>
            <a:off x="1554063" y="4522155"/>
            <a:ext cx="3913082" cy="7864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84D8060-6274-9583-6068-72C5BEF31317}"/>
              </a:ext>
            </a:extLst>
          </p:cNvPr>
          <p:cNvCxnSpPr>
            <a:cxnSpLocks/>
          </p:cNvCxnSpPr>
          <p:nvPr/>
        </p:nvCxnSpPr>
        <p:spPr>
          <a:xfrm>
            <a:off x="8540051" y="4675782"/>
            <a:ext cx="38043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229A805-F224-0F90-9751-8C24BC7E30AF}"/>
              </a:ext>
            </a:extLst>
          </p:cNvPr>
          <p:cNvSpPr txBox="1"/>
          <p:nvPr/>
        </p:nvSpPr>
        <p:spPr>
          <a:xfrm>
            <a:off x="8896833" y="2267185"/>
            <a:ext cx="33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3ACFF582-F025-78AE-6E28-5F9B69B64F3E}"/>
                  </a:ext>
                </a:extLst>
              </p:cNvPr>
              <p:cNvSpPr txBox="1"/>
              <p:nvPr/>
            </p:nvSpPr>
            <p:spPr>
              <a:xfrm>
                <a:off x="8540051" y="4759998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0   1   0   1    0   1   0   0   0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3ACFF582-F025-78AE-6E28-5F9B69B6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051" y="4759998"/>
                <a:ext cx="3834383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4F2A08E-D1E1-71B6-5F6C-E4275D72CBDC}"/>
                  </a:ext>
                </a:extLst>
              </p:cNvPr>
              <p:cNvSpPr txBox="1"/>
              <p:nvPr/>
            </p:nvSpPr>
            <p:spPr>
              <a:xfrm>
                <a:off x="8498020" y="6107394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0   1   0   1    0   1   0   0   0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14F2A08E-D1E1-71B6-5F6C-E4275D72C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20" y="6107394"/>
                <a:ext cx="3834383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1775C9E-2BF5-A098-B8B6-AD9A96116806}"/>
                  </a:ext>
                </a:extLst>
              </p:cNvPr>
              <p:cNvSpPr txBox="1"/>
              <p:nvPr/>
            </p:nvSpPr>
            <p:spPr>
              <a:xfrm>
                <a:off x="8498020" y="5676507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0   0   0   1    0   1   0   1   0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61775C9E-2BF5-A098-B8B6-AD9A9611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20" y="5676507"/>
                <a:ext cx="3834383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0B8B37B-2060-CC07-F4C3-F4D35F1DDDC5}"/>
              </a:ext>
            </a:extLst>
          </p:cNvPr>
          <p:cNvCxnSpPr>
            <a:cxnSpLocks/>
          </p:cNvCxnSpPr>
          <p:nvPr/>
        </p:nvCxnSpPr>
        <p:spPr>
          <a:xfrm>
            <a:off x="8486742" y="6538281"/>
            <a:ext cx="38043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E69EF4A-DBF9-1E7E-28FE-0B2D854B8FDA}"/>
                  </a:ext>
                </a:extLst>
              </p:cNvPr>
              <p:cNvSpPr txBox="1"/>
              <p:nvPr/>
            </p:nvSpPr>
            <p:spPr>
              <a:xfrm>
                <a:off x="8498020" y="6604726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0   1   1   1    1   0   0   1   0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6E69EF4A-DBF9-1E7E-28FE-0B2D854B8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020" y="6604726"/>
                <a:ext cx="3834383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A6773A8-5440-DA71-B289-6BB646D0E922}"/>
                  </a:ext>
                </a:extLst>
              </p:cNvPr>
              <p:cNvSpPr txBox="1"/>
              <p:nvPr/>
            </p:nvSpPr>
            <p:spPr>
              <a:xfrm>
                <a:off x="10253161" y="547645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CA6773A8-5440-DA71-B289-6BB646D0E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3161" y="5476452"/>
                <a:ext cx="181140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2557419C-6980-91DC-4FEC-E69DA9ACDCF2}"/>
                  </a:ext>
                </a:extLst>
              </p:cNvPr>
              <p:cNvSpPr txBox="1"/>
              <p:nvPr/>
            </p:nvSpPr>
            <p:spPr>
              <a:xfrm>
                <a:off x="9784391" y="547645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2557419C-6980-91DC-4FEC-E69DA9ACD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391" y="5476452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9749F82-2A25-F1B1-9C54-2C162CD5600D}"/>
                  </a:ext>
                </a:extLst>
              </p:cNvPr>
              <p:cNvSpPr txBox="1"/>
              <p:nvPr/>
            </p:nvSpPr>
            <p:spPr>
              <a:xfrm>
                <a:off x="9315621" y="5471563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E9749F82-2A25-F1B1-9C54-2C162CD5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621" y="5471563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aixaDeTexto 56">
            <a:extLst>
              <a:ext uri="{FF2B5EF4-FFF2-40B4-BE49-F238E27FC236}">
                <a16:creationId xmlns:a16="http://schemas.microsoft.com/office/drawing/2014/main" id="{8083162B-6F98-1E69-F759-B839A8433F59}"/>
              </a:ext>
            </a:extLst>
          </p:cNvPr>
          <p:cNvSpPr txBox="1"/>
          <p:nvPr/>
        </p:nvSpPr>
        <p:spPr>
          <a:xfrm>
            <a:off x="7979335" y="5799617"/>
            <a:ext cx="33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+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3F68826E-3737-3EB8-AC2C-A96F694979B8}"/>
              </a:ext>
            </a:extLst>
          </p:cNvPr>
          <p:cNvSpPr/>
          <p:nvPr/>
        </p:nvSpPr>
        <p:spPr>
          <a:xfrm>
            <a:off x="9285569" y="3033208"/>
            <a:ext cx="3088865" cy="3901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DFAF1AA0-54F8-B06F-DECB-D46CE4FB7EAA}"/>
              </a:ext>
            </a:extLst>
          </p:cNvPr>
          <p:cNvSpPr/>
          <p:nvPr/>
        </p:nvSpPr>
        <p:spPr>
          <a:xfrm>
            <a:off x="8554505" y="5696861"/>
            <a:ext cx="3775487" cy="39017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74931A4-F106-704E-5386-1DF01A74FC2F}"/>
              </a:ext>
            </a:extLst>
          </p:cNvPr>
          <p:cNvSpPr/>
          <p:nvPr/>
        </p:nvSpPr>
        <p:spPr>
          <a:xfrm>
            <a:off x="8557682" y="4784048"/>
            <a:ext cx="3775487" cy="39017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9E43D8E5-6EF4-76FB-BCCF-BFBE36A7C7C3}"/>
              </a:ext>
            </a:extLst>
          </p:cNvPr>
          <p:cNvSpPr/>
          <p:nvPr/>
        </p:nvSpPr>
        <p:spPr>
          <a:xfrm>
            <a:off x="10253161" y="6615969"/>
            <a:ext cx="2076831" cy="39017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DF50C6E-E958-A224-6B1C-2CF0D1C2830A}"/>
                  </a:ext>
                </a:extLst>
              </p:cNvPr>
              <p:cNvSpPr txBox="1"/>
              <p:nvPr/>
            </p:nvSpPr>
            <p:spPr>
              <a:xfrm>
                <a:off x="9834302" y="357552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DF50C6E-E958-A224-6B1C-2CF0D1C28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02" y="3575522"/>
                <a:ext cx="181140" cy="276999"/>
              </a:xfrm>
              <a:prstGeom prst="rect">
                <a:avLst/>
              </a:prstGeom>
              <a:blipFill>
                <a:blip r:embed="rId2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CC5DC-4030-9122-35EF-100678CBD702}"/>
                  </a:ext>
                </a:extLst>
              </p:cNvPr>
              <p:cNvSpPr txBox="1"/>
              <p:nvPr/>
            </p:nvSpPr>
            <p:spPr>
              <a:xfrm>
                <a:off x="9402032" y="357552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B84CC5DC-4030-9122-35EF-100678CBD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032" y="3575522"/>
                <a:ext cx="181140" cy="276999"/>
              </a:xfrm>
              <a:prstGeom prst="rect">
                <a:avLst/>
              </a:prstGeom>
              <a:blipFill>
                <a:blip r:embed="rId2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13C3D1E-5609-14B8-8879-B0756C2EE470}"/>
                  </a:ext>
                </a:extLst>
              </p:cNvPr>
              <p:cNvSpPr txBox="1"/>
              <p:nvPr/>
            </p:nvSpPr>
            <p:spPr>
              <a:xfrm>
                <a:off x="8975398" y="356564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13C3D1E-5609-14B8-8879-B0756C2EE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398" y="3565641"/>
                <a:ext cx="181140" cy="276999"/>
              </a:xfrm>
              <a:prstGeom prst="rect">
                <a:avLst/>
              </a:prstGeom>
              <a:blipFill>
                <a:blip r:embed="rId27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EA001BEC-4988-3C0D-8B7B-2F71B49B9953}"/>
                  </a:ext>
                </a:extLst>
              </p:cNvPr>
              <p:cNvSpPr txBox="1"/>
              <p:nvPr/>
            </p:nvSpPr>
            <p:spPr>
              <a:xfrm>
                <a:off x="1536121" y="5385382"/>
                <a:ext cx="3834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0   1   1   1    1   0   0   1   0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EA001BEC-4988-3C0D-8B7B-2F71B49B9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21" y="5385382"/>
                <a:ext cx="3834383" cy="4308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ângulo 65">
            <a:extLst>
              <a:ext uri="{FF2B5EF4-FFF2-40B4-BE49-F238E27FC236}">
                <a16:creationId xmlns:a16="http://schemas.microsoft.com/office/drawing/2014/main" id="{95AF2478-3093-58D3-23F6-5C9B8C167E5C}"/>
              </a:ext>
            </a:extLst>
          </p:cNvPr>
          <p:cNvSpPr/>
          <p:nvPr/>
        </p:nvSpPr>
        <p:spPr>
          <a:xfrm>
            <a:off x="3303176" y="5408847"/>
            <a:ext cx="2076831" cy="39017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DDBD57A-CE5B-70A1-4508-8303FF29C753}"/>
              </a:ext>
            </a:extLst>
          </p:cNvPr>
          <p:cNvGrpSpPr/>
          <p:nvPr/>
        </p:nvGrpSpPr>
        <p:grpSpPr>
          <a:xfrm>
            <a:off x="8498020" y="6645434"/>
            <a:ext cx="1673321" cy="390179"/>
            <a:chOff x="8498020" y="6604724"/>
            <a:chExt cx="1673321" cy="390179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33FB4F3-4384-B4F4-88A7-53646783A559}"/>
                </a:ext>
              </a:extLst>
            </p:cNvPr>
            <p:cNvCxnSpPr/>
            <p:nvPr/>
          </p:nvCxnSpPr>
          <p:spPr>
            <a:xfrm>
              <a:off x="8498020" y="6604725"/>
              <a:ext cx="1673321" cy="39017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FFE9141E-F24E-31D4-E7A3-F1A815325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020" y="6604724"/>
              <a:ext cx="1673321" cy="32925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6FA342D3-AC3E-2AB5-DD7B-F4C65881974D}"/>
              </a:ext>
            </a:extLst>
          </p:cNvPr>
          <p:cNvGrpSpPr/>
          <p:nvPr/>
        </p:nvGrpSpPr>
        <p:grpSpPr>
          <a:xfrm>
            <a:off x="1539648" y="5415132"/>
            <a:ext cx="1673321" cy="390179"/>
            <a:chOff x="8498020" y="6604724"/>
            <a:chExt cx="1673321" cy="390179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1739939E-1AE4-51E8-0264-F815B8496D6A}"/>
                </a:ext>
              </a:extLst>
            </p:cNvPr>
            <p:cNvCxnSpPr/>
            <p:nvPr/>
          </p:nvCxnSpPr>
          <p:spPr>
            <a:xfrm>
              <a:off x="8498020" y="6604725"/>
              <a:ext cx="1673321" cy="39017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E1E933EB-5176-E97B-E672-DFA64987C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8020" y="6604724"/>
              <a:ext cx="1673321" cy="32925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tângulo 71">
            <a:extLst>
              <a:ext uri="{FF2B5EF4-FFF2-40B4-BE49-F238E27FC236}">
                <a16:creationId xmlns:a16="http://schemas.microsoft.com/office/drawing/2014/main" id="{B25DB984-A8A5-4B3F-049C-43B0C7D4752C}"/>
              </a:ext>
            </a:extLst>
          </p:cNvPr>
          <p:cNvSpPr/>
          <p:nvPr/>
        </p:nvSpPr>
        <p:spPr>
          <a:xfrm>
            <a:off x="8554505" y="6127748"/>
            <a:ext cx="3775487" cy="39017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604DBF6B-2D5C-F336-D163-E6A9E63DC8CC}"/>
              </a:ext>
            </a:extLst>
          </p:cNvPr>
          <p:cNvCxnSpPr/>
          <p:nvPr/>
        </p:nvCxnSpPr>
        <p:spPr>
          <a:xfrm flipV="1">
            <a:off x="2214880" y="5816269"/>
            <a:ext cx="0" cy="89920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EE7C954A-2874-770F-805C-F4FF567B1206}"/>
              </a:ext>
            </a:extLst>
          </p:cNvPr>
          <p:cNvCxnSpPr>
            <a:cxnSpLocks/>
          </p:cNvCxnSpPr>
          <p:nvPr/>
        </p:nvCxnSpPr>
        <p:spPr>
          <a:xfrm>
            <a:off x="6156960" y="6779752"/>
            <a:ext cx="224536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60DA24D-AD5D-91F9-8247-66B39F16742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2204721" y="6727580"/>
            <a:ext cx="284479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79CF7018-D3B6-6E04-0F2C-CEBE055A2656}"/>
              </a:ext>
            </a:extLst>
          </p:cNvPr>
          <p:cNvSpPr txBox="1"/>
          <p:nvPr/>
        </p:nvSpPr>
        <p:spPr>
          <a:xfrm>
            <a:off x="2489200" y="6373637"/>
            <a:ext cx="3665347" cy="70788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Estouro no número de bits, deve ser desconsiderado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4A49EFA0-1613-6C07-D7E7-F8C5BC3D730F}"/>
                  </a:ext>
                </a:extLst>
              </p:cNvPr>
              <p:cNvSpPr txBox="1"/>
              <p:nvPr/>
            </p:nvSpPr>
            <p:spPr>
              <a:xfrm>
                <a:off x="5472335" y="5388870"/>
                <a:ext cx="17238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=(−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14)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4A49EFA0-1613-6C07-D7E7-F8C5BC3D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35" y="5388870"/>
                <a:ext cx="1723805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1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4" grpId="0"/>
      <p:bldP spid="25" grpId="0"/>
      <p:bldP spid="8" grpId="0" animBg="1"/>
      <p:bldP spid="29" grpId="0"/>
      <p:bldP spid="30" grpId="0"/>
      <p:bldP spid="33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 animBg="1"/>
      <p:bldP spid="46" grpId="0"/>
      <p:bldP spid="47" grpId="0"/>
      <p:bldP spid="49" grpId="0"/>
      <p:bldP spid="50" grpId="0"/>
      <p:bldP spid="52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 animBg="1"/>
      <p:bldP spid="72" grpId="0" animBg="1"/>
      <p:bldP spid="79" grpId="0" animBg="1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277873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07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Realize as subtrações utilizando o complemento de 2:</a:t>
            </a:r>
          </a:p>
          <a:p>
            <a:pPr marL="514350" indent="-514350" hangingPunct="0">
              <a:spcAft>
                <a:spcPts val="1134"/>
              </a:spcAft>
              <a:buSzPct val="100000"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(10101011)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-(1000100)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514350" indent="-514350" hangingPunct="0">
              <a:spcAft>
                <a:spcPts val="1134"/>
              </a:spcAft>
              <a:buSzPct val="100000"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(10011)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-(100101)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</a:p>
          <a:p>
            <a:pPr marL="514350" indent="-514350" hangingPunct="0">
              <a:spcAft>
                <a:spcPts val="1134"/>
              </a:spcAft>
              <a:buSzPct val="100000"/>
              <a:buFontTx/>
              <a:buAutoNum type="alphaLcParenR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(011)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.(-010)</a:t>
            </a:r>
            <a:r>
              <a:rPr lang="pt-BR" sz="2800" baseline="-25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2</a:t>
            </a: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E2647-5ABC-C168-91F9-C99612A63338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CAPUANO, Francisco Gabriel. Elementos de eletrônica digital. 42. São Paulo Erica 2019 1 recurso online ISBN 9788536530390. P. 42-43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0CFA9E-FD53-E3B1-7C07-F7560C823245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852595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608219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Referências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PEDRONI, Volnei </a:t>
            </a:r>
            <a:r>
              <a:rPr lang="pt-BR" sz="2800" dirty="0" err="1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Antonio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 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Eletrônica digital moderna e VHDL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 Rio de Janeiro: Elsevier, 2010. 619 p. ISBN 9788535234657. Capítulo 2 – Representações binárias.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TOCCI, Ronald J.; </a:t>
            </a:r>
            <a:r>
              <a:rPr lang="pt-BR" sz="2800" dirty="0" err="1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Widmer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, Neal S.; Moss, Gregory L.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Sistemas digitais: princípios e aplicações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, 12ª ed. Editora Pearson, 2018. 1056 p. ISBN 9788543025018. Capítulo 2 – Sistemas de numeração e códigos.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CAPUANO, Francisco Gabriel.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Elementos de eletrônica digital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 42. São Paulo Erica 2019 1 recurso online ISBN 9788536530390. Capítulo 1 – Sistemas de numeração.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FLOYD, Thomas. Sistemas digitais : fundamentos e aplicações. 9. Porto Alegre Bookman 2011 1 recurso online ISBN 9788577801077. Capítulo 2 – Sistemas de numeração, operações e códigos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BAC6C1-49EF-73DD-BF2C-B05C2EECCD8C}"/>
              </a:ext>
            </a:extLst>
          </p:cNvPr>
          <p:cNvSpPr txBox="1"/>
          <p:nvPr/>
        </p:nvSpPr>
        <p:spPr>
          <a:xfrm>
            <a:off x="2048972" y="77041"/>
            <a:ext cx="934131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Operações aritméticas no sistema binário</a:t>
            </a:r>
          </a:p>
        </p:txBody>
      </p:sp>
    </p:spTree>
    <p:extLst>
      <p:ext uri="{BB962C8B-B14F-4D97-AF65-F5344CB8AC3E}">
        <p14:creationId xmlns:p14="http://schemas.microsoft.com/office/powerpoint/2010/main" val="399213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01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Converta os números abaixo para as representações </a:t>
            </a:r>
            <a:r>
              <a:rPr lang="pt-BR" sz="2800" b="1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indicadas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/>
              <p:nvPr/>
            </p:nvSpPr>
            <p:spPr>
              <a:xfrm>
                <a:off x="216073" y="2235367"/>
                <a:ext cx="29282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874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2235367"/>
                <a:ext cx="292823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E633EC8-669F-1CE5-8C6B-B65BE75DE9C5}"/>
                  </a:ext>
                </a:extLst>
              </p:cNvPr>
              <p:cNvSpPr txBox="1"/>
              <p:nvPr/>
            </p:nvSpPr>
            <p:spPr>
              <a:xfrm>
                <a:off x="216073" y="3545088"/>
                <a:ext cx="2803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E633EC8-669F-1CE5-8C6B-B65BE75D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3545088"/>
                <a:ext cx="28032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BE8615B-07B7-2CA8-4494-09B1B1DDD161}"/>
                  </a:ext>
                </a:extLst>
              </p:cNvPr>
              <p:cNvSpPr txBox="1"/>
              <p:nvPr/>
            </p:nvSpPr>
            <p:spPr>
              <a:xfrm>
                <a:off x="216072" y="4854809"/>
                <a:ext cx="4874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0111 1100 0001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BE8615B-07B7-2CA8-4494-09B1B1DD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2" y="4854809"/>
                <a:ext cx="487428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5516C99-5CEF-ACCB-AB60-FA7E543271F4}"/>
                  </a:ext>
                </a:extLst>
              </p:cNvPr>
              <p:cNvSpPr txBox="1"/>
              <p:nvPr/>
            </p:nvSpPr>
            <p:spPr>
              <a:xfrm>
                <a:off x="3144311" y="2235367"/>
                <a:ext cx="38350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1000 0111 0100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5516C99-5CEF-ACCB-AB60-FA7E5432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11" y="2235367"/>
                <a:ext cx="38350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691595E-960B-EE01-5127-27B0CF8861B2}"/>
                  </a:ext>
                </a:extLst>
              </p:cNvPr>
              <p:cNvSpPr txBox="1"/>
              <p:nvPr/>
            </p:nvSpPr>
            <p:spPr>
              <a:xfrm>
                <a:off x="3019276" y="3534538"/>
                <a:ext cx="23603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0,0010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𝐵𝐶𝐷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691595E-960B-EE01-5127-27B0CF886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76" y="3534538"/>
                <a:ext cx="236032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58A4138-B29F-1F8E-7703-51C8E204A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29776"/>
              </p:ext>
            </p:extLst>
          </p:nvPr>
        </p:nvGraphicFramePr>
        <p:xfrm>
          <a:off x="9917748" y="1960937"/>
          <a:ext cx="3187572" cy="534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3554">
                  <a:extLst>
                    <a:ext uri="{9D8B030D-6E8A-4147-A177-3AD203B41FA5}">
                      <a16:colId xmlns:a16="http://schemas.microsoft.com/office/drawing/2014/main" val="508310363"/>
                    </a:ext>
                  </a:extLst>
                </a:gridCol>
                <a:gridCol w="1366903">
                  <a:extLst>
                    <a:ext uri="{9D8B030D-6E8A-4147-A177-3AD203B41FA5}">
                      <a16:colId xmlns:a16="http://schemas.microsoft.com/office/drawing/2014/main" val="2427255036"/>
                    </a:ext>
                  </a:extLst>
                </a:gridCol>
                <a:gridCol w="857115">
                  <a:extLst>
                    <a:ext uri="{9D8B030D-6E8A-4147-A177-3AD203B41FA5}">
                      <a16:colId xmlns:a16="http://schemas.microsoft.com/office/drawing/2014/main" val="1207857084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Decimal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Binário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BCD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3410017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14891785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2707903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861987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6878954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0435794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202256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4565948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7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86752035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8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8289367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9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1802345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44589310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1828094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3533931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8986837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8442578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8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32363852"/>
                  </a:ext>
                </a:extLst>
              </a:tr>
            </a:tbl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2B32D03D-214B-457D-3F7D-3DAFFDE8A3F3}"/>
              </a:ext>
            </a:extLst>
          </p:cNvPr>
          <p:cNvSpPr/>
          <p:nvPr/>
        </p:nvSpPr>
        <p:spPr>
          <a:xfrm>
            <a:off x="12249150" y="5410200"/>
            <a:ext cx="856170" cy="18942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C80B33F-163F-61A7-3830-3CEA687EFEF4}"/>
              </a:ext>
            </a:extLst>
          </p:cNvPr>
          <p:cNvSpPr/>
          <p:nvPr/>
        </p:nvSpPr>
        <p:spPr>
          <a:xfrm>
            <a:off x="3714750" y="2235367"/>
            <a:ext cx="800100" cy="411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349793-6B88-B19F-AB5F-5C1308DE0F9C}"/>
              </a:ext>
            </a:extLst>
          </p:cNvPr>
          <p:cNvSpPr/>
          <p:nvPr/>
        </p:nvSpPr>
        <p:spPr>
          <a:xfrm>
            <a:off x="4569410" y="2235367"/>
            <a:ext cx="800100" cy="411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162E480-85E5-8488-9FA3-E328C2EFDB18}"/>
              </a:ext>
            </a:extLst>
          </p:cNvPr>
          <p:cNvSpPr/>
          <p:nvPr/>
        </p:nvSpPr>
        <p:spPr>
          <a:xfrm>
            <a:off x="5434230" y="2235367"/>
            <a:ext cx="800100" cy="411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87234B-E8F7-11BC-0A26-8ED3CA45F9F5}"/>
                  </a:ext>
                </a:extLst>
              </p:cNvPr>
              <p:cNvSpPr txBox="1"/>
              <p:nvPr/>
            </p:nvSpPr>
            <p:spPr>
              <a:xfrm>
                <a:off x="3861237" y="2655704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387234B-E8F7-11BC-0A26-8ED3CA45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37" y="2655704"/>
                <a:ext cx="28052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A78679D-7218-35AC-B0F3-2C6DEDBC3A3E}"/>
                  </a:ext>
                </a:extLst>
              </p:cNvPr>
              <p:cNvSpPr txBox="1"/>
              <p:nvPr/>
            </p:nvSpPr>
            <p:spPr>
              <a:xfrm>
                <a:off x="4804763" y="2647174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A78679D-7218-35AC-B0F3-2C6DEDBC3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63" y="2647174"/>
                <a:ext cx="280526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20CAEBE-0C6E-A4DB-2760-EE635DC22AEB}"/>
                  </a:ext>
                </a:extLst>
              </p:cNvPr>
              <p:cNvSpPr txBox="1"/>
              <p:nvPr/>
            </p:nvSpPr>
            <p:spPr>
              <a:xfrm>
                <a:off x="5694017" y="2644504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20CAEBE-0C6E-A4DB-2760-EE635DC22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017" y="2644504"/>
                <a:ext cx="28052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3696C4-9FB5-8560-24EE-033E0FB23F12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TOCCI, Ronald J.; </a:t>
            </a:r>
            <a:r>
              <a:rPr lang="pt-BR" sz="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Widmer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Neal S.; Moss, Gregory 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Sistemas digitais: princípios e aplicações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12ª ed. Editora Pearson, 2018. 1056 p. ISBN 9788543025018. P. 47-49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C475D3C-077B-ED8E-3D2A-081545DC3B99}"/>
              </a:ext>
            </a:extLst>
          </p:cNvPr>
          <p:cNvSpPr txBox="1"/>
          <p:nvPr/>
        </p:nvSpPr>
        <p:spPr>
          <a:xfrm>
            <a:off x="-15946" y="7191019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UNIVESP. 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Circuitos Digitais – Sistemas Numéricos de Numeração. 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Disponível em: &lt;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https://tinyurl.com/ms4h3dzp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 Acesso em: 31 julho 2022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2242BF3-F880-419F-FED7-D03328A12DC7}"/>
              </a:ext>
            </a:extLst>
          </p:cNvPr>
          <p:cNvSpPr/>
          <p:nvPr/>
        </p:nvSpPr>
        <p:spPr>
          <a:xfrm>
            <a:off x="3845417" y="3520777"/>
            <a:ext cx="800100" cy="4118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00C4122-EB10-E0B9-6A5F-743E79C86A4A}"/>
                  </a:ext>
                </a:extLst>
              </p:cNvPr>
              <p:cNvSpPr txBox="1"/>
              <p:nvPr/>
            </p:nvSpPr>
            <p:spPr>
              <a:xfrm>
                <a:off x="4105204" y="3929914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00C4122-EB10-E0B9-6A5F-743E79C8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04" y="3929914"/>
                <a:ext cx="280526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06CAC104-A647-8D9F-8C4D-E2D095A38F7E}"/>
              </a:ext>
            </a:extLst>
          </p:cNvPr>
          <p:cNvSpPr/>
          <p:nvPr/>
        </p:nvSpPr>
        <p:spPr>
          <a:xfrm>
            <a:off x="1280142" y="4873889"/>
            <a:ext cx="800100" cy="411807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518A0C-1C98-7264-815F-EA6C4D81587E}"/>
              </a:ext>
            </a:extLst>
          </p:cNvPr>
          <p:cNvSpPr txBox="1"/>
          <p:nvPr/>
        </p:nvSpPr>
        <p:spPr>
          <a:xfrm>
            <a:off x="447040" y="5410200"/>
            <a:ext cx="690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Grupo referente a um código proibido, indica um erro no número BCD.</a:t>
            </a:r>
          </a:p>
        </p:txBody>
      </p:sp>
    </p:spTree>
    <p:extLst>
      <p:ext uri="{BB962C8B-B14F-4D97-AF65-F5344CB8AC3E}">
        <p14:creationId xmlns:p14="http://schemas.microsoft.com/office/powerpoint/2010/main" val="17800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 animBg="1"/>
      <p:bldP spid="16" grpId="0" animBg="1"/>
      <p:bldP spid="17" grpId="0" animBg="1"/>
      <p:bldP spid="18" grpId="0"/>
      <p:bldP spid="19" grpId="0"/>
      <p:bldP spid="20" grpId="0"/>
      <p:bldP spid="23" grpId="0" animBg="1"/>
      <p:bldP spid="24" grpId="0"/>
      <p:bldP spid="2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5481E46-7264-0EBD-4761-9307AC1A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92" y="2702258"/>
            <a:ext cx="4017950" cy="21551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0088881" cy="194260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Código Gray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Por apresentar, na contagem sequencial, a variação de apenas 1 bit por vez, tem aplicações importantes desde </a:t>
            </a:r>
            <a:r>
              <a:rPr lang="pt-BR" sz="2800" dirty="0" err="1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encoders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até implementações de máquinas de estado.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D7B0B1-E258-2EFF-35AD-D7191C2E67C3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TOCCI, Ronald J.; </a:t>
            </a:r>
            <a:r>
              <a:rPr lang="pt-BR" sz="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Widmer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Neal S.; Moss, Gregory 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Sistemas digitais: princípios e aplicações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12ª ed. Editora Pearson, 2018. 1056 p. ISBN 9788543025018. P. 50-53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8639C42-B810-DD3A-B9FE-978D0CD77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34079"/>
              </p:ext>
            </p:extLst>
          </p:nvPr>
        </p:nvGraphicFramePr>
        <p:xfrm>
          <a:off x="10039503" y="885157"/>
          <a:ext cx="3261995" cy="534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675">
                  <a:extLst>
                    <a:ext uri="{9D8B030D-6E8A-4147-A177-3AD203B41FA5}">
                      <a16:colId xmlns:a16="http://schemas.microsoft.com/office/drawing/2014/main" val="1370043000"/>
                    </a:ext>
                  </a:extLst>
                </a:gridCol>
                <a:gridCol w="923812">
                  <a:extLst>
                    <a:ext uri="{9D8B030D-6E8A-4147-A177-3AD203B41FA5}">
                      <a16:colId xmlns:a16="http://schemas.microsoft.com/office/drawing/2014/main" val="2372549599"/>
                    </a:ext>
                  </a:extLst>
                </a:gridCol>
                <a:gridCol w="691254">
                  <a:extLst>
                    <a:ext uri="{9D8B030D-6E8A-4147-A177-3AD203B41FA5}">
                      <a16:colId xmlns:a16="http://schemas.microsoft.com/office/drawing/2014/main" val="2016946645"/>
                    </a:ext>
                  </a:extLst>
                </a:gridCol>
                <a:gridCol w="691254">
                  <a:extLst>
                    <a:ext uri="{9D8B030D-6E8A-4147-A177-3AD203B41FA5}">
                      <a16:colId xmlns:a16="http://schemas.microsoft.com/office/drawing/2014/main" val="3740528733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Decimal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Binário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BCD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616072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2814988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1238034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8440475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0610678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1174592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9484582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9787643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7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39768588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8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168828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9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9070293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705915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4549492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862026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1798437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7317362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38472743"/>
                  </a:ext>
                </a:extLst>
              </a:tr>
            </a:tbl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B47E2D40-AA96-2FBD-B238-066C142F4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667" y="4892586"/>
            <a:ext cx="5562600" cy="249555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E92E3644-2919-8656-5A19-73C87EC36429}"/>
              </a:ext>
            </a:extLst>
          </p:cNvPr>
          <p:cNvSpPr/>
          <p:nvPr/>
        </p:nvSpPr>
        <p:spPr>
          <a:xfrm>
            <a:off x="11913870" y="4348480"/>
            <a:ext cx="684530" cy="1880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62435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Conversão Código Gray ↔ Binário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6EE4B2-7DF6-A64A-FEC9-DA3879248F9A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TOCCI, Ronald J.; </a:t>
            </a:r>
            <a:r>
              <a:rPr lang="pt-BR" sz="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Widmer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Neal S.; Moss, Gregory 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Sistemas digitais: princípios e aplicações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12ª ed. Editora Pearson, 2018. 1056 p. ISBN 9788543025018. P. 50-53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0A701D-F832-F783-6848-3296A993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82"/>
          <a:stretch/>
        </p:blipFill>
        <p:spPr>
          <a:xfrm>
            <a:off x="675655" y="1480485"/>
            <a:ext cx="4033488" cy="31365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3632044-0971-6125-A9F0-9E8B3EDF0732}"/>
              </a:ext>
            </a:extLst>
          </p:cNvPr>
          <p:cNvSpPr txBox="1"/>
          <p:nvPr/>
        </p:nvSpPr>
        <p:spPr>
          <a:xfrm>
            <a:off x="0" y="4628996"/>
            <a:ext cx="5384799" cy="50381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Binário → Gray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342957A-9249-FD7D-8B21-2E16C2A81A51}"/>
                  </a:ext>
                </a:extLst>
              </p:cNvPr>
              <p:cNvSpPr txBox="1"/>
              <p:nvPr/>
            </p:nvSpPr>
            <p:spPr>
              <a:xfrm>
                <a:off x="83993" y="5291464"/>
                <a:ext cx="494205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342957A-9249-FD7D-8B21-2E16C2A8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3" y="5291464"/>
                <a:ext cx="4942059" cy="9611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19182B0-B18E-B78B-ECF0-DCC16E93D221}"/>
                  </a:ext>
                </a:extLst>
              </p:cNvPr>
              <p:cNvSpPr txBox="1"/>
              <p:nvPr/>
            </p:nvSpPr>
            <p:spPr>
              <a:xfrm>
                <a:off x="83993" y="6317847"/>
                <a:ext cx="494205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19182B0-B18E-B78B-ECF0-DCC16E93D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3" y="6317847"/>
                <a:ext cx="4942059" cy="961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95114FE-D861-3547-C07F-EE840192D853}"/>
                  </a:ext>
                </a:extLst>
              </p:cNvPr>
              <p:cNvSpPr txBox="1"/>
              <p:nvPr/>
            </p:nvSpPr>
            <p:spPr>
              <a:xfrm>
                <a:off x="6719887" y="5291464"/>
                <a:ext cx="494205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95114FE-D861-3547-C07F-EE840192D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87" y="5291464"/>
                <a:ext cx="4942059" cy="9611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2FC82B9-0A7E-1F8B-ADE2-504EE0053E81}"/>
                  </a:ext>
                </a:extLst>
              </p:cNvPr>
              <p:cNvSpPr txBox="1"/>
              <p:nvPr/>
            </p:nvSpPr>
            <p:spPr>
              <a:xfrm>
                <a:off x="6719887" y="6317847"/>
                <a:ext cx="4942059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𝑆𝑒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𝑒𝑛𝑡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ã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2FC82B9-0A7E-1F8B-ADE2-504EE005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87" y="6317847"/>
                <a:ext cx="4942059" cy="961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85C529-D746-899C-8687-C7748F1CFC1E}"/>
              </a:ext>
            </a:extLst>
          </p:cNvPr>
          <p:cNvSpPr txBox="1"/>
          <p:nvPr/>
        </p:nvSpPr>
        <p:spPr>
          <a:xfrm>
            <a:off x="6713099" y="4628996"/>
            <a:ext cx="5384799" cy="50381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Gray → Binário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66ECA0E-9B86-60C3-2688-797C1C8BE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51"/>
          <a:stretch/>
        </p:blipFill>
        <p:spPr>
          <a:xfrm>
            <a:off x="7181670" y="1413085"/>
            <a:ext cx="4447656" cy="31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7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111673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Exemplo 02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Converta os números abaixo para as representações indicadas.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/>
              <p:nvPr/>
            </p:nvSpPr>
            <p:spPr>
              <a:xfrm>
                <a:off x="216073" y="2235367"/>
                <a:ext cx="3137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𝐺𝑅𝐴𝑌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0D5921A5-718C-74EE-7ACA-D7B3DED3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2235367"/>
                <a:ext cx="313784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E633EC8-669F-1CE5-8C6B-B65BE75DE9C5}"/>
                  </a:ext>
                </a:extLst>
              </p:cNvPr>
              <p:cNvSpPr txBox="1"/>
              <p:nvPr/>
            </p:nvSpPr>
            <p:spPr>
              <a:xfrm>
                <a:off x="216073" y="3545088"/>
                <a:ext cx="3137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𝐺𝑅𝐴𝑌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/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E633EC8-669F-1CE5-8C6B-B65BE75DE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3" y="3545088"/>
                <a:ext cx="313784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BE88B7F-A71F-7D68-5C75-95FD2D2C4FCD}"/>
                  </a:ext>
                </a:extLst>
              </p:cNvPr>
              <p:cNvSpPr txBox="1"/>
              <p:nvPr/>
            </p:nvSpPr>
            <p:spPr>
              <a:xfrm>
                <a:off x="3362318" y="2235366"/>
                <a:ext cx="2242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𝐺𝑅𝐴𝑌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BE88B7F-A71F-7D68-5C75-95FD2D2C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18" y="2235366"/>
                <a:ext cx="22426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580200-00FA-1D5A-D219-48909E212E13}"/>
                  </a:ext>
                </a:extLst>
              </p:cNvPr>
              <p:cNvSpPr txBox="1"/>
              <p:nvPr/>
            </p:nvSpPr>
            <p:spPr>
              <a:xfrm>
                <a:off x="3362318" y="3545087"/>
                <a:ext cx="17095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0110</m:t>
                              </m:r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1580200-00FA-1D5A-D219-48909E21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18" y="3545087"/>
                <a:ext cx="170950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29C98FD7-25C6-9007-4876-C035765A39D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982"/>
          <a:stretch/>
        </p:blipFill>
        <p:spPr>
          <a:xfrm>
            <a:off x="1784996" y="4104818"/>
            <a:ext cx="4245712" cy="33016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3E8BC38-1331-A086-F80D-AF163982CD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051"/>
          <a:stretch/>
        </p:blipFill>
        <p:spPr>
          <a:xfrm>
            <a:off x="6719622" y="4104818"/>
            <a:ext cx="4681672" cy="330161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E2647-5ABC-C168-91F9-C99612A63338}"/>
              </a:ext>
            </a:extLst>
          </p:cNvPr>
          <p:cNvSpPr txBox="1"/>
          <p:nvPr/>
        </p:nvSpPr>
        <p:spPr>
          <a:xfrm>
            <a:off x="-15946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TOCCI, Ronald J.; </a:t>
            </a:r>
            <a:r>
              <a:rPr lang="pt-BR" sz="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Widmer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Neal S.; Moss, Gregory L. </a:t>
            </a:r>
            <a:r>
              <a:rPr lang="pt-BR" sz="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Sistemas digitais: princípios e aplicações</a:t>
            </a:r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12ª ed. Editora Pearson, 2018. 1056 p. ISBN 9788543025018. P. 50-53</a:t>
            </a:r>
          </a:p>
        </p:txBody>
      </p:sp>
    </p:spTree>
    <p:extLst>
      <p:ext uri="{BB962C8B-B14F-4D97-AF65-F5344CB8AC3E}">
        <p14:creationId xmlns:p14="http://schemas.microsoft.com/office/powerpoint/2010/main" val="34110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56273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Relações entre as representações numéricas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01E36-525F-425C-89BB-9BF7EAC94F1F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C1CAF2E-AC46-28F9-383C-BF41527C8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5962"/>
              </p:ext>
            </p:extLst>
          </p:nvPr>
        </p:nvGraphicFramePr>
        <p:xfrm>
          <a:off x="3261360" y="1552305"/>
          <a:ext cx="5455916" cy="5343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5520">
                  <a:extLst>
                    <a:ext uri="{9D8B030D-6E8A-4147-A177-3AD203B41FA5}">
                      <a16:colId xmlns:a16="http://schemas.microsoft.com/office/drawing/2014/main" val="1325620160"/>
                    </a:ext>
                  </a:extLst>
                </a:gridCol>
                <a:gridCol w="588123">
                  <a:extLst>
                    <a:ext uri="{9D8B030D-6E8A-4147-A177-3AD203B41FA5}">
                      <a16:colId xmlns:a16="http://schemas.microsoft.com/office/drawing/2014/main" val="4022846539"/>
                    </a:ext>
                  </a:extLst>
                </a:gridCol>
                <a:gridCol w="1382917">
                  <a:extLst>
                    <a:ext uri="{9D8B030D-6E8A-4147-A177-3AD203B41FA5}">
                      <a16:colId xmlns:a16="http://schemas.microsoft.com/office/drawing/2014/main" val="381869405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3745020739"/>
                    </a:ext>
                  </a:extLst>
                </a:gridCol>
                <a:gridCol w="724272">
                  <a:extLst>
                    <a:ext uri="{9D8B030D-6E8A-4147-A177-3AD203B41FA5}">
                      <a16:colId xmlns:a16="http://schemas.microsoft.com/office/drawing/2014/main" val="2111321646"/>
                    </a:ext>
                  </a:extLst>
                </a:gridCol>
                <a:gridCol w="941964">
                  <a:extLst>
                    <a:ext uri="{9D8B030D-6E8A-4147-A177-3AD203B41FA5}">
                      <a16:colId xmlns:a16="http://schemas.microsoft.com/office/drawing/2014/main" val="3136425210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Decimal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Octal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Hexadecimal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Binário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BCD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3119413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0977662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0586965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2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0010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6147890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3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4610359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4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71278988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5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4547139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6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231180623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7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7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7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0111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8550740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8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8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63792034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9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9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8333951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10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3009015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11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B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1011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3931642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12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C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9133485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13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15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D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1101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09768875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14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16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1110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61078471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15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17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F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1111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00935218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EA21EBA8-1102-A4DC-EFDA-56BD953D13ED}"/>
              </a:ext>
            </a:extLst>
          </p:cNvPr>
          <p:cNvSpPr/>
          <p:nvPr/>
        </p:nvSpPr>
        <p:spPr>
          <a:xfrm>
            <a:off x="7768590" y="5015628"/>
            <a:ext cx="948686" cy="1880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30506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por ponto flutuante – Padrão IEEE 754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O sistema de numeração de ponto flutuante, baseado em notação científica, é capaz de representar números muito grandes e muito pequenos sem o aumento do número de bits e também representa números que têm parte inteira e fracionária.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Ponto flutuante de precisão simples: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9D21A7-AA01-C770-BF73-F7ACBF19C671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EA8BA8-D591-F3BE-C245-55107AAD5B7D}"/>
              </a:ext>
            </a:extLst>
          </p:cNvPr>
          <p:cNvSpPr txBox="1"/>
          <p:nvPr/>
        </p:nvSpPr>
        <p:spPr>
          <a:xfrm>
            <a:off x="-1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FLOYD, Thomas. Sistemas digitais : fundamentos e aplicações. 9. Porto Alegre Bookman 2011 1 recurso online ISBN 9788577801077. P. 81-83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1916D7-24DF-E960-4083-666E0963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29" y="3380737"/>
            <a:ext cx="6601985" cy="1535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FEED1DB-AF03-C234-96B1-0C2873E37396}"/>
                  </a:ext>
                </a:extLst>
              </p:cNvPr>
              <p:cNvSpPr txBox="1"/>
              <p:nvPr/>
            </p:nvSpPr>
            <p:spPr>
              <a:xfrm>
                <a:off x="0" y="5151634"/>
                <a:ext cx="5236946" cy="43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ú</m:t>
                      </m:r>
                      <m:r>
                        <m:rPr>
                          <m:nor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mero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FEED1DB-AF03-C234-96B1-0C2873E3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1634"/>
                <a:ext cx="5236946" cy="432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2883E7FB-EF06-E59B-241C-46136F0BB712}"/>
              </a:ext>
            </a:extLst>
          </p:cNvPr>
          <p:cNvSpPr txBox="1"/>
          <p:nvPr/>
        </p:nvSpPr>
        <p:spPr>
          <a:xfrm>
            <a:off x="0" y="5819775"/>
            <a:ext cx="13439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 → sinal (0 – positivo; 1 – negativo)</a:t>
            </a:r>
          </a:p>
          <a:p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F → mantissa, parte fracionária</a:t>
            </a:r>
          </a:p>
          <a:p>
            <a:r>
              <a:rPr lang="pt-BR" sz="2800" dirty="0">
                <a:ln>
                  <a:solidFill>
                    <a:schemeClr val="tx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E → expoente polarizado</a:t>
            </a:r>
          </a:p>
        </p:txBody>
      </p:sp>
    </p:spTree>
    <p:extLst>
      <p:ext uri="{BB962C8B-B14F-4D97-AF65-F5344CB8AC3E}">
        <p14:creationId xmlns:p14="http://schemas.microsoft.com/office/powerpoint/2010/main" val="14573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83A2AAF-5E3D-4BB7-A5BB-CB390250D9D7}"/>
              </a:ext>
            </a:extLst>
          </p:cNvPr>
          <p:cNvSpPr txBox="1"/>
          <p:nvPr/>
        </p:nvSpPr>
        <p:spPr>
          <a:xfrm>
            <a:off x="-1" y="844200"/>
            <a:ext cx="13439775" cy="540765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compatLnSpc="0">
            <a:spAutoFit/>
          </a:bodyPr>
          <a:lstStyle/>
          <a:p>
            <a:pPr hangingPunct="0">
              <a:spcAft>
                <a:spcPts val="1134"/>
              </a:spcAft>
              <a:buSzPct val="100000"/>
            </a:pPr>
            <a:r>
              <a:rPr lang="pt-BR" sz="3200" b="1" u="sng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Representação por ponto flutuante – Padrão IEEE 754</a:t>
            </a: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Converta o número decimal 3,248 x 10</a:t>
            </a:r>
            <a:r>
              <a:rPr lang="pt-BR" sz="2800" baseline="300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4</a:t>
            </a: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 para o número binário no formato de ponto flutuante de precisão simples.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O MSB não ocupa a posição de um bit pois ele é sempre 1.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O expoente polarizado é:</a:t>
            </a:r>
          </a:p>
          <a:p>
            <a:pPr hangingPunct="0">
              <a:spcAft>
                <a:spcPts val="1134"/>
              </a:spcAft>
              <a:buSzPct val="100000"/>
            </a:pPr>
            <a:endParaRPr lang="pt-BR" sz="2800" dirty="0">
              <a:ln w="9525">
                <a:solidFill>
                  <a:schemeClr val="tx1"/>
                </a:solidFill>
              </a:ln>
              <a:latin typeface="Arial" pitchFamily="18"/>
              <a:ea typeface="MS Gothic" pitchFamily="2"/>
              <a:cs typeface="Tahoma" pitchFamily="2"/>
            </a:endParaRPr>
          </a:p>
          <a:p>
            <a:pPr hangingPunct="0">
              <a:spcAft>
                <a:spcPts val="1134"/>
              </a:spcAft>
              <a:buSzPct val="100000"/>
            </a:pPr>
            <a:r>
              <a:rPr lang="pt-BR" sz="2800" dirty="0">
                <a:ln w="9525">
                  <a:solidFill>
                    <a:schemeClr val="tx1"/>
                  </a:solidFill>
                </a:ln>
                <a:latin typeface="Arial" pitchFamily="18"/>
                <a:ea typeface="MS Gothic" pitchFamily="2"/>
                <a:cs typeface="Tahoma" pitchFamily="2"/>
              </a:rPr>
              <a:t>O número completo em ponto flutuante é: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9D21A7-AA01-C770-BF73-F7ACBF19C671}"/>
              </a:ext>
            </a:extLst>
          </p:cNvPr>
          <p:cNvSpPr txBox="1"/>
          <p:nvPr/>
        </p:nvSpPr>
        <p:spPr>
          <a:xfrm>
            <a:off x="2407908" y="77041"/>
            <a:ext cx="8623428" cy="62179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spAutoFit/>
          </a:bodyPr>
          <a:lstStyle/>
          <a:p>
            <a:pPr algn="ctr" hangingPunct="0"/>
            <a:r>
              <a:rPr lang="pt-BR" sz="3600" b="1" dirty="0">
                <a:ln w="0">
                  <a:solidFill>
                    <a:schemeClr val="bg1"/>
                  </a:solidFill>
                </a:ln>
                <a:solidFill>
                  <a:srgbClr val="FFFFFF"/>
                </a:solidFill>
                <a:latin typeface="Arial" pitchFamily="18"/>
                <a:ea typeface="MS Gothic" pitchFamily="2"/>
                <a:cs typeface="Tahoma" pitchFamily="2"/>
              </a:rPr>
              <a:t>Sistemas numéricos de representação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EA8BA8-D591-F3BE-C245-55107AAD5B7D}"/>
              </a:ext>
            </a:extLst>
          </p:cNvPr>
          <p:cNvSpPr txBox="1"/>
          <p:nvPr/>
        </p:nvSpPr>
        <p:spPr>
          <a:xfrm>
            <a:off x="-1" y="7344231"/>
            <a:ext cx="132590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FLOYD, Thomas. Sistemas digitais : fundamentos e aplicações. 9. Porto Alegre Bookman 2011 1 recurso online ISBN 9788577801077. P. 81-83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FEED1DB-AF03-C234-96B1-0C2873E37396}"/>
                  </a:ext>
                </a:extLst>
              </p:cNvPr>
              <p:cNvSpPr txBox="1"/>
              <p:nvPr/>
            </p:nvSpPr>
            <p:spPr>
              <a:xfrm>
                <a:off x="447040" y="2703432"/>
                <a:ext cx="6922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3,248 </m:t>
                      </m:r>
                      <m:r>
                        <m:rPr>
                          <m:nor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=32480=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111111011100000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FEED1DB-AF03-C234-96B1-0C2873E37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" y="2703432"/>
                <a:ext cx="69226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2F8636B-C277-0BCF-9905-A787CFA3F9F5}"/>
                  </a:ext>
                </a:extLst>
              </p:cNvPr>
              <p:cNvSpPr txBox="1"/>
              <p:nvPr/>
            </p:nvSpPr>
            <p:spPr>
              <a:xfrm>
                <a:off x="7369641" y="2683988"/>
                <a:ext cx="4345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=1,11111011100000 </m:t>
                      </m:r>
                      <m:r>
                        <m:rPr>
                          <m:nor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2F8636B-C277-0BCF-9905-A787CFA3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41" y="2683988"/>
                <a:ext cx="43452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469CD3C-4D0C-4590-F261-4A358AA79C13}"/>
                  </a:ext>
                </a:extLst>
              </p:cNvPr>
              <p:cNvSpPr txBox="1"/>
              <p:nvPr/>
            </p:nvSpPr>
            <p:spPr>
              <a:xfrm>
                <a:off x="4435761" y="4649863"/>
                <a:ext cx="29338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14+127=141=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469CD3C-4D0C-4590-F261-4A358AA79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61" y="4649863"/>
                <a:ext cx="293388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7F52319-E0B4-E196-3C2B-04032DD87C6F}"/>
                  </a:ext>
                </a:extLst>
              </p:cNvPr>
              <p:cNvSpPr txBox="1"/>
              <p:nvPr/>
            </p:nvSpPr>
            <p:spPr>
              <a:xfrm>
                <a:off x="7369641" y="4649863"/>
                <a:ext cx="1839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10001101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7F52319-E0B4-E196-3C2B-04032DD8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641" y="4649863"/>
                <a:ext cx="183909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3C93E4E3-78BE-5589-189F-62F10D0FF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959" y="5553705"/>
            <a:ext cx="6010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12041"/>
      </p:ext>
    </p:extLst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10450</TotalTime>
  <Words>2789</Words>
  <Application>Microsoft Office PowerPoint</Application>
  <PresentationFormat>Personalizar</PresentationFormat>
  <Paragraphs>631</Paragraphs>
  <Slides>28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Angelo</dc:creator>
  <cp:lastModifiedBy>Angelo Zerbetto</cp:lastModifiedBy>
  <cp:revision>935</cp:revision>
  <cp:lastPrinted>2018-03-27T01:34:35Z</cp:lastPrinted>
  <dcterms:created xsi:type="dcterms:W3CDTF">2009-08-05T17:36:00Z</dcterms:created>
  <dcterms:modified xsi:type="dcterms:W3CDTF">2022-08-15T18:06:19Z</dcterms:modified>
</cp:coreProperties>
</file>