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6" r:id="rId4"/>
    <p:sldId id="300" r:id="rId5"/>
    <p:sldId id="297" r:id="rId6"/>
    <p:sldId id="302" r:id="rId7"/>
    <p:sldId id="303" r:id="rId8"/>
    <p:sldId id="298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521F4-86C4-86E8-9C10-E68AC20E6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068674-FF32-6D52-6B85-43E881FD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D5E5F-A08E-A9D7-0D07-7A3D1202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307B3-08D1-9BD9-F345-872CBC59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FD675D-6D4E-198D-F1DC-643A45D0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48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BFFFD-955C-3E4B-D96D-50DFF6E9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D56B16-6BC3-6C7A-7F80-F80B8A3C1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41C4E-E43D-1361-6B6A-62CBB69E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1FA91-B6FC-953B-4340-8E4ED7FC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E815A-DEF6-D0D9-A5CE-B8765E42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694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7CB560-2A45-9818-DAF1-254575522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3E6C9D-14DC-3202-95A8-CD154B2D5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23BFA-19D1-631A-738C-62352D41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3567EF-B1A2-A08F-7305-A5FE72E9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B5602E-6164-DD3A-318C-F94B0B53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72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90634-5EDE-CC9F-94DC-52F1F04C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BE60A-D97F-F153-976E-54D4FEE1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4CC16-F0B8-4BB8-E2F7-1C0AF6B5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22DC2-3147-8CE2-6E3C-BC0B740B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127A8-E6FB-3DCF-2C39-EE09FDFD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46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7643F-C23C-59E7-FB06-3AE973CD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9DBF6-6B30-6A62-7D75-94A0D0BA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EFB7E-DC62-20A1-35F6-E53BFCCE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2B6BF-10FF-6E81-D9E3-7AC9045D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3916A-BB77-CCA9-BF10-7E617FE0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84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61BCF-3697-A2A1-C65E-04FA6BD3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29340-FCC8-2219-F296-42A7B42D6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910875-DB76-1704-04E0-9A422BBF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66EED5-8F3C-1508-1066-23E124A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DD3A2-AC92-BB84-B3BF-A52FF0DC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A96995-5F2A-1A71-CE2C-1674C65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827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64CFA-7512-E246-54E8-450B919D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0883B0-4BD7-CD9F-521F-07A4EE29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A336CD-68EA-6673-73E7-71F2E7FF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15F87C-955B-0AC1-9F4C-395E12DA8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3F18A5-6BA6-F829-7232-7A464787C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3A5302-63D3-0411-E202-F51B072F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6E96EE-C3B5-DE6F-5EC8-85B62C4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BB219-CD34-8CFE-6D35-55450488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50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F6DBC-B1CD-C0DD-5D92-0CA41E28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4E933B-4517-FB0A-FE08-4FD525C9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7E6D08-8B0B-1168-45E7-C0552210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1EB8F3-F04A-5571-F598-439BD010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435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58D261-0250-A047-9F0F-8C907E38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1A29F5-0FA6-FBC5-99F5-583C3608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0EC6FA-7E79-5B94-ED55-E535CC91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70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476EE-BADD-D33E-1117-61DB8058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ABBC3-A25A-1DCA-E2BE-D247AD58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F7C670-85B3-C1B7-1BAA-C8EEAB22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6F1D2-BDFF-3C5F-ADB8-54EC894F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A2502-DB50-9C66-E2D2-7F6A0CD2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94AB63-AAC5-A87B-96FE-D5E4C12B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124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9090F-596D-EFC8-E0C2-A6ACD215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187CCE-107F-6481-1C21-2C1145862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ED8D21-A608-C837-7C56-3E6BD953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C5317F-8201-9460-C18C-9D62761E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DB1550-9FEF-821E-E4D2-CD39EEAD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5201E0-B36C-5010-29D8-F77659B8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0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9F46B7-AC36-B32F-549E-B5E56155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80F669-62C1-0241-F404-9CD646ECF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EE66A-C92D-7493-F107-7647BA16E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6E39-FC3D-4051-B50D-5E19DA6B35A8}" type="datetimeFigureOut">
              <a:rPr lang="es-AR" smtClean="0"/>
              <a:t>11/4/2023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2CD6D-1E54-5D2F-B3DB-1D2A8095C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39C77-5B14-25BE-3F85-FA48D2BE4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D23C-DDE0-4795-8291-4F3A1F1B8E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661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lehorse.com/es/descargar-dia-diagram-editor/descarg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lehorse.com/es/descargar-dia-diagram-editor/descargar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A2C39-C943-1828-B130-C899FD686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210585"/>
            <a:ext cx="9144000" cy="88603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GUÍA DE TRABAJO</a:t>
            </a:r>
            <a:endParaRPr lang="es-A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126EE-2477-BF66-9A3A-8686B6CDC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03394"/>
            <a:ext cx="9144000" cy="1655762"/>
          </a:xfrm>
        </p:spPr>
        <p:txBody>
          <a:bodyPr/>
          <a:lstStyle/>
          <a:p>
            <a:r>
              <a:rPr lang="es-ES" b="1" dirty="0"/>
              <a:t>Modelos implicados en el diseño de BASE DE DATOS</a:t>
            </a:r>
            <a:endParaRPr lang="es-AR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764834-51F4-085C-906D-2AE55D5F0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2" y="2031275"/>
            <a:ext cx="10946295" cy="4809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5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31E73-8DF4-4AF8-BC51-23A766B2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3273"/>
            <a:ext cx="10515600" cy="356328"/>
          </a:xfrm>
        </p:spPr>
        <p:txBody>
          <a:bodyPr>
            <a:noAutofit/>
          </a:bodyPr>
          <a:lstStyle/>
          <a:p>
            <a:r>
              <a:rPr lang="es-ES" sz="3200" b="1" dirty="0"/>
              <a:t>DISEÑO DE BASE DE DATOS</a:t>
            </a:r>
            <a:endParaRPr lang="es-AR" sz="3200" b="1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02B4C7E-7AEB-4634-9872-8C886A3DB506}"/>
              </a:ext>
            </a:extLst>
          </p:cNvPr>
          <p:cNvSpPr/>
          <p:nvPr/>
        </p:nvSpPr>
        <p:spPr>
          <a:xfrm>
            <a:off x="1189010" y="4213431"/>
            <a:ext cx="2259822" cy="877075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58B4403-9476-48EF-8ED0-0D75E986D23B}"/>
              </a:ext>
            </a:extLst>
          </p:cNvPr>
          <p:cNvSpPr txBox="1"/>
          <p:nvPr/>
        </p:nvSpPr>
        <p:spPr>
          <a:xfrm>
            <a:off x="986729" y="3558339"/>
            <a:ext cx="266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Requerimientos</a:t>
            </a:r>
          </a:p>
          <a:p>
            <a:pPr algn="ctr"/>
            <a:r>
              <a:rPr lang="es-ES" b="1" dirty="0"/>
              <a:t>O necesidades del Cliente</a:t>
            </a:r>
            <a:endParaRPr lang="es-AR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65879A-A4C6-9C6A-FC88-DCD5DF3AD67D}"/>
              </a:ext>
            </a:extLst>
          </p:cNvPr>
          <p:cNvSpPr txBox="1"/>
          <p:nvPr/>
        </p:nvSpPr>
        <p:spPr>
          <a:xfrm>
            <a:off x="236257" y="618362"/>
            <a:ext cx="44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Aplicando el principio </a:t>
            </a:r>
            <a:r>
              <a:rPr lang="es-ES" b="1" dirty="0"/>
              <a:t>ENFOQUE A PROCESOS</a:t>
            </a:r>
            <a:endParaRPr lang="es-AR" b="1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D8B5469-5189-FBD9-D7CB-B8BBB22F7C99}"/>
              </a:ext>
            </a:extLst>
          </p:cNvPr>
          <p:cNvSpPr/>
          <p:nvPr/>
        </p:nvSpPr>
        <p:spPr>
          <a:xfrm>
            <a:off x="8093080" y="4252900"/>
            <a:ext cx="2259822" cy="837606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C2C126-F1CC-47EA-99A9-859177343630}"/>
              </a:ext>
            </a:extLst>
          </p:cNvPr>
          <p:cNvSpPr txBox="1"/>
          <p:nvPr/>
        </p:nvSpPr>
        <p:spPr>
          <a:xfrm>
            <a:off x="8093080" y="355833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Documento SRS </a:t>
            </a:r>
          </a:p>
          <a:p>
            <a:pPr algn="ctr"/>
            <a:r>
              <a:rPr lang="es-ES" b="1" dirty="0"/>
              <a:t>(lista de requisitos)</a:t>
            </a:r>
            <a:endParaRPr lang="es-AR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73A01F-6F2C-DB3B-B2ED-9ECAED97C125}"/>
              </a:ext>
            </a:extLst>
          </p:cNvPr>
          <p:cNvSpPr txBox="1"/>
          <p:nvPr/>
        </p:nvSpPr>
        <p:spPr>
          <a:xfrm>
            <a:off x="4704928" y="3308378"/>
            <a:ext cx="2395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Entrevistar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Documentar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Investigar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Descomponer</a:t>
            </a:r>
            <a:endParaRPr lang="es-AR" b="1" dirty="0"/>
          </a:p>
          <a:p>
            <a:pPr marL="285750" indent="-285750">
              <a:buFontTx/>
              <a:buChar char="-"/>
            </a:pPr>
            <a:r>
              <a:rPr lang="es-AR" b="1" dirty="0"/>
              <a:t>Clasificar</a:t>
            </a:r>
          </a:p>
          <a:p>
            <a:pPr marL="285750" indent="-285750">
              <a:buFontTx/>
              <a:buChar char="-"/>
            </a:pPr>
            <a:r>
              <a:rPr lang="es-AR" b="1" dirty="0"/>
              <a:t>Organizar</a:t>
            </a:r>
          </a:p>
          <a:p>
            <a:pPr marL="285750" indent="-285750">
              <a:buFontTx/>
              <a:buChar char="-"/>
            </a:pPr>
            <a:r>
              <a:rPr lang="es-AR" b="1" dirty="0"/>
              <a:t>Relacionar</a:t>
            </a:r>
            <a:endParaRPr lang="es-ES" b="1" dirty="0"/>
          </a:p>
        </p:txBody>
      </p:sp>
      <p:sp>
        <p:nvSpPr>
          <p:cNvPr id="37" name="Flecha: curvada hacia la derecha 36">
            <a:extLst>
              <a:ext uri="{FF2B5EF4-FFF2-40B4-BE49-F238E27FC236}">
                <a16:creationId xmlns:a16="http://schemas.microsoft.com/office/drawing/2014/main" id="{FB3003DB-BE39-938C-CC44-E33D272A127A}"/>
              </a:ext>
            </a:extLst>
          </p:cNvPr>
          <p:cNvSpPr/>
          <p:nvPr/>
        </p:nvSpPr>
        <p:spPr>
          <a:xfrm flipH="1">
            <a:off x="5757586" y="2276830"/>
            <a:ext cx="2054745" cy="45613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8" name="Flecha: curvada hacia la derecha 37">
            <a:extLst>
              <a:ext uri="{FF2B5EF4-FFF2-40B4-BE49-F238E27FC236}">
                <a16:creationId xmlns:a16="http://schemas.microsoft.com/office/drawing/2014/main" id="{6CFF59A5-E990-B4FA-6178-CEC21BC7F6C3}"/>
              </a:ext>
            </a:extLst>
          </p:cNvPr>
          <p:cNvSpPr/>
          <p:nvPr/>
        </p:nvSpPr>
        <p:spPr>
          <a:xfrm flipV="1">
            <a:off x="3575017" y="2043356"/>
            <a:ext cx="2109286" cy="4561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F48C1A47-1497-099A-9B46-189AFB99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395" y="234027"/>
            <a:ext cx="3448050" cy="2428875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74175A25-B115-4F47-FD6E-4F9983444201}"/>
              </a:ext>
            </a:extLst>
          </p:cNvPr>
          <p:cNvSpPr txBox="1"/>
          <p:nvPr/>
        </p:nvSpPr>
        <p:spPr>
          <a:xfrm>
            <a:off x="4168674" y="1552276"/>
            <a:ext cx="346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Proceso </a:t>
            </a:r>
            <a:r>
              <a:rPr lang="es-ES" b="1" dirty="0"/>
              <a:t>ANALIZAR requerimientos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13089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31E73-8DF4-4AF8-BC51-23A766B2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3273"/>
            <a:ext cx="10515600" cy="356328"/>
          </a:xfrm>
        </p:spPr>
        <p:txBody>
          <a:bodyPr>
            <a:noAutofit/>
          </a:bodyPr>
          <a:lstStyle/>
          <a:p>
            <a:r>
              <a:rPr lang="es-ES" sz="3200" b="1" dirty="0"/>
              <a:t>DISEÑO DE BASE DE DATOS</a:t>
            </a:r>
            <a:endParaRPr lang="es-AR" sz="3200" b="1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02B4C7E-7AEB-4634-9872-8C886A3DB506}"/>
              </a:ext>
            </a:extLst>
          </p:cNvPr>
          <p:cNvSpPr/>
          <p:nvPr/>
        </p:nvSpPr>
        <p:spPr>
          <a:xfrm>
            <a:off x="156362" y="3899431"/>
            <a:ext cx="2259822" cy="877075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65879A-A4C6-9C6A-FC88-DCD5DF3AD67D}"/>
              </a:ext>
            </a:extLst>
          </p:cNvPr>
          <p:cNvSpPr txBox="1"/>
          <p:nvPr/>
        </p:nvSpPr>
        <p:spPr>
          <a:xfrm>
            <a:off x="228600" y="618362"/>
            <a:ext cx="44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Aplicando el principio </a:t>
            </a:r>
            <a:r>
              <a:rPr lang="es-ES" b="1" dirty="0"/>
              <a:t>ENFOQUE A PROCESOS</a:t>
            </a:r>
            <a:endParaRPr lang="es-AR" b="1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D8B5469-5189-FBD9-D7CB-B8BBB22F7C99}"/>
              </a:ext>
            </a:extLst>
          </p:cNvPr>
          <p:cNvSpPr/>
          <p:nvPr/>
        </p:nvSpPr>
        <p:spPr>
          <a:xfrm>
            <a:off x="7223761" y="3899431"/>
            <a:ext cx="2259822" cy="837606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C2C126-F1CC-47EA-99A9-859177343630}"/>
              </a:ext>
            </a:extLst>
          </p:cNvPr>
          <p:cNvSpPr txBox="1"/>
          <p:nvPr/>
        </p:nvSpPr>
        <p:spPr>
          <a:xfrm>
            <a:off x="7223761" y="3300739"/>
            <a:ext cx="182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Modelo</a:t>
            </a:r>
          </a:p>
          <a:p>
            <a:pPr algn="ctr"/>
            <a:r>
              <a:rPr lang="es-ES" b="1" dirty="0"/>
              <a:t>Entidad/Relación</a:t>
            </a:r>
            <a:endParaRPr lang="es-AR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73A01F-6F2C-DB3B-B2ED-9ECAED97C125}"/>
              </a:ext>
            </a:extLst>
          </p:cNvPr>
          <p:cNvSpPr txBox="1"/>
          <p:nvPr/>
        </p:nvSpPr>
        <p:spPr>
          <a:xfrm>
            <a:off x="2906088" y="3455183"/>
            <a:ext cx="4087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Identificar </a:t>
            </a:r>
            <a:r>
              <a:rPr lang="es-ES" b="1" dirty="0"/>
              <a:t>ENTIDADES</a:t>
            </a:r>
          </a:p>
          <a:p>
            <a:pPr marL="285750" indent="-285750">
              <a:buFontTx/>
              <a:buChar char="-"/>
            </a:pPr>
            <a:r>
              <a:rPr lang="es-ES" dirty="0"/>
              <a:t>Identificar </a:t>
            </a:r>
            <a:r>
              <a:rPr lang="es-ES" b="1" dirty="0"/>
              <a:t>RELACIONES</a:t>
            </a:r>
          </a:p>
          <a:p>
            <a:pPr marL="285750" indent="-285750">
              <a:buFontTx/>
              <a:buChar char="-"/>
            </a:pPr>
            <a:r>
              <a:rPr lang="es-ES" dirty="0"/>
              <a:t>Identificar </a:t>
            </a:r>
            <a:r>
              <a:rPr lang="es-ES" b="1" dirty="0"/>
              <a:t>ATRIBUTOS</a:t>
            </a:r>
            <a:r>
              <a:rPr lang="es-ES" dirty="0"/>
              <a:t> DE ENTIDADES</a:t>
            </a:r>
          </a:p>
          <a:p>
            <a:pPr marL="285750" indent="-285750">
              <a:buFontTx/>
              <a:buChar char="-"/>
            </a:pPr>
            <a:r>
              <a:rPr lang="es-ES" dirty="0"/>
              <a:t>Determinar </a:t>
            </a:r>
            <a:r>
              <a:rPr lang="es-ES" b="1" dirty="0"/>
              <a:t>CARDINALIDAD</a:t>
            </a:r>
          </a:p>
          <a:p>
            <a:pPr marL="285750" indent="-285750">
              <a:buFontTx/>
              <a:buChar char="-"/>
            </a:pPr>
            <a:r>
              <a:rPr lang="es-ES" dirty="0"/>
              <a:t>Representar gráficamente</a:t>
            </a:r>
            <a:endParaRPr lang="es-ES" b="1" dirty="0"/>
          </a:p>
        </p:txBody>
      </p:sp>
      <p:sp>
        <p:nvSpPr>
          <p:cNvPr id="37" name="Flecha: curvada hacia la derecha 36">
            <a:extLst>
              <a:ext uri="{FF2B5EF4-FFF2-40B4-BE49-F238E27FC236}">
                <a16:creationId xmlns:a16="http://schemas.microsoft.com/office/drawing/2014/main" id="{FB3003DB-BE39-938C-CC44-E33D272A127A}"/>
              </a:ext>
            </a:extLst>
          </p:cNvPr>
          <p:cNvSpPr/>
          <p:nvPr/>
        </p:nvSpPr>
        <p:spPr>
          <a:xfrm flipH="1">
            <a:off x="4843566" y="1996253"/>
            <a:ext cx="2054745" cy="4561370"/>
          </a:xfrm>
          <a:prstGeom prst="curvedRightArrow">
            <a:avLst/>
          </a:prstGeom>
          <a:solidFill>
            <a:srgbClr val="0FF925"/>
          </a:solidFill>
          <a:ln>
            <a:solidFill>
              <a:srgbClr val="0FF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8" name="Flecha: curvada hacia la derecha 37">
            <a:extLst>
              <a:ext uri="{FF2B5EF4-FFF2-40B4-BE49-F238E27FC236}">
                <a16:creationId xmlns:a16="http://schemas.microsoft.com/office/drawing/2014/main" id="{6CFF59A5-E990-B4FA-6178-CEC21BC7F6C3}"/>
              </a:ext>
            </a:extLst>
          </p:cNvPr>
          <p:cNvSpPr/>
          <p:nvPr/>
        </p:nvSpPr>
        <p:spPr>
          <a:xfrm flipV="1">
            <a:off x="2660997" y="1762779"/>
            <a:ext cx="2109286" cy="4561371"/>
          </a:xfrm>
          <a:prstGeom prst="curvedRightArrow">
            <a:avLst/>
          </a:prstGeom>
          <a:solidFill>
            <a:srgbClr val="0FF925"/>
          </a:solidFill>
          <a:ln>
            <a:solidFill>
              <a:srgbClr val="0FF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92ADD4-6409-1E5C-865C-074F199C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74" y="363140"/>
            <a:ext cx="3766429" cy="23534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5644080-D6AE-BFE9-99BE-57D23016A751}"/>
              </a:ext>
            </a:extLst>
          </p:cNvPr>
          <p:cNvSpPr txBox="1"/>
          <p:nvPr/>
        </p:nvSpPr>
        <p:spPr>
          <a:xfrm>
            <a:off x="3754718" y="1016764"/>
            <a:ext cx="211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Construir MODELO </a:t>
            </a:r>
          </a:p>
          <a:p>
            <a:pPr algn="ctr"/>
            <a:r>
              <a:rPr lang="es-ES" b="1" dirty="0"/>
              <a:t>ENTIDAD/RELACIÓN</a:t>
            </a:r>
            <a:endParaRPr lang="es-AR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B41DB3-52CF-43B5-A71E-E3F4A130B0CB}"/>
              </a:ext>
            </a:extLst>
          </p:cNvPr>
          <p:cNvSpPr/>
          <p:nvPr/>
        </p:nvSpPr>
        <p:spPr>
          <a:xfrm>
            <a:off x="7223761" y="1453196"/>
            <a:ext cx="1562602" cy="1477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C3A47AB-A40D-7AF4-42F8-58F0ADFF8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274" y="4932511"/>
            <a:ext cx="3861200" cy="132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F3FA946-38BC-E0AF-AC00-26E974C7FF39}"/>
              </a:ext>
            </a:extLst>
          </p:cNvPr>
          <p:cNvSpPr txBox="1"/>
          <p:nvPr/>
        </p:nvSpPr>
        <p:spPr>
          <a:xfrm>
            <a:off x="0" y="3105834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Documento SRS </a:t>
            </a:r>
          </a:p>
          <a:p>
            <a:pPr algn="ctr"/>
            <a:r>
              <a:rPr lang="es-ES" b="1" dirty="0"/>
              <a:t>(lista de requisitos)</a:t>
            </a:r>
            <a:endParaRPr lang="es-AR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695F7E-3337-BBE0-9454-F1E1D04E824E}"/>
              </a:ext>
            </a:extLst>
          </p:cNvPr>
          <p:cNvSpPr txBox="1"/>
          <p:nvPr/>
        </p:nvSpPr>
        <p:spPr>
          <a:xfrm>
            <a:off x="0" y="6539933"/>
            <a:ext cx="981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Herramienta sugerida:</a:t>
            </a:r>
            <a:r>
              <a:rPr lang="es-A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: </a:t>
            </a:r>
            <a:r>
              <a:rPr lang="es-AR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4"/>
              </a:rPr>
              <a:t>https://www.filehorse.com/es/descargar-dia-diagram-editor/descargar/</a:t>
            </a:r>
            <a:r>
              <a:rPr lang="es-ES" b="1" dirty="0"/>
              <a:t> 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66073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31E73-8DF4-4AF8-BC51-23A766B2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3273"/>
            <a:ext cx="10515600" cy="356328"/>
          </a:xfrm>
        </p:spPr>
        <p:txBody>
          <a:bodyPr>
            <a:noAutofit/>
          </a:bodyPr>
          <a:lstStyle/>
          <a:p>
            <a:r>
              <a:rPr lang="es-ES" sz="3200" b="1" dirty="0"/>
              <a:t>DISEÑO DE BASE DE DATOS</a:t>
            </a:r>
            <a:endParaRPr lang="es-AR" sz="3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65879A-A4C6-9C6A-FC88-DCD5DF3AD67D}"/>
              </a:ext>
            </a:extLst>
          </p:cNvPr>
          <p:cNvSpPr txBox="1"/>
          <p:nvPr/>
        </p:nvSpPr>
        <p:spPr>
          <a:xfrm>
            <a:off x="228600" y="618362"/>
            <a:ext cx="44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Aplicando el principio </a:t>
            </a:r>
            <a:r>
              <a:rPr lang="es-ES" b="1" dirty="0"/>
              <a:t>ENFOQUE A PROCESOS</a:t>
            </a:r>
            <a:endParaRPr lang="es-AR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92ADD4-6409-1E5C-865C-074F199C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829" y="126122"/>
            <a:ext cx="3766429" cy="23534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75DE9E4-8A66-0239-9D9E-2A797D1A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60" y="1221740"/>
            <a:ext cx="6271624" cy="45517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A129DA-9801-54D3-8138-449BAA4D3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830" y="3743046"/>
            <a:ext cx="3918268" cy="2301376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082849B-09B5-D619-99E5-1708CB541F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7482" y="2441393"/>
            <a:ext cx="1311491" cy="122563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1D9C000-390F-94EF-81E7-909EC952948D}"/>
              </a:ext>
            </a:extLst>
          </p:cNvPr>
          <p:cNvSpPr txBox="1"/>
          <p:nvPr/>
        </p:nvSpPr>
        <p:spPr>
          <a:xfrm>
            <a:off x="0" y="6488668"/>
            <a:ext cx="981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Herramienta sugerida:</a:t>
            </a:r>
            <a:r>
              <a:rPr lang="es-A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: </a:t>
            </a:r>
            <a:r>
              <a:rPr lang="es-AR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5"/>
              </a:rPr>
              <a:t>https://www.filehorse.com/es/descargar-dia-diagram-editor/descargar/</a:t>
            </a:r>
            <a:r>
              <a:rPr lang="es-ES" b="1" dirty="0"/>
              <a:t> </a:t>
            </a:r>
            <a:endParaRPr lang="es-AR" b="1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DC1FF68-1752-3C86-E56B-DF67C09F0913}"/>
              </a:ext>
            </a:extLst>
          </p:cNvPr>
          <p:cNvSpPr/>
          <p:nvPr/>
        </p:nvSpPr>
        <p:spPr>
          <a:xfrm>
            <a:off x="7240625" y="1221740"/>
            <a:ext cx="1562602" cy="1477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854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5591E9B-0158-E0E2-EFED-0F8A770B9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6942"/>
            <a:ext cx="2847871" cy="973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31E73-8DF4-4AF8-BC51-23A766B2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3273"/>
            <a:ext cx="10515600" cy="356328"/>
          </a:xfrm>
        </p:spPr>
        <p:txBody>
          <a:bodyPr>
            <a:noAutofit/>
          </a:bodyPr>
          <a:lstStyle/>
          <a:p>
            <a:r>
              <a:rPr lang="es-ES" sz="3200" b="1" dirty="0"/>
              <a:t>DISEÑO DE BASE DE DATOS</a:t>
            </a:r>
            <a:endParaRPr lang="es-AR" sz="3200" b="1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02B4C7E-7AEB-4634-9872-8C886A3DB506}"/>
              </a:ext>
            </a:extLst>
          </p:cNvPr>
          <p:cNvSpPr/>
          <p:nvPr/>
        </p:nvSpPr>
        <p:spPr>
          <a:xfrm>
            <a:off x="157410" y="4037930"/>
            <a:ext cx="2259822" cy="877075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58B4403-9476-48EF-8ED0-0D75E986D23B}"/>
              </a:ext>
            </a:extLst>
          </p:cNvPr>
          <p:cNvSpPr txBox="1"/>
          <p:nvPr/>
        </p:nvSpPr>
        <p:spPr>
          <a:xfrm>
            <a:off x="212014" y="3421884"/>
            <a:ext cx="2116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Modelo </a:t>
            </a:r>
          </a:p>
          <a:p>
            <a:pPr algn="ctr"/>
            <a:r>
              <a:rPr lang="es-ES" b="1" dirty="0"/>
              <a:t>ENTIDAD/RELACIÓN</a:t>
            </a:r>
            <a:endParaRPr lang="es-AR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65879A-A4C6-9C6A-FC88-DCD5DF3AD67D}"/>
              </a:ext>
            </a:extLst>
          </p:cNvPr>
          <p:cNvSpPr txBox="1"/>
          <p:nvPr/>
        </p:nvSpPr>
        <p:spPr>
          <a:xfrm>
            <a:off x="228600" y="618362"/>
            <a:ext cx="44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Aplicando el principio </a:t>
            </a:r>
            <a:r>
              <a:rPr lang="es-ES" b="1" dirty="0"/>
              <a:t>ENFOQUE A PROCESOS</a:t>
            </a:r>
            <a:endParaRPr lang="es-AR" b="1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D8B5469-5189-FBD9-D7CB-B8BBB22F7C99}"/>
              </a:ext>
            </a:extLst>
          </p:cNvPr>
          <p:cNvSpPr/>
          <p:nvPr/>
        </p:nvSpPr>
        <p:spPr>
          <a:xfrm>
            <a:off x="7062057" y="4134595"/>
            <a:ext cx="2259822" cy="837606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C2C126-F1CC-47EA-99A9-859177343630}"/>
              </a:ext>
            </a:extLst>
          </p:cNvPr>
          <p:cNvSpPr txBox="1"/>
          <p:nvPr/>
        </p:nvSpPr>
        <p:spPr>
          <a:xfrm>
            <a:off x="7062057" y="3429000"/>
            <a:ext cx="1389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Modelo</a:t>
            </a:r>
          </a:p>
          <a:p>
            <a:pPr algn="ctr"/>
            <a:r>
              <a:rPr lang="es-ES" b="1" dirty="0"/>
              <a:t>RELACIONAL</a:t>
            </a:r>
            <a:endParaRPr lang="es-AR" b="1" dirty="0"/>
          </a:p>
        </p:txBody>
      </p:sp>
      <p:sp>
        <p:nvSpPr>
          <p:cNvPr id="37" name="Flecha: curvada hacia la derecha 36">
            <a:extLst>
              <a:ext uri="{FF2B5EF4-FFF2-40B4-BE49-F238E27FC236}">
                <a16:creationId xmlns:a16="http://schemas.microsoft.com/office/drawing/2014/main" id="{FB3003DB-BE39-938C-CC44-E33D272A127A}"/>
              </a:ext>
            </a:extLst>
          </p:cNvPr>
          <p:cNvSpPr/>
          <p:nvPr/>
        </p:nvSpPr>
        <p:spPr>
          <a:xfrm flipH="1">
            <a:off x="4783155" y="2140375"/>
            <a:ext cx="2054745" cy="4561370"/>
          </a:xfrm>
          <a:prstGeom prst="curvedRightArrow">
            <a:avLst/>
          </a:prstGeom>
          <a:solidFill>
            <a:srgbClr val="0FF925"/>
          </a:solidFill>
          <a:ln>
            <a:solidFill>
              <a:srgbClr val="0FF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8" name="Flecha: curvada hacia la derecha 37">
            <a:extLst>
              <a:ext uri="{FF2B5EF4-FFF2-40B4-BE49-F238E27FC236}">
                <a16:creationId xmlns:a16="http://schemas.microsoft.com/office/drawing/2014/main" id="{6CFF59A5-E990-B4FA-6178-CEC21BC7F6C3}"/>
              </a:ext>
            </a:extLst>
          </p:cNvPr>
          <p:cNvSpPr/>
          <p:nvPr/>
        </p:nvSpPr>
        <p:spPr>
          <a:xfrm flipV="1">
            <a:off x="2600586" y="1906901"/>
            <a:ext cx="2109286" cy="4561371"/>
          </a:xfrm>
          <a:prstGeom prst="curvedRightArrow">
            <a:avLst/>
          </a:prstGeom>
          <a:solidFill>
            <a:srgbClr val="0FF925"/>
          </a:solidFill>
          <a:ln>
            <a:solidFill>
              <a:srgbClr val="0FF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92ADD4-6409-1E5C-865C-074F199C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856" y="338969"/>
            <a:ext cx="3766429" cy="23534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5644080-D6AE-BFE9-99BE-57D23016A751}"/>
              </a:ext>
            </a:extLst>
          </p:cNvPr>
          <p:cNvSpPr txBox="1"/>
          <p:nvPr/>
        </p:nvSpPr>
        <p:spPr>
          <a:xfrm>
            <a:off x="3601062" y="1156427"/>
            <a:ext cx="211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Construir MODELO </a:t>
            </a:r>
          </a:p>
          <a:p>
            <a:pPr algn="ctr"/>
            <a:r>
              <a:rPr lang="es-ES" b="1" dirty="0"/>
              <a:t>RELACIONAL</a:t>
            </a:r>
            <a:endParaRPr lang="es-AR" b="1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EEBD01D-20C4-EA55-76E3-97F132D5DC23}"/>
              </a:ext>
            </a:extLst>
          </p:cNvPr>
          <p:cNvSpPr/>
          <p:nvPr/>
        </p:nvSpPr>
        <p:spPr>
          <a:xfrm>
            <a:off x="8502769" y="1401711"/>
            <a:ext cx="1562602" cy="1477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645269A-E1F4-E77F-61DF-1F57BEA2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16267"/>
              </p:ext>
            </p:extLst>
          </p:nvPr>
        </p:nvGraphicFramePr>
        <p:xfrm>
          <a:off x="6812173" y="5245736"/>
          <a:ext cx="4943793" cy="1456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5841">
                  <a:extLst>
                    <a:ext uri="{9D8B030D-6E8A-4147-A177-3AD203B41FA5}">
                      <a16:colId xmlns:a16="http://schemas.microsoft.com/office/drawing/2014/main" val="1838530702"/>
                    </a:ext>
                  </a:extLst>
                </a:gridCol>
                <a:gridCol w="599430">
                  <a:extLst>
                    <a:ext uri="{9D8B030D-6E8A-4147-A177-3AD203B41FA5}">
                      <a16:colId xmlns:a16="http://schemas.microsoft.com/office/drawing/2014/main" val="1193977732"/>
                    </a:ext>
                  </a:extLst>
                </a:gridCol>
                <a:gridCol w="601473">
                  <a:extLst>
                    <a:ext uri="{9D8B030D-6E8A-4147-A177-3AD203B41FA5}">
                      <a16:colId xmlns:a16="http://schemas.microsoft.com/office/drawing/2014/main" val="3475315969"/>
                    </a:ext>
                  </a:extLst>
                </a:gridCol>
                <a:gridCol w="636623">
                  <a:extLst>
                    <a:ext uri="{9D8B030D-6E8A-4147-A177-3AD203B41FA5}">
                      <a16:colId xmlns:a16="http://schemas.microsoft.com/office/drawing/2014/main" val="420613793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604166135"/>
                    </a:ext>
                  </a:extLst>
                </a:gridCol>
                <a:gridCol w="538773">
                  <a:extLst>
                    <a:ext uri="{9D8B030D-6E8A-4147-A177-3AD203B41FA5}">
                      <a16:colId xmlns:a16="http://schemas.microsoft.com/office/drawing/2014/main" val="500105434"/>
                    </a:ext>
                  </a:extLst>
                </a:gridCol>
                <a:gridCol w="633630">
                  <a:extLst>
                    <a:ext uri="{9D8B030D-6E8A-4147-A177-3AD203B41FA5}">
                      <a16:colId xmlns:a16="http://schemas.microsoft.com/office/drawing/2014/main" val="4205677555"/>
                    </a:ext>
                  </a:extLst>
                </a:gridCol>
                <a:gridCol w="636623">
                  <a:extLst>
                    <a:ext uri="{9D8B030D-6E8A-4147-A177-3AD203B41FA5}">
                      <a16:colId xmlns:a16="http://schemas.microsoft.com/office/drawing/2014/main" val="294667831"/>
                    </a:ext>
                  </a:extLst>
                </a:gridCol>
                <a:gridCol w="647100">
                  <a:extLst>
                    <a:ext uri="{9D8B030D-6E8A-4147-A177-3AD203B41FA5}">
                      <a16:colId xmlns:a16="http://schemas.microsoft.com/office/drawing/2014/main" val="4186895684"/>
                    </a:ext>
                  </a:extLst>
                </a:gridCol>
              </a:tblGrid>
              <a:tr h="34056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dirty="0">
                          <a:effectLst/>
                        </a:rPr>
                        <a:t>Tabla 1 </a:t>
                      </a:r>
                      <a:br>
                        <a:rPr lang="es-AR" sz="1200" dirty="0">
                          <a:effectLst/>
                        </a:rPr>
                      </a:b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dirty="0">
                          <a:effectLst/>
                        </a:rPr>
                        <a:t>Tabla 2 </a:t>
                      </a:r>
                      <a:br>
                        <a:rPr lang="es-AR" sz="1200" dirty="0">
                          <a:effectLst/>
                        </a:rPr>
                      </a:b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4375209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Clave 1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1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2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3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Clave 2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1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2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3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80144154"/>
                  </a:ext>
                </a:extLst>
              </a:tr>
              <a:tr h="166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12811583"/>
                  </a:ext>
                </a:extLst>
              </a:tr>
              <a:tr h="166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01256036"/>
                  </a:ext>
                </a:extLst>
              </a:tr>
              <a:tr h="166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36925585"/>
                  </a:ext>
                </a:extLst>
              </a:tr>
              <a:tr h="166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30829189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8D73A01F-6F2C-DB3B-B2ED-9ECAED97C125}"/>
              </a:ext>
            </a:extLst>
          </p:cNvPr>
          <p:cNvSpPr txBox="1"/>
          <p:nvPr/>
        </p:nvSpPr>
        <p:spPr>
          <a:xfrm>
            <a:off x="2775829" y="3268593"/>
            <a:ext cx="4087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Transformar </a:t>
            </a:r>
            <a:r>
              <a:rPr lang="es-ES" b="1" dirty="0"/>
              <a:t>ENTIDADES en TABLAS</a:t>
            </a:r>
          </a:p>
          <a:p>
            <a:pPr marL="285750" indent="-285750">
              <a:buFontTx/>
              <a:buChar char="-"/>
            </a:pPr>
            <a:r>
              <a:rPr lang="es-ES" dirty="0"/>
              <a:t>Transformar  </a:t>
            </a:r>
            <a:r>
              <a:rPr lang="es-ES" b="1" dirty="0"/>
              <a:t>ATRIBUTOS en COLUMNAS</a:t>
            </a:r>
          </a:p>
          <a:p>
            <a:pPr marL="285750" indent="-285750">
              <a:buFontTx/>
              <a:buChar char="-"/>
            </a:pPr>
            <a:r>
              <a:rPr lang="es-ES" dirty="0"/>
              <a:t>Transformar </a:t>
            </a:r>
            <a:r>
              <a:rPr lang="es-ES" dirty="0" err="1"/>
              <a:t>Ident</a:t>
            </a:r>
            <a:r>
              <a:rPr lang="es-ES" dirty="0"/>
              <a:t>. de entidad   en clave primaria de la tabla</a:t>
            </a:r>
          </a:p>
          <a:p>
            <a:pPr marL="285750" indent="-285750">
              <a:buFontTx/>
              <a:buChar char="-"/>
            </a:pPr>
            <a:r>
              <a:rPr lang="es-ES" dirty="0"/>
              <a:t>Transformar cardinalidad en </a:t>
            </a:r>
            <a:r>
              <a:rPr lang="es-ES" b="1" dirty="0"/>
              <a:t>FILAS</a:t>
            </a:r>
          </a:p>
          <a:p>
            <a:pPr marL="285750" indent="-285750">
              <a:buFontTx/>
              <a:buChar char="-"/>
            </a:pPr>
            <a:r>
              <a:rPr lang="es-ES" dirty="0"/>
              <a:t>Convertir relaciones </a:t>
            </a:r>
            <a:r>
              <a:rPr lang="es-ES" b="1" dirty="0"/>
              <a:t>N:M</a:t>
            </a:r>
            <a:r>
              <a:rPr lang="es-ES" dirty="0"/>
              <a:t> en tablas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285F3C-31A0-181E-28E5-993F2F708575}"/>
              </a:ext>
            </a:extLst>
          </p:cNvPr>
          <p:cNvSpPr txBox="1"/>
          <p:nvPr/>
        </p:nvSpPr>
        <p:spPr>
          <a:xfrm>
            <a:off x="135628" y="6438372"/>
            <a:ext cx="447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Herramienta sugerida:</a:t>
            </a:r>
            <a:r>
              <a:rPr lang="es-A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: </a:t>
            </a:r>
            <a:r>
              <a:rPr lang="es-ES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</a:rPr>
              <a:t>Word, Excel, Access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07401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31E73-8DF4-4AF8-BC51-23A766B2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3273"/>
            <a:ext cx="10515600" cy="356328"/>
          </a:xfrm>
        </p:spPr>
        <p:txBody>
          <a:bodyPr>
            <a:noAutofit/>
          </a:bodyPr>
          <a:lstStyle/>
          <a:p>
            <a:r>
              <a:rPr lang="es-ES" sz="3200" b="1" dirty="0"/>
              <a:t>DISEÑO DE BASE DE DATOS</a:t>
            </a:r>
            <a:endParaRPr lang="es-AR" sz="3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65879A-A4C6-9C6A-FC88-DCD5DF3AD67D}"/>
              </a:ext>
            </a:extLst>
          </p:cNvPr>
          <p:cNvSpPr txBox="1"/>
          <p:nvPr/>
        </p:nvSpPr>
        <p:spPr>
          <a:xfrm>
            <a:off x="228600" y="618362"/>
            <a:ext cx="44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Aplicando el principio </a:t>
            </a:r>
            <a:r>
              <a:rPr lang="es-ES" b="1" dirty="0"/>
              <a:t>ENFOQUE A PROCESOS</a:t>
            </a:r>
            <a:endParaRPr lang="es-AR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92ADD4-6409-1E5C-865C-074F199C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56" y="338969"/>
            <a:ext cx="3766429" cy="235345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EEEBD01D-20C4-EA55-76E3-97F132D5DC23}"/>
              </a:ext>
            </a:extLst>
          </p:cNvPr>
          <p:cNvSpPr/>
          <p:nvPr/>
        </p:nvSpPr>
        <p:spPr>
          <a:xfrm>
            <a:off x="8502769" y="1401711"/>
            <a:ext cx="1562602" cy="1477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EA341A2C-DF6F-030C-C325-B34D7A7E57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50924" y="3044836"/>
            <a:ext cx="1110446" cy="219792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1898F198-0378-2CBA-CDA8-28B036F9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72" y="3861527"/>
            <a:ext cx="4476750" cy="27432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03FCE22-039D-E7AA-B5ED-4A321C97A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619995"/>
            <a:ext cx="6592499" cy="361800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21A7212-03CF-2EB5-C939-4A544EAC67BB}"/>
              </a:ext>
            </a:extLst>
          </p:cNvPr>
          <p:cNvSpPr txBox="1"/>
          <p:nvPr/>
        </p:nvSpPr>
        <p:spPr>
          <a:xfrm>
            <a:off x="119743" y="6103568"/>
            <a:ext cx="447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Herramienta sugerida:</a:t>
            </a:r>
            <a:r>
              <a:rPr lang="es-A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: </a:t>
            </a:r>
            <a:r>
              <a:rPr lang="es-ES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</a:rPr>
              <a:t>Word, Excel, Access</a:t>
            </a:r>
            <a:endParaRPr lang="es-AR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6BAF1D-2616-9175-DF5B-8E7FFA1E7C25}"/>
              </a:ext>
            </a:extLst>
          </p:cNvPr>
          <p:cNvSpPr txBox="1"/>
          <p:nvPr/>
        </p:nvSpPr>
        <p:spPr>
          <a:xfrm>
            <a:off x="-252160" y="1146362"/>
            <a:ext cx="416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Construir MODELO RELACIONAL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44483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4E2128DB-C5CE-2589-F36C-1A08CB937DF4}"/>
              </a:ext>
            </a:extLst>
          </p:cNvPr>
          <p:cNvGraphicFramePr>
            <a:graphicFrameLocks noGrp="1"/>
          </p:cNvGraphicFramePr>
          <p:nvPr/>
        </p:nvGraphicFramePr>
        <p:xfrm>
          <a:off x="80496" y="4688853"/>
          <a:ext cx="3445833" cy="1434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79">
                  <a:extLst>
                    <a:ext uri="{9D8B030D-6E8A-4147-A177-3AD203B41FA5}">
                      <a16:colId xmlns:a16="http://schemas.microsoft.com/office/drawing/2014/main" val="1838530702"/>
                    </a:ext>
                  </a:extLst>
                </a:gridCol>
                <a:gridCol w="409411">
                  <a:extLst>
                    <a:ext uri="{9D8B030D-6E8A-4147-A177-3AD203B41FA5}">
                      <a16:colId xmlns:a16="http://schemas.microsoft.com/office/drawing/2014/main" val="1193977732"/>
                    </a:ext>
                  </a:extLst>
                </a:gridCol>
                <a:gridCol w="410807">
                  <a:extLst>
                    <a:ext uri="{9D8B030D-6E8A-4147-A177-3AD203B41FA5}">
                      <a16:colId xmlns:a16="http://schemas.microsoft.com/office/drawing/2014/main" val="3475315969"/>
                    </a:ext>
                  </a:extLst>
                </a:gridCol>
                <a:gridCol w="434814">
                  <a:extLst>
                    <a:ext uri="{9D8B030D-6E8A-4147-A177-3AD203B41FA5}">
                      <a16:colId xmlns:a16="http://schemas.microsoft.com/office/drawing/2014/main" val="4206137931"/>
                    </a:ext>
                  </a:extLst>
                </a:gridCol>
                <a:gridCol w="147287">
                  <a:extLst>
                    <a:ext uri="{9D8B030D-6E8A-4147-A177-3AD203B41FA5}">
                      <a16:colId xmlns:a16="http://schemas.microsoft.com/office/drawing/2014/main" val="2604166135"/>
                    </a:ext>
                  </a:extLst>
                </a:gridCol>
                <a:gridCol w="367983">
                  <a:extLst>
                    <a:ext uri="{9D8B030D-6E8A-4147-A177-3AD203B41FA5}">
                      <a16:colId xmlns:a16="http://schemas.microsoft.com/office/drawing/2014/main" val="500105434"/>
                    </a:ext>
                  </a:extLst>
                </a:gridCol>
                <a:gridCol w="432770">
                  <a:extLst>
                    <a:ext uri="{9D8B030D-6E8A-4147-A177-3AD203B41FA5}">
                      <a16:colId xmlns:a16="http://schemas.microsoft.com/office/drawing/2014/main" val="4205677555"/>
                    </a:ext>
                  </a:extLst>
                </a:gridCol>
                <a:gridCol w="434814">
                  <a:extLst>
                    <a:ext uri="{9D8B030D-6E8A-4147-A177-3AD203B41FA5}">
                      <a16:colId xmlns:a16="http://schemas.microsoft.com/office/drawing/2014/main" val="294667831"/>
                    </a:ext>
                  </a:extLst>
                </a:gridCol>
                <a:gridCol w="441968">
                  <a:extLst>
                    <a:ext uri="{9D8B030D-6E8A-4147-A177-3AD203B41FA5}">
                      <a16:colId xmlns:a16="http://schemas.microsoft.com/office/drawing/2014/main" val="4186895684"/>
                    </a:ext>
                  </a:extLst>
                </a:gridCol>
              </a:tblGrid>
              <a:tr h="29800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dirty="0">
                          <a:effectLst/>
                        </a:rPr>
                        <a:t>Tabla 1 </a:t>
                      </a:r>
                      <a:br>
                        <a:rPr lang="es-AR" sz="1200" dirty="0">
                          <a:effectLst/>
                        </a:rPr>
                      </a:b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dirty="0">
                          <a:effectLst/>
                        </a:rPr>
                        <a:t>Tabla 2 </a:t>
                      </a:r>
                      <a:br>
                        <a:rPr lang="es-AR" sz="1200" dirty="0">
                          <a:effectLst/>
                        </a:rPr>
                      </a:b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43752090"/>
                  </a:ext>
                </a:extLst>
              </a:tr>
              <a:tr h="258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Clave 1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1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2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3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Clave 2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1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2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000" dirty="0">
                          <a:effectLst/>
                        </a:rPr>
                        <a:t>Col 3</a:t>
                      </a:r>
                      <a:endParaRPr lang="es-A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80144154"/>
                  </a:ext>
                </a:extLst>
              </a:tr>
              <a:tr h="151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12811583"/>
                  </a:ext>
                </a:extLst>
              </a:tr>
              <a:tr h="151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01256036"/>
                  </a:ext>
                </a:extLst>
              </a:tr>
              <a:tr h="151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36925585"/>
                  </a:ext>
                </a:extLst>
              </a:tr>
              <a:tr h="151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2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30829189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5331E73-8DF4-4AF8-BC51-23A766B2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3273"/>
            <a:ext cx="10515600" cy="356328"/>
          </a:xfrm>
        </p:spPr>
        <p:txBody>
          <a:bodyPr>
            <a:noAutofit/>
          </a:bodyPr>
          <a:lstStyle/>
          <a:p>
            <a:r>
              <a:rPr lang="es-ES" sz="3200" b="1" dirty="0"/>
              <a:t>DISEÑO DE BASE DE DATOS</a:t>
            </a:r>
            <a:endParaRPr lang="es-AR" sz="3200" b="1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02B4C7E-7AEB-4634-9872-8C886A3DB506}"/>
              </a:ext>
            </a:extLst>
          </p:cNvPr>
          <p:cNvSpPr/>
          <p:nvPr/>
        </p:nvSpPr>
        <p:spPr>
          <a:xfrm>
            <a:off x="0" y="3922470"/>
            <a:ext cx="2259822" cy="877075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65879A-A4C6-9C6A-FC88-DCD5DF3AD67D}"/>
              </a:ext>
            </a:extLst>
          </p:cNvPr>
          <p:cNvSpPr txBox="1"/>
          <p:nvPr/>
        </p:nvSpPr>
        <p:spPr>
          <a:xfrm>
            <a:off x="228600" y="618362"/>
            <a:ext cx="44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Aplicando el principio </a:t>
            </a:r>
            <a:r>
              <a:rPr lang="es-ES" b="1" dirty="0"/>
              <a:t>ENFOQUE A PROCESOS</a:t>
            </a:r>
            <a:endParaRPr lang="es-AR" b="1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D8B5469-5189-FBD9-D7CB-B8BBB22F7C99}"/>
              </a:ext>
            </a:extLst>
          </p:cNvPr>
          <p:cNvSpPr/>
          <p:nvPr/>
        </p:nvSpPr>
        <p:spPr>
          <a:xfrm>
            <a:off x="6713143" y="3922470"/>
            <a:ext cx="2259822" cy="837606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C2C126-F1CC-47EA-99A9-859177343630}"/>
              </a:ext>
            </a:extLst>
          </p:cNvPr>
          <p:cNvSpPr txBox="1"/>
          <p:nvPr/>
        </p:nvSpPr>
        <p:spPr>
          <a:xfrm>
            <a:off x="228600" y="3276139"/>
            <a:ext cx="1389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Modelo</a:t>
            </a:r>
          </a:p>
          <a:p>
            <a:pPr algn="ctr"/>
            <a:r>
              <a:rPr lang="es-ES" b="1" dirty="0"/>
              <a:t>RELACIONAL</a:t>
            </a:r>
            <a:endParaRPr lang="es-AR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73A01F-6F2C-DB3B-B2ED-9ECAED97C125}"/>
              </a:ext>
            </a:extLst>
          </p:cNvPr>
          <p:cNvSpPr txBox="1"/>
          <p:nvPr/>
        </p:nvSpPr>
        <p:spPr>
          <a:xfrm>
            <a:off x="2425642" y="3733425"/>
            <a:ext cx="4087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Transformar </a:t>
            </a:r>
            <a:r>
              <a:rPr lang="es-ES" b="1" dirty="0"/>
              <a:t>TABLAS en archivos</a:t>
            </a:r>
          </a:p>
          <a:p>
            <a:pPr marL="285750" indent="-285750">
              <a:buFontTx/>
              <a:buChar char="-"/>
            </a:pPr>
            <a:r>
              <a:rPr lang="es-ES" dirty="0"/>
              <a:t>Transformar  </a:t>
            </a:r>
            <a:r>
              <a:rPr lang="es-ES" b="1" dirty="0"/>
              <a:t>COLUMNAS en CAMPOS</a:t>
            </a:r>
          </a:p>
          <a:p>
            <a:pPr marL="285750" indent="-285750">
              <a:buFontTx/>
              <a:buChar char="-"/>
            </a:pPr>
            <a:r>
              <a:rPr lang="es-ES" dirty="0"/>
              <a:t>Transformar  </a:t>
            </a:r>
            <a:r>
              <a:rPr lang="es-ES" b="1" dirty="0"/>
              <a:t>FILAS en REGISTROS</a:t>
            </a:r>
          </a:p>
        </p:txBody>
      </p:sp>
      <p:sp>
        <p:nvSpPr>
          <p:cNvPr id="37" name="Flecha: curvada hacia la derecha 36">
            <a:extLst>
              <a:ext uri="{FF2B5EF4-FFF2-40B4-BE49-F238E27FC236}">
                <a16:creationId xmlns:a16="http://schemas.microsoft.com/office/drawing/2014/main" id="{FB3003DB-BE39-938C-CC44-E33D272A127A}"/>
              </a:ext>
            </a:extLst>
          </p:cNvPr>
          <p:cNvSpPr/>
          <p:nvPr/>
        </p:nvSpPr>
        <p:spPr>
          <a:xfrm flipH="1">
            <a:off x="4500185" y="2213464"/>
            <a:ext cx="2054745" cy="4561370"/>
          </a:xfrm>
          <a:prstGeom prst="curvedRightArrow">
            <a:avLst/>
          </a:prstGeom>
          <a:solidFill>
            <a:srgbClr val="0FF925"/>
          </a:solidFill>
          <a:ln>
            <a:solidFill>
              <a:srgbClr val="0FF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8" name="Flecha: curvada hacia la derecha 37">
            <a:extLst>
              <a:ext uri="{FF2B5EF4-FFF2-40B4-BE49-F238E27FC236}">
                <a16:creationId xmlns:a16="http://schemas.microsoft.com/office/drawing/2014/main" id="{6CFF59A5-E990-B4FA-6178-CEC21BC7F6C3}"/>
              </a:ext>
            </a:extLst>
          </p:cNvPr>
          <p:cNvSpPr/>
          <p:nvPr/>
        </p:nvSpPr>
        <p:spPr>
          <a:xfrm flipV="1">
            <a:off x="2281217" y="1975907"/>
            <a:ext cx="2109286" cy="4561371"/>
          </a:xfrm>
          <a:prstGeom prst="curvedRightArrow">
            <a:avLst/>
          </a:prstGeom>
          <a:solidFill>
            <a:srgbClr val="0FF925"/>
          </a:solidFill>
          <a:ln>
            <a:solidFill>
              <a:srgbClr val="0FF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92ADD4-6409-1E5C-865C-074F199C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56" y="338969"/>
            <a:ext cx="3766429" cy="23534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5644080-D6AE-BFE9-99BE-57D23016A751}"/>
              </a:ext>
            </a:extLst>
          </p:cNvPr>
          <p:cNvSpPr txBox="1"/>
          <p:nvPr/>
        </p:nvSpPr>
        <p:spPr>
          <a:xfrm>
            <a:off x="3431293" y="1233143"/>
            <a:ext cx="211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Construir MODELO </a:t>
            </a:r>
          </a:p>
          <a:p>
            <a:pPr algn="ctr"/>
            <a:r>
              <a:rPr lang="es-ES" b="1" dirty="0"/>
              <a:t>FÍSICO</a:t>
            </a:r>
            <a:endParaRPr lang="es-AR" b="1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EEBD01D-20C4-EA55-76E3-97F132D5DC23}"/>
              </a:ext>
            </a:extLst>
          </p:cNvPr>
          <p:cNvSpPr/>
          <p:nvPr/>
        </p:nvSpPr>
        <p:spPr>
          <a:xfrm>
            <a:off x="9838815" y="1410465"/>
            <a:ext cx="1562602" cy="1477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7E5E2A-C44C-0F88-92DA-A7115F4EC57E}"/>
              </a:ext>
            </a:extLst>
          </p:cNvPr>
          <p:cNvSpPr txBox="1"/>
          <p:nvPr/>
        </p:nvSpPr>
        <p:spPr>
          <a:xfrm>
            <a:off x="7032734" y="329573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Modelo</a:t>
            </a:r>
          </a:p>
          <a:p>
            <a:pPr algn="ctr"/>
            <a:r>
              <a:rPr lang="es-ES" b="1" dirty="0"/>
              <a:t>FÍSICO</a:t>
            </a:r>
            <a:endParaRPr lang="es-AR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BED8D3-F9E5-6682-875B-1D302177E794}"/>
              </a:ext>
            </a:extLst>
          </p:cNvPr>
          <p:cNvSpPr txBox="1"/>
          <p:nvPr/>
        </p:nvSpPr>
        <p:spPr>
          <a:xfrm>
            <a:off x="2178" y="6487914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Herramienta sugerida: </a:t>
            </a:r>
            <a:r>
              <a:rPr lang="es-A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AR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3"/>
              </a:rPr>
              <a:t>https://dbdiagram.io/d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E2BD6F-83A0-7932-F553-A28E31A4D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416" y="4695741"/>
            <a:ext cx="4278521" cy="1650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03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31E73-8DF4-4AF8-BC51-23A766B2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3273"/>
            <a:ext cx="10515600" cy="356328"/>
          </a:xfrm>
        </p:spPr>
        <p:txBody>
          <a:bodyPr>
            <a:noAutofit/>
          </a:bodyPr>
          <a:lstStyle/>
          <a:p>
            <a:r>
              <a:rPr lang="es-ES" sz="3200" b="1" dirty="0"/>
              <a:t>DISEÑO DE BASE DE DATOS</a:t>
            </a:r>
            <a:endParaRPr lang="es-AR" sz="3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65879A-A4C6-9C6A-FC88-DCD5DF3AD67D}"/>
              </a:ext>
            </a:extLst>
          </p:cNvPr>
          <p:cNvSpPr txBox="1"/>
          <p:nvPr/>
        </p:nvSpPr>
        <p:spPr>
          <a:xfrm>
            <a:off x="228600" y="618362"/>
            <a:ext cx="44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Aplicando el principio </a:t>
            </a:r>
            <a:r>
              <a:rPr lang="es-ES" b="1" dirty="0"/>
              <a:t>ENFOQUE A PROCESOS</a:t>
            </a:r>
            <a:endParaRPr lang="es-AR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644080-D6AE-BFE9-99BE-57D23016A751}"/>
              </a:ext>
            </a:extLst>
          </p:cNvPr>
          <p:cNvSpPr txBox="1"/>
          <p:nvPr/>
        </p:nvSpPr>
        <p:spPr>
          <a:xfrm>
            <a:off x="281946" y="1047805"/>
            <a:ext cx="211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Construir MODELO </a:t>
            </a:r>
          </a:p>
          <a:p>
            <a:pPr algn="ctr"/>
            <a:r>
              <a:rPr lang="es-ES" b="1" dirty="0"/>
              <a:t>FÍSICO</a:t>
            </a:r>
            <a:endParaRPr lang="es-AR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A10818-A404-982A-5B4C-6176D7A1F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56" y="338969"/>
            <a:ext cx="3766429" cy="235345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72A7A67-0428-84B1-66DB-3102FB6D7A80}"/>
              </a:ext>
            </a:extLst>
          </p:cNvPr>
          <p:cNvSpPr/>
          <p:nvPr/>
        </p:nvSpPr>
        <p:spPr>
          <a:xfrm>
            <a:off x="9740476" y="1401711"/>
            <a:ext cx="1562602" cy="1477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61A13A-0FEA-5F27-1B50-8E5DEB8BC398}"/>
              </a:ext>
            </a:extLst>
          </p:cNvPr>
          <p:cNvSpPr txBox="1"/>
          <p:nvPr/>
        </p:nvSpPr>
        <p:spPr>
          <a:xfrm>
            <a:off x="46891" y="6399705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Herramienta sugerida: </a:t>
            </a:r>
            <a:r>
              <a:rPr lang="es-A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AR" b="0" i="0" u="none" strike="noStrike" dirty="0">
                <a:solidFill>
                  <a:srgbClr val="2962FF"/>
                </a:solidFill>
                <a:effectLst/>
                <a:latin typeface="Roboto" panose="02000000000000000000" pitchFamily="2" charset="0"/>
                <a:hlinkClick r:id="rId3"/>
              </a:rPr>
              <a:t>https://dbdiagram.io/d</a:t>
            </a:r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76378DA-3DC6-FE27-8E8A-88DEBCB8C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48" y="1910373"/>
            <a:ext cx="6252618" cy="31580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B5712D0-240F-ED91-2079-E0C17B352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948" y="3671149"/>
            <a:ext cx="4063337" cy="2147887"/>
          </a:xfrm>
          <a:prstGeom prst="rect">
            <a:avLst/>
          </a:prstGeom>
        </p:spPr>
      </p:pic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62F6E75D-A588-61E0-665C-B3C2E138D9FF}"/>
              </a:ext>
            </a:extLst>
          </p:cNvPr>
          <p:cNvCxnSpPr>
            <a:cxnSpLocks/>
          </p:cNvCxnSpPr>
          <p:nvPr/>
        </p:nvCxnSpPr>
        <p:spPr>
          <a:xfrm rot="5400000">
            <a:off x="9371411" y="2631079"/>
            <a:ext cx="1123509" cy="10342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2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385</Words>
  <Application>Microsoft Office PowerPoint</Application>
  <PresentationFormat>Panorámica</PresentationFormat>
  <Paragraphs>152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Tema de Office</vt:lpstr>
      <vt:lpstr>GUÍA DE TRABAJO</vt:lpstr>
      <vt:lpstr>DISEÑO DE BASE DE DATOS</vt:lpstr>
      <vt:lpstr>DISEÑO DE BASE DE DATOS</vt:lpstr>
      <vt:lpstr>DISEÑO DE BASE DE DATOS</vt:lpstr>
      <vt:lpstr>DISEÑO DE BASE DE DATOS</vt:lpstr>
      <vt:lpstr>DISEÑO DE BASE DE DATOS</vt:lpstr>
      <vt:lpstr>DISEÑO DE BASE DE DATOS</vt:lpstr>
      <vt:lpstr>DISEÑO DE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TRABAJO</dc:title>
  <dc:creator>Marcelo Reus</dc:creator>
  <cp:lastModifiedBy>Marcelo Reus</cp:lastModifiedBy>
  <cp:revision>3</cp:revision>
  <dcterms:created xsi:type="dcterms:W3CDTF">2023-04-11T16:08:05Z</dcterms:created>
  <dcterms:modified xsi:type="dcterms:W3CDTF">2023-04-11T16:14:52Z</dcterms:modified>
</cp:coreProperties>
</file>