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8" r:id="rId4"/>
    <p:sldId id="280" r:id="rId5"/>
    <p:sldId id="281" r:id="rId6"/>
    <p:sldId id="282" r:id="rId7"/>
    <p:sldId id="283" r:id="rId8"/>
    <p:sldId id="27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icrosoft.com/en-us/download/415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Curso ASP .NET MVC </a:t>
            </a:r>
            <a:b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Aula 4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Jose Carlos </a:t>
            </a:r>
            <a:r>
              <a:rPr lang="pt-BR" b="1" dirty="0" err="1" smtClean="0">
                <a:solidFill>
                  <a:srgbClr val="002060"/>
                </a:solidFill>
              </a:rPr>
              <a:t>Macoratti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Microsoft MVP Visual </a:t>
            </a:r>
            <a:r>
              <a:rPr lang="pt-BR" b="1" dirty="0" err="1" smtClean="0">
                <a:solidFill>
                  <a:srgbClr val="002060"/>
                </a:solidFill>
              </a:rPr>
              <a:t>Basic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http://www.macoratti.net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6004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ASP .NET MVC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7030A0"/>
                </a:solidFill>
              </a:rPr>
              <a:t>ASP .NET MVC </a:t>
            </a:r>
            <a:r>
              <a:rPr lang="pt-BR" sz="2400" b="1" dirty="0" smtClean="0">
                <a:solidFill>
                  <a:srgbClr val="7030A0"/>
                </a:solidFill>
              </a:rPr>
              <a:t>5</a:t>
            </a:r>
            <a:r>
              <a:rPr lang="pt-BR" sz="2400" dirty="0" smtClean="0"/>
              <a:t> -&gt; ASP .NET MVC 6 (ASP NET 5)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en-US" sz="2400" b="1" dirty="0" err="1" smtClean="0"/>
              <a:t>Requisito</a:t>
            </a:r>
            <a:r>
              <a:rPr lang="en-US" sz="2400" b="1" dirty="0" smtClean="0"/>
              <a:t> de Software </a:t>
            </a:r>
            <a:r>
              <a:rPr lang="en-US" sz="2400" b="1" dirty="0" err="1" smtClean="0"/>
              <a:t>para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instalar</a:t>
            </a:r>
            <a:r>
              <a:rPr lang="en-US" sz="2400" b="1" dirty="0" smtClean="0"/>
              <a:t> a ASP.NET MVC 5</a:t>
            </a:r>
          </a:p>
          <a:p>
            <a:endParaRPr lang="pt-BR" sz="2400" dirty="0" smtClean="0"/>
          </a:p>
          <a:p>
            <a:r>
              <a:rPr lang="pt-BR" sz="2400" dirty="0" smtClean="0"/>
              <a:t>➤</a:t>
            </a:r>
            <a:r>
              <a:rPr lang="en-US" sz="2400" dirty="0" smtClean="0"/>
              <a:t>.NET Framework 4.5</a:t>
            </a:r>
          </a:p>
          <a:p>
            <a:r>
              <a:rPr lang="pt-BR" sz="2400" dirty="0" smtClean="0"/>
              <a:t>➤ Windows Vista SP2</a:t>
            </a:r>
          </a:p>
          <a:p>
            <a:r>
              <a:rPr lang="pt-BR" sz="2400" dirty="0" smtClean="0"/>
              <a:t>➤ Windows 7</a:t>
            </a:r>
          </a:p>
          <a:p>
            <a:r>
              <a:rPr lang="pt-BR" sz="2400" dirty="0" smtClean="0"/>
              <a:t>➤ Windows 8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Roda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seguintes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</a:t>
            </a:r>
            <a:r>
              <a:rPr lang="en-US" sz="2400" dirty="0" err="1" smtClean="0"/>
              <a:t>operacionais</a:t>
            </a:r>
            <a:r>
              <a:rPr lang="en-US" sz="2400" dirty="0" smtClean="0"/>
              <a:t>:</a:t>
            </a:r>
          </a:p>
          <a:p>
            <a:r>
              <a:rPr lang="pt-BR" sz="2400" dirty="0" smtClean="0"/>
              <a:t>➤ Windows Server 2008 R2</a:t>
            </a:r>
          </a:p>
          <a:p>
            <a:r>
              <a:rPr lang="pt-BR" sz="2400" dirty="0" smtClean="0"/>
              <a:t>➤ Windows Server 2012</a:t>
            </a:r>
          </a:p>
          <a:p>
            <a:endParaRPr lang="pt-BR" sz="2400" dirty="0"/>
          </a:p>
        </p:txBody>
      </p:sp>
      <p:pic>
        <p:nvPicPr>
          <p:cNvPr id="5" name="Imagem 4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4624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ASP .NET MVC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76064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Pode ser instalada lado a lado com outras versões do ASP .NET MVC</a:t>
            </a:r>
          </a:p>
          <a:p>
            <a:endParaRPr lang="pt-BR" sz="2400" dirty="0" smtClean="0"/>
          </a:p>
          <a:p>
            <a:r>
              <a:rPr lang="pt-BR" sz="2400" dirty="0" smtClean="0"/>
              <a:t>Suporta </a:t>
            </a:r>
            <a:r>
              <a:rPr lang="pt-BR" sz="2400" dirty="0" smtClean="0"/>
              <a:t>o VS </a:t>
            </a:r>
            <a:r>
              <a:rPr lang="pt-BR" sz="2400" dirty="0" smtClean="0"/>
              <a:t>2012 e VS 2013 e suas versões Express</a:t>
            </a:r>
          </a:p>
          <a:p>
            <a:endParaRPr lang="pt-BR" sz="2400" dirty="0" smtClean="0"/>
          </a:p>
          <a:p>
            <a:r>
              <a:rPr lang="pt-BR" sz="2400" dirty="0" smtClean="0"/>
              <a:t>Já esta incluída no VS 2013 e versões Express </a:t>
            </a:r>
          </a:p>
          <a:p>
            <a:endParaRPr lang="pt-BR" sz="2400" dirty="0" smtClean="0"/>
          </a:p>
          <a:p>
            <a:r>
              <a:rPr lang="pt-BR" sz="2400" dirty="0" smtClean="0"/>
              <a:t>Para o VS 2012 instale baixando neste link:</a:t>
            </a:r>
          </a:p>
          <a:p>
            <a:r>
              <a:rPr lang="pt-BR" sz="2400" dirty="0" smtClean="0">
                <a:hlinkClick r:id="rId2"/>
              </a:rPr>
              <a:t>http://www.microsoft.com/en-us/download/41532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Todos os </a:t>
            </a:r>
            <a:r>
              <a:rPr lang="pt-BR" sz="2400" dirty="0" err="1" smtClean="0"/>
              <a:t>assemblies</a:t>
            </a:r>
            <a:r>
              <a:rPr lang="pt-BR" sz="2400" dirty="0" smtClean="0"/>
              <a:t> necessários serão incluídos no diretório </a:t>
            </a:r>
            <a:r>
              <a:rPr lang="pt-BR" sz="2400" dirty="0" err="1" smtClean="0"/>
              <a:t>bin</a:t>
            </a:r>
            <a:r>
              <a:rPr lang="pt-BR" sz="2400" dirty="0" smtClean="0"/>
              <a:t> da sua aplicação (usando o .NET 4.5)</a:t>
            </a:r>
          </a:p>
          <a:p>
            <a:endParaRPr lang="pt-BR" sz="2400" dirty="0"/>
          </a:p>
        </p:txBody>
      </p:sp>
      <p:pic>
        <p:nvPicPr>
          <p:cNvPr id="5" name="Imagem 4" descr="aspnetmvc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88640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Estrutura do projeto</a:t>
            </a: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App_Data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dirty="0" smtClean="0">
                <a:solidFill>
                  <a:srgbClr val="002060"/>
                </a:solidFill>
              </a:rPr>
              <a:t>– Fonte de dados</a:t>
            </a: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App_Start</a:t>
            </a:r>
            <a:r>
              <a:rPr lang="pt-BR" sz="2400" dirty="0" smtClean="0">
                <a:solidFill>
                  <a:srgbClr val="002060"/>
                </a:solidFill>
              </a:rPr>
              <a:t> – Configurações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Controllers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Classes do Controlador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Classes de dados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Arquivos de UI –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cshtml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,etc.)</a:t>
            </a: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Packages.</a:t>
            </a:r>
            <a:r>
              <a:rPr lang="pt-BR" sz="2400" b="1" dirty="0" err="1" smtClean="0">
                <a:solidFill>
                  <a:srgbClr val="002060"/>
                </a:solidFill>
              </a:rPr>
              <a:t>config</a:t>
            </a:r>
            <a:r>
              <a:rPr lang="pt-BR" sz="2400" dirty="0" smtClean="0">
                <a:solidFill>
                  <a:srgbClr val="002060"/>
                </a:solidFill>
              </a:rPr>
              <a:t> –  </a:t>
            </a:r>
            <a:r>
              <a:rPr lang="pt-BR" sz="2400" dirty="0" smtClean="0">
                <a:solidFill>
                  <a:srgbClr val="002060"/>
                </a:solidFill>
              </a:rPr>
              <a:t>Configurações </a:t>
            </a:r>
            <a:r>
              <a:rPr lang="pt-BR" sz="2400" dirty="0" err="1" smtClean="0">
                <a:solidFill>
                  <a:srgbClr val="002060"/>
                </a:solidFill>
              </a:rPr>
              <a:t>Nuget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Global.</a:t>
            </a:r>
            <a:r>
              <a:rPr lang="pt-BR" sz="2400" b="1" dirty="0" err="1" smtClean="0">
                <a:solidFill>
                  <a:srgbClr val="002060"/>
                </a:solidFill>
              </a:rPr>
              <a:t>asax</a:t>
            </a:r>
            <a:r>
              <a:rPr lang="pt-BR" sz="2400" dirty="0" smtClean="0">
                <a:solidFill>
                  <a:srgbClr val="002060"/>
                </a:solidFill>
              </a:rPr>
              <a:t> – inicializa a aplicação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Web.</a:t>
            </a:r>
            <a:r>
              <a:rPr lang="pt-BR" sz="2400" b="1" dirty="0" err="1" smtClean="0">
                <a:solidFill>
                  <a:srgbClr val="002060"/>
                </a:solidFill>
              </a:rPr>
              <a:t>Config</a:t>
            </a:r>
            <a:r>
              <a:rPr lang="pt-BR" sz="2400" dirty="0" smtClean="0">
                <a:solidFill>
                  <a:srgbClr val="002060"/>
                </a:solidFill>
              </a:rPr>
              <a:t> – Configurações do site</a:t>
            </a:r>
          </a:p>
          <a:p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Scripts</a:t>
            </a:r>
            <a:r>
              <a:rPr lang="pt-BR" sz="2400" dirty="0" smtClean="0">
                <a:solidFill>
                  <a:srgbClr val="002060"/>
                </a:solidFill>
              </a:rPr>
              <a:t> – Arquivos </a:t>
            </a:r>
            <a:r>
              <a:rPr lang="pt-BR" sz="2400" dirty="0" err="1" smtClean="0">
                <a:solidFill>
                  <a:srgbClr val="002060"/>
                </a:solidFill>
              </a:rPr>
              <a:t>javascripts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fonts</a:t>
            </a:r>
            <a:r>
              <a:rPr lang="pt-BR" sz="2400" dirty="0" smtClean="0">
                <a:solidFill>
                  <a:srgbClr val="002060"/>
                </a:solidFill>
              </a:rPr>
              <a:t> – </a:t>
            </a:r>
            <a:r>
              <a:rPr lang="pt-BR" sz="2400" dirty="0" err="1" smtClean="0">
                <a:solidFill>
                  <a:srgbClr val="002060"/>
                </a:solidFill>
              </a:rPr>
              <a:t>template</a:t>
            </a:r>
            <a:r>
              <a:rPr lang="pt-BR" sz="2400" dirty="0" smtClean="0">
                <a:solidFill>
                  <a:srgbClr val="002060"/>
                </a:solidFill>
              </a:rPr>
              <a:t> </a:t>
            </a:r>
            <a:r>
              <a:rPr lang="pt-BR" sz="2400" dirty="0" err="1" smtClean="0">
                <a:solidFill>
                  <a:srgbClr val="002060"/>
                </a:solidFill>
              </a:rPr>
              <a:t>bootstratp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Content</a:t>
            </a:r>
            <a:r>
              <a:rPr lang="pt-BR" sz="2400" dirty="0" smtClean="0">
                <a:solidFill>
                  <a:srgbClr val="002060"/>
                </a:solidFill>
              </a:rPr>
              <a:t> – arquivos CSS, imagens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mvc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052736"/>
            <a:ext cx="3135002" cy="5144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 ASP .NET -&gt; MVC</a:t>
            </a:r>
          </a:p>
          <a:p>
            <a:r>
              <a:rPr lang="pt-BR" b="1" dirty="0" err="1" smtClean="0">
                <a:solidFill>
                  <a:srgbClr val="002060"/>
                </a:solidFill>
              </a:rPr>
              <a:t>Roteamento</a:t>
            </a:r>
            <a:r>
              <a:rPr lang="pt-BR" b="1" dirty="0" smtClean="0">
                <a:solidFill>
                  <a:srgbClr val="002060"/>
                </a:solidFill>
              </a:rPr>
              <a:t> – arquivo </a:t>
            </a:r>
            <a:r>
              <a:rPr lang="pt-BR" b="1" dirty="0" err="1" smtClean="0">
                <a:solidFill>
                  <a:srgbClr val="002060"/>
                </a:solidFill>
              </a:rPr>
              <a:t>RouteConfig</a:t>
            </a:r>
            <a:r>
              <a:rPr lang="pt-BR" b="1" dirty="0" smtClean="0">
                <a:solidFill>
                  <a:srgbClr val="002060"/>
                </a:solidFill>
              </a:rPr>
              <a:t>.</a:t>
            </a:r>
            <a:r>
              <a:rPr lang="pt-BR" b="1" dirty="0" err="1" smtClean="0">
                <a:solidFill>
                  <a:srgbClr val="002060"/>
                </a:solidFill>
              </a:rPr>
              <a:t>cs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/>
              <a:t>static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RegisterRoutes</a:t>
            </a:r>
            <a:r>
              <a:rPr lang="pt-BR" sz="1600" dirty="0"/>
              <a:t>(</a:t>
            </a:r>
            <a:r>
              <a:rPr lang="pt-BR" sz="1600" dirty="0" err="1"/>
              <a:t>RouteCollection</a:t>
            </a:r>
            <a:r>
              <a:rPr lang="pt-BR" sz="1600" dirty="0"/>
              <a:t> </a:t>
            </a:r>
            <a:r>
              <a:rPr lang="pt-BR" sz="1600" dirty="0" err="1"/>
              <a:t>routes</a:t>
            </a:r>
            <a:r>
              <a:rPr lang="pt-BR" sz="1600" dirty="0"/>
              <a:t>)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{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routes</a:t>
            </a:r>
            <a:r>
              <a:rPr lang="pt-BR" sz="1600" dirty="0"/>
              <a:t>.</a:t>
            </a:r>
            <a:r>
              <a:rPr lang="pt-BR" sz="1600" dirty="0" err="1"/>
              <a:t>IgnoreRoute</a:t>
            </a:r>
            <a:r>
              <a:rPr lang="pt-BR" sz="1600" dirty="0"/>
              <a:t>("{resource}.</a:t>
            </a:r>
            <a:r>
              <a:rPr lang="pt-BR" sz="1600" dirty="0" err="1"/>
              <a:t>axd</a:t>
            </a:r>
            <a:r>
              <a:rPr lang="pt-BR" sz="1600" dirty="0"/>
              <a:t>/{*</a:t>
            </a:r>
            <a:r>
              <a:rPr lang="pt-BR" sz="1600" dirty="0" err="1"/>
              <a:t>pathInfo</a:t>
            </a:r>
            <a:r>
              <a:rPr lang="pt-BR" sz="1600" dirty="0"/>
              <a:t>}");</a:t>
            </a:r>
          </a:p>
          <a:p>
            <a:endParaRPr lang="pt-BR" sz="1600" dirty="0"/>
          </a:p>
          <a:p>
            <a:r>
              <a:rPr lang="pt-BR" sz="1600" dirty="0"/>
              <a:t>            </a:t>
            </a:r>
            <a:r>
              <a:rPr lang="pt-BR" sz="1600" dirty="0" err="1"/>
              <a:t>routes</a:t>
            </a:r>
            <a:r>
              <a:rPr lang="pt-BR" sz="1600" dirty="0"/>
              <a:t>.</a:t>
            </a:r>
            <a:r>
              <a:rPr lang="pt-BR" sz="1600" dirty="0" err="1"/>
              <a:t>MapRoute</a:t>
            </a:r>
            <a:r>
              <a:rPr lang="pt-BR" sz="1600" dirty="0"/>
              <a:t>(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name</a:t>
            </a:r>
            <a:r>
              <a:rPr lang="pt-BR" sz="1600" dirty="0"/>
              <a:t>: "Default",</a:t>
            </a:r>
          </a:p>
          <a:p>
            <a:r>
              <a:rPr lang="pt-BR" sz="1600" dirty="0"/>
              <a:t>                url: "{</a:t>
            </a:r>
            <a:r>
              <a:rPr lang="pt-BR" sz="1600" dirty="0" err="1"/>
              <a:t>controller</a:t>
            </a:r>
            <a:r>
              <a:rPr lang="pt-BR" sz="1600" dirty="0"/>
              <a:t>}/{</a:t>
            </a:r>
            <a:r>
              <a:rPr lang="pt-BR" sz="1600" dirty="0" err="1"/>
              <a:t>action</a:t>
            </a:r>
            <a:r>
              <a:rPr lang="pt-BR" sz="1600" dirty="0"/>
              <a:t>}/{id}",</a:t>
            </a:r>
          </a:p>
          <a:p>
            <a:r>
              <a:rPr lang="en-US" sz="1600" dirty="0"/>
              <a:t>                defaults: new { </a:t>
            </a:r>
            <a:r>
              <a:rPr lang="en-US" sz="1800" b="1" dirty="0">
                <a:solidFill>
                  <a:srgbClr val="7030A0"/>
                </a:solidFill>
              </a:rPr>
              <a:t>controller = "Home", action = "Index", id = </a:t>
            </a:r>
            <a:r>
              <a:rPr lang="en-US" sz="1800" b="1" dirty="0" err="1">
                <a:solidFill>
                  <a:srgbClr val="7030A0"/>
                </a:solidFill>
              </a:rPr>
              <a:t>UrlParameter.Optional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pt-BR" sz="1600" dirty="0"/>
              <a:t>            );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}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Quando a aplicação MVC inicia o método </a:t>
            </a:r>
            <a:r>
              <a:rPr lang="pt-BR" sz="2000" b="1" dirty="0" err="1" smtClean="0">
                <a:solidFill>
                  <a:srgbClr val="002060"/>
                </a:solidFill>
              </a:rPr>
              <a:t>Aplication_Start</a:t>
            </a:r>
            <a:r>
              <a:rPr lang="pt-BR" sz="2000" b="1" dirty="0" smtClean="0">
                <a:solidFill>
                  <a:srgbClr val="002060"/>
                </a:solidFill>
              </a:rPr>
              <a:t>() </a:t>
            </a:r>
            <a:r>
              <a:rPr lang="pt-BR" sz="2000" dirty="0" smtClean="0">
                <a:solidFill>
                  <a:srgbClr val="002060"/>
                </a:solidFill>
              </a:rPr>
              <a:t>do arquivo </a:t>
            </a:r>
            <a:r>
              <a:rPr lang="pt-BR" sz="2000" b="1" dirty="0" smtClean="0">
                <a:solidFill>
                  <a:srgbClr val="002060"/>
                </a:solidFill>
              </a:rPr>
              <a:t>Global.</a:t>
            </a:r>
            <a:r>
              <a:rPr lang="pt-BR" sz="2000" b="1" dirty="0" err="1" smtClean="0">
                <a:solidFill>
                  <a:srgbClr val="002060"/>
                </a:solidFill>
              </a:rPr>
              <a:t>asax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é executado e chama o método </a:t>
            </a:r>
            <a:r>
              <a:rPr lang="pt-BR" sz="2000" b="1" dirty="0" err="1" smtClean="0">
                <a:solidFill>
                  <a:srgbClr val="002060"/>
                </a:solidFill>
              </a:rPr>
              <a:t>RegisterRoutes</a:t>
            </a:r>
            <a:r>
              <a:rPr lang="pt-BR" sz="2000" b="1" dirty="0" smtClean="0">
                <a:solidFill>
                  <a:srgbClr val="002060"/>
                </a:solidFill>
              </a:rPr>
              <a:t>. 	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lnSpcReduction="10000"/>
          </a:bodyPr>
          <a:lstStyle/>
          <a:p>
            <a:r>
              <a:rPr lang="pt-BR" sz="2200" dirty="0" smtClean="0"/>
              <a:t>A </a:t>
            </a:r>
            <a:r>
              <a:rPr lang="pt-BR" sz="2200" dirty="0"/>
              <a:t>tabela de rotas padrão possui uma rota , e , esta rota padrão divide todas as requisições de entrada em três </a:t>
            </a:r>
            <a:r>
              <a:rPr lang="pt-BR" sz="2200" dirty="0" smtClean="0"/>
              <a:t>segmentos:</a:t>
            </a:r>
          </a:p>
          <a:p>
            <a:r>
              <a:rPr lang="pt-BR" dirty="0" smtClean="0"/>
              <a:t>("</a:t>
            </a:r>
            <a:r>
              <a:rPr lang="pt-BR" b="1" dirty="0" smtClean="0"/>
              <a:t>{</a:t>
            </a:r>
            <a:r>
              <a:rPr lang="pt-BR" b="1" dirty="0" err="1"/>
              <a:t>controller</a:t>
            </a:r>
            <a:r>
              <a:rPr lang="pt-BR" b="1" dirty="0"/>
              <a:t>}/{</a:t>
            </a:r>
            <a:r>
              <a:rPr lang="pt-BR" b="1" dirty="0" err="1"/>
              <a:t>action</a:t>
            </a:r>
            <a:r>
              <a:rPr lang="pt-BR" b="1" dirty="0"/>
              <a:t>}/{id}</a:t>
            </a:r>
            <a:r>
              <a:rPr lang="pt-BR" dirty="0"/>
              <a:t>",)   </a:t>
            </a:r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primeiro segmento é mapeado para o nome de um Controlador</a:t>
            </a:r>
            <a:r>
              <a:rPr lang="pt-BR" dirty="0"/>
              <a:t>;</a:t>
            </a:r>
            <a:r>
              <a:rPr lang="pt-BR" b="1" dirty="0"/>
              <a:t> {</a:t>
            </a:r>
            <a:r>
              <a:rPr lang="pt-BR" b="1" dirty="0" err="1"/>
              <a:t>controller</a:t>
            </a:r>
            <a:r>
              <a:rPr lang="pt-BR" b="1" dirty="0"/>
              <a:t>}</a:t>
            </a:r>
            <a:endParaRPr lang="pt-BR" dirty="0"/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segundo segmento é mapeado para o nome de uma ação</a:t>
            </a:r>
            <a:r>
              <a:rPr lang="pt-BR" dirty="0"/>
              <a:t>; </a:t>
            </a:r>
            <a:r>
              <a:rPr lang="pt-BR" b="1" dirty="0"/>
              <a:t>{</a:t>
            </a:r>
            <a:r>
              <a:rPr lang="pt-BR" b="1" dirty="0" err="1"/>
              <a:t>action</a:t>
            </a:r>
            <a:r>
              <a:rPr lang="pt-BR" b="1" dirty="0"/>
              <a:t>}</a:t>
            </a:r>
            <a:endParaRPr lang="pt-BR" dirty="0"/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terceiro segmento é mapeado para um parâmetro passado para ação chamado id</a:t>
            </a:r>
            <a:r>
              <a:rPr lang="pt-BR" dirty="0"/>
              <a:t>;</a:t>
            </a:r>
            <a:r>
              <a:rPr lang="pt-BR" b="1" dirty="0"/>
              <a:t> {id}</a:t>
            </a:r>
            <a:endParaRPr lang="pt-BR" dirty="0"/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Pasta </a:t>
            </a:r>
            <a:r>
              <a:rPr lang="pt-BR" b="1" dirty="0" err="1" smtClean="0">
                <a:solidFill>
                  <a:srgbClr val="002060"/>
                </a:solidFill>
              </a:rPr>
              <a:t>Controllers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Classes que tratar as requisições 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Pasta </a:t>
            </a:r>
            <a:r>
              <a:rPr lang="pt-BR" b="1" dirty="0" err="1" smtClean="0">
                <a:solidFill>
                  <a:srgbClr val="002060"/>
                </a:solidFill>
              </a:rPr>
              <a:t>Models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Classes que representam e manipulam dados e objetos de negócio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Pasta </a:t>
            </a:r>
            <a:r>
              <a:rPr lang="pt-BR" b="1" dirty="0" err="1" smtClean="0">
                <a:solidFill>
                  <a:srgbClr val="002060"/>
                </a:solidFill>
              </a:rPr>
              <a:t>Views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Arquivos de </a:t>
            </a:r>
            <a:r>
              <a:rPr lang="pt-BR" dirty="0" err="1" smtClean="0">
                <a:solidFill>
                  <a:srgbClr val="002060"/>
                </a:solidFill>
              </a:rPr>
              <a:t>templates</a:t>
            </a:r>
            <a:r>
              <a:rPr lang="pt-BR" dirty="0" smtClean="0">
                <a:solidFill>
                  <a:srgbClr val="002060"/>
                </a:solidFill>
              </a:rPr>
              <a:t> UI que </a:t>
            </a:r>
            <a:r>
              <a:rPr lang="pt-BR" dirty="0" err="1" smtClean="0">
                <a:solidFill>
                  <a:srgbClr val="002060"/>
                </a:solidFill>
              </a:rPr>
              <a:t>renderizam</a:t>
            </a:r>
            <a:r>
              <a:rPr lang="pt-BR" dirty="0" smtClean="0">
                <a:solidFill>
                  <a:srgbClr val="002060"/>
                </a:solidFill>
              </a:rPr>
              <a:t> a saída como HTML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760640"/>
          </a:xfrm>
        </p:spPr>
        <p:txBody>
          <a:bodyPr>
            <a:normAutofit/>
          </a:bodyPr>
          <a:lstStyle/>
          <a:p>
            <a:r>
              <a:rPr lang="pt-BR" dirty="0" smtClean="0"/>
              <a:t>Requisições  HTTP:</a:t>
            </a:r>
          </a:p>
          <a:p>
            <a:endParaRPr lang="pt-BR" sz="2400" dirty="0" smtClean="0"/>
          </a:p>
          <a:p>
            <a:r>
              <a:rPr lang="pt-BR" sz="2400" b="1" dirty="0" smtClean="0"/>
              <a:t>GET</a:t>
            </a:r>
            <a:r>
              <a:rPr lang="pt-BR" sz="2400" dirty="0" smtClean="0"/>
              <a:t> – </a:t>
            </a:r>
            <a:r>
              <a:rPr lang="pt-BR" sz="2400" dirty="0" smtClean="0"/>
              <a:t> Requisita dados de um recurso específico</a:t>
            </a:r>
          </a:p>
          <a:p>
            <a:r>
              <a:rPr lang="pt-BR" sz="2400" dirty="0" smtClean="0"/>
              <a:t>Usa </a:t>
            </a:r>
            <a:r>
              <a:rPr lang="pt-BR" sz="2400" dirty="0" smtClean="0"/>
              <a:t>a própria Url para enviar </a:t>
            </a:r>
            <a:r>
              <a:rPr lang="pt-BR" sz="2400" dirty="0" smtClean="0"/>
              <a:t>dados(só texto, 255 caracteres)</a:t>
            </a:r>
            <a:endParaRPr lang="pt-BR" sz="2400" dirty="0" smtClean="0"/>
          </a:p>
          <a:p>
            <a:r>
              <a:rPr lang="pt-BR" sz="2400" dirty="0" smtClean="0"/>
              <a:t>Não for alterar dados no servidor; buscas e consultas</a:t>
            </a:r>
          </a:p>
          <a:p>
            <a:r>
              <a:rPr lang="pt-BR" sz="2400" dirty="0" smtClean="0"/>
              <a:t>Ex: </a:t>
            </a:r>
            <a:r>
              <a:rPr lang="pt-BR" sz="2400" b="1" dirty="0" smtClean="0">
                <a:solidFill>
                  <a:srgbClr val="7030A0"/>
                </a:solidFill>
              </a:rPr>
              <a:t>http://www.macoratti.net</a:t>
            </a:r>
            <a:r>
              <a:rPr lang="pt-BR" sz="2400" b="1" dirty="0" smtClean="0">
                <a:solidFill>
                  <a:srgbClr val="7030A0"/>
                </a:solidFill>
              </a:rPr>
              <a:t>/?nome=</a:t>
            </a:r>
            <a:r>
              <a:rPr lang="pt-BR" sz="2400" b="1" dirty="0" err="1" smtClean="0">
                <a:solidFill>
                  <a:srgbClr val="7030A0"/>
                </a:solidFill>
              </a:rPr>
              <a:t>valor&amp;nome</a:t>
            </a:r>
            <a:r>
              <a:rPr lang="pt-BR" sz="2400" b="1" dirty="0" smtClean="0">
                <a:solidFill>
                  <a:srgbClr val="7030A0"/>
                </a:solidFill>
              </a:rPr>
              <a:t>=valor</a:t>
            </a:r>
            <a:endParaRPr lang="pt-BR" sz="2400" b="1" dirty="0" smtClean="0">
              <a:solidFill>
                <a:srgbClr val="7030A0"/>
              </a:solidFill>
            </a:endParaRPr>
          </a:p>
          <a:p>
            <a:endParaRPr lang="pt-BR" sz="2400" dirty="0" smtClean="0"/>
          </a:p>
          <a:p>
            <a:r>
              <a:rPr lang="pt-BR" sz="2400" b="1" dirty="0" smtClean="0"/>
              <a:t>POST</a:t>
            </a:r>
            <a:r>
              <a:rPr lang="pt-BR" sz="2400" dirty="0" smtClean="0"/>
              <a:t> – </a:t>
            </a:r>
            <a:r>
              <a:rPr lang="pt-BR" sz="2400" dirty="0" smtClean="0"/>
              <a:t> Envia dados para ser processado em um recurso específico</a:t>
            </a:r>
          </a:p>
          <a:p>
            <a:r>
              <a:rPr lang="pt-BR" sz="2400" dirty="0" smtClean="0"/>
              <a:t>Envia </a:t>
            </a:r>
            <a:r>
              <a:rPr lang="pt-BR" sz="2400" dirty="0" smtClean="0"/>
              <a:t>os dados no corpo da mensagem, separando a URL dos dados </a:t>
            </a:r>
            <a:endParaRPr lang="pt-BR" sz="2000" dirty="0" smtClean="0"/>
          </a:p>
          <a:p>
            <a:r>
              <a:rPr lang="pt-BR" sz="2400" dirty="0" smtClean="0"/>
              <a:t>Alterar dados , enviar arquivos, proteger dados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5" name="Imagem 4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88640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A44F756076414BB063C089271AA402" ma:contentTypeVersion="10" ma:contentTypeDescription="Crie um novo documento." ma:contentTypeScope="" ma:versionID="72e25939237371281464f331c760c639">
  <xsd:schema xmlns:xsd="http://www.w3.org/2001/XMLSchema" xmlns:xs="http://www.w3.org/2001/XMLSchema" xmlns:p="http://schemas.microsoft.com/office/2006/metadata/properties" xmlns:ns2="20530c1b-0e5b-45c9-b7f1-f6c9ed23c9a8" xmlns:ns3="7dd55e0d-b38a-46db-9c96-4d1d56aa9394" targetNamespace="http://schemas.microsoft.com/office/2006/metadata/properties" ma:root="true" ma:fieldsID="37cc1145c0d49d25dc7d01c4cb53258e" ns2:_="" ns3:_="">
    <xsd:import namespace="20530c1b-0e5b-45c9-b7f1-f6c9ed23c9a8"/>
    <xsd:import namespace="7dd55e0d-b38a-46db-9c96-4d1d56aa9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30c1b-0e5b-45c9-b7f1-f6c9ed23c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55e0d-b38a-46db-9c96-4d1d56aa93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193806-37BE-47FC-A279-ECB0ADEE4600}"/>
</file>

<file path=customXml/itemProps2.xml><?xml version="1.0" encoding="utf-8"?>
<ds:datastoreItem xmlns:ds="http://schemas.openxmlformats.org/officeDocument/2006/customXml" ds:itemID="{B14FBD1B-5CE2-4DA7-8A80-825E3FECC449}"/>
</file>

<file path=customXml/itemProps3.xml><?xml version="1.0" encoding="utf-8"?>
<ds:datastoreItem xmlns:ds="http://schemas.openxmlformats.org/officeDocument/2006/customXml" ds:itemID="{80C9C0D1-6BFA-4A88-B6E1-D9DC67B746E3}"/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444</Words>
  <Application>Microsoft Office PowerPoint</Application>
  <PresentationFormat>Apresentação na tela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Curso ASP .NET MVC  Aula 4</vt:lpstr>
      <vt:lpstr>ASP .NET MVC </vt:lpstr>
      <vt:lpstr>ASP .NET MVC </vt:lpstr>
      <vt:lpstr>ASP .NET MVC</vt:lpstr>
      <vt:lpstr>ASP .NET MVC</vt:lpstr>
      <vt:lpstr>ASP .NET MVC</vt:lpstr>
      <vt:lpstr>ASP .NET MVC</vt:lpstr>
      <vt:lpstr>ASP .NET MVC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</dc:title>
  <dc:creator>user</dc:creator>
  <cp:lastModifiedBy>user</cp:lastModifiedBy>
  <cp:revision>148</cp:revision>
  <dcterms:created xsi:type="dcterms:W3CDTF">2015-06-29T19:52:32Z</dcterms:created>
  <dcterms:modified xsi:type="dcterms:W3CDTF">2015-07-02T11:48:23Z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0x01010083A44F756076414BB063C089271AA402</vt:lpwstr>
  </property>
</Properties>
</file>