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4" r:id="rId4"/>
    <p:sldId id="281" r:id="rId5"/>
    <p:sldId id="284" r:id="rId6"/>
    <p:sldId id="283" r:id="rId7"/>
    <p:sldId id="28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5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FB20-2E65-4C77-9A68-C60C1785BEBE}" type="datetimeFigureOut">
              <a:rPr lang="pt-BR" smtClean="0"/>
              <a:pPr/>
              <a:t>02/07/2015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3B46-7743-46B9-BBB2-4CDAFCD69E9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Curso ASP .NET MVC </a:t>
            </a:r>
            <a:b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Aula </a:t>
            </a: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Jose Carlos </a:t>
            </a:r>
            <a:r>
              <a:rPr lang="pt-BR" b="1" dirty="0" err="1" smtClean="0">
                <a:solidFill>
                  <a:srgbClr val="002060"/>
                </a:solidFill>
              </a:rPr>
              <a:t>Macoratti</a:t>
            </a:r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b="1" dirty="0" smtClean="0">
                <a:solidFill>
                  <a:srgbClr val="002060"/>
                </a:solidFill>
              </a:rPr>
              <a:t>Microsoft MVP Visual </a:t>
            </a:r>
            <a:r>
              <a:rPr lang="pt-BR" b="1" dirty="0" err="1" smtClean="0">
                <a:solidFill>
                  <a:srgbClr val="002060"/>
                </a:solidFill>
              </a:rPr>
              <a:t>Basic</a:t>
            </a:r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b="1" dirty="0" smtClean="0">
                <a:solidFill>
                  <a:srgbClr val="002060"/>
                </a:solidFill>
              </a:rPr>
              <a:t>http://www.macoratti.net</a:t>
            </a:r>
            <a:endParaRPr lang="pt-BR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ASP .NET MVC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832648"/>
          </a:xfrm>
        </p:spPr>
        <p:txBody>
          <a:bodyPr>
            <a:normAutofit lnSpcReduction="10000"/>
          </a:bodyPr>
          <a:lstStyle/>
          <a:p>
            <a:r>
              <a:rPr lang="pt-BR" b="1" dirty="0" smtClean="0">
                <a:solidFill>
                  <a:srgbClr val="002060"/>
                </a:solidFill>
              </a:rPr>
              <a:t>Estrutura do projeto</a:t>
            </a:r>
          </a:p>
          <a:p>
            <a:r>
              <a:rPr lang="pt-BR" sz="2400" b="1" dirty="0" err="1" smtClean="0">
                <a:solidFill>
                  <a:srgbClr val="002060"/>
                </a:solidFill>
              </a:rPr>
              <a:t>App_Data</a:t>
            </a:r>
            <a:r>
              <a:rPr lang="pt-BR" sz="2400" b="1" dirty="0" smtClean="0">
                <a:solidFill>
                  <a:srgbClr val="002060"/>
                </a:solidFill>
              </a:rPr>
              <a:t> </a:t>
            </a:r>
            <a:r>
              <a:rPr lang="pt-BR" sz="2400" dirty="0" smtClean="0">
                <a:solidFill>
                  <a:srgbClr val="002060"/>
                </a:solidFill>
              </a:rPr>
              <a:t>– Fonte de dados</a:t>
            </a:r>
          </a:p>
          <a:p>
            <a:r>
              <a:rPr lang="pt-BR" sz="2400" b="1" dirty="0" err="1" smtClean="0">
                <a:solidFill>
                  <a:srgbClr val="002060"/>
                </a:solidFill>
              </a:rPr>
              <a:t>App_Start</a:t>
            </a:r>
            <a:r>
              <a:rPr lang="pt-BR" sz="2400" dirty="0" smtClean="0">
                <a:solidFill>
                  <a:srgbClr val="002060"/>
                </a:solidFill>
              </a:rPr>
              <a:t> – Configurações</a:t>
            </a:r>
          </a:p>
          <a:p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Controllers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 – Classes do Controlador</a:t>
            </a:r>
          </a:p>
          <a:p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Models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 – Classes de dados</a:t>
            </a:r>
          </a:p>
          <a:p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Views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 – Arquivos de UI –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pt-BR" sz="2000" dirty="0" err="1" smtClean="0">
                <a:solidFill>
                  <a:schemeClr val="accent6">
                    <a:lumMod val="75000"/>
                  </a:schemeClr>
                </a:solidFill>
              </a:rPr>
              <a:t>Html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pt-BR" sz="2000" dirty="0" err="1" smtClean="0">
                <a:solidFill>
                  <a:schemeClr val="accent6">
                    <a:lumMod val="75000"/>
                  </a:schemeClr>
                </a:solidFill>
              </a:rPr>
              <a:t>cshtml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,etc.)</a:t>
            </a:r>
            <a:endParaRPr lang="pt-B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2400" b="1" dirty="0" smtClean="0">
                <a:solidFill>
                  <a:srgbClr val="002060"/>
                </a:solidFill>
              </a:rPr>
              <a:t>Packages.</a:t>
            </a:r>
            <a:r>
              <a:rPr lang="pt-BR" sz="2400" b="1" dirty="0" err="1" smtClean="0">
                <a:solidFill>
                  <a:srgbClr val="002060"/>
                </a:solidFill>
              </a:rPr>
              <a:t>config</a:t>
            </a:r>
            <a:r>
              <a:rPr lang="pt-BR" sz="2400" dirty="0" smtClean="0">
                <a:solidFill>
                  <a:srgbClr val="002060"/>
                </a:solidFill>
              </a:rPr>
              <a:t> –  </a:t>
            </a:r>
            <a:r>
              <a:rPr lang="pt-BR" sz="2400" dirty="0" smtClean="0">
                <a:solidFill>
                  <a:srgbClr val="002060"/>
                </a:solidFill>
              </a:rPr>
              <a:t>Configurações </a:t>
            </a:r>
            <a:r>
              <a:rPr lang="pt-BR" sz="2400" dirty="0" err="1" smtClean="0">
                <a:solidFill>
                  <a:srgbClr val="002060"/>
                </a:solidFill>
              </a:rPr>
              <a:t>Nuget</a:t>
            </a:r>
            <a:endParaRPr lang="pt-BR" sz="2400" dirty="0" smtClean="0">
              <a:solidFill>
                <a:srgbClr val="002060"/>
              </a:solidFill>
            </a:endParaRPr>
          </a:p>
          <a:p>
            <a:r>
              <a:rPr lang="pt-BR" sz="2400" b="1" dirty="0" smtClean="0">
                <a:solidFill>
                  <a:srgbClr val="002060"/>
                </a:solidFill>
              </a:rPr>
              <a:t>Global.</a:t>
            </a:r>
            <a:r>
              <a:rPr lang="pt-BR" sz="2400" b="1" dirty="0" err="1" smtClean="0">
                <a:solidFill>
                  <a:srgbClr val="002060"/>
                </a:solidFill>
              </a:rPr>
              <a:t>asax</a:t>
            </a:r>
            <a:r>
              <a:rPr lang="pt-BR" sz="2400" dirty="0" smtClean="0">
                <a:solidFill>
                  <a:srgbClr val="002060"/>
                </a:solidFill>
              </a:rPr>
              <a:t> – inicializa a aplicação</a:t>
            </a:r>
          </a:p>
          <a:p>
            <a:r>
              <a:rPr lang="pt-BR" sz="2400" b="1" dirty="0" smtClean="0">
                <a:solidFill>
                  <a:srgbClr val="002060"/>
                </a:solidFill>
              </a:rPr>
              <a:t>Web.</a:t>
            </a:r>
            <a:r>
              <a:rPr lang="pt-BR" sz="2400" b="1" dirty="0" err="1" smtClean="0">
                <a:solidFill>
                  <a:srgbClr val="002060"/>
                </a:solidFill>
              </a:rPr>
              <a:t>Config</a:t>
            </a:r>
            <a:r>
              <a:rPr lang="pt-BR" sz="2400" dirty="0" smtClean="0">
                <a:solidFill>
                  <a:srgbClr val="002060"/>
                </a:solidFill>
              </a:rPr>
              <a:t> – Configurações do site</a:t>
            </a:r>
          </a:p>
          <a:p>
            <a:endParaRPr lang="pt-BR" sz="2400" dirty="0" smtClean="0">
              <a:solidFill>
                <a:srgbClr val="002060"/>
              </a:solidFill>
            </a:endParaRPr>
          </a:p>
          <a:p>
            <a:r>
              <a:rPr lang="pt-BR" sz="2400" b="1" dirty="0" smtClean="0">
                <a:solidFill>
                  <a:srgbClr val="002060"/>
                </a:solidFill>
              </a:rPr>
              <a:t>Scripts</a:t>
            </a:r>
            <a:r>
              <a:rPr lang="pt-BR" sz="2400" dirty="0" smtClean="0">
                <a:solidFill>
                  <a:srgbClr val="002060"/>
                </a:solidFill>
              </a:rPr>
              <a:t> – Arquivos </a:t>
            </a:r>
            <a:r>
              <a:rPr lang="pt-BR" sz="2400" dirty="0" err="1" smtClean="0">
                <a:solidFill>
                  <a:srgbClr val="002060"/>
                </a:solidFill>
              </a:rPr>
              <a:t>javascripts</a:t>
            </a:r>
            <a:endParaRPr lang="pt-BR" sz="2400" dirty="0" smtClean="0">
              <a:solidFill>
                <a:srgbClr val="002060"/>
              </a:solidFill>
            </a:endParaRPr>
          </a:p>
          <a:p>
            <a:r>
              <a:rPr lang="pt-BR" sz="2400" b="1" dirty="0" err="1" smtClean="0">
                <a:solidFill>
                  <a:srgbClr val="002060"/>
                </a:solidFill>
              </a:rPr>
              <a:t>fonts</a:t>
            </a:r>
            <a:r>
              <a:rPr lang="pt-BR" sz="2400" dirty="0" smtClean="0">
                <a:solidFill>
                  <a:srgbClr val="002060"/>
                </a:solidFill>
              </a:rPr>
              <a:t> – </a:t>
            </a:r>
            <a:r>
              <a:rPr lang="pt-BR" sz="2400" dirty="0" err="1" smtClean="0">
                <a:solidFill>
                  <a:srgbClr val="002060"/>
                </a:solidFill>
              </a:rPr>
              <a:t>template</a:t>
            </a:r>
            <a:r>
              <a:rPr lang="pt-BR" sz="2400" dirty="0" smtClean="0">
                <a:solidFill>
                  <a:srgbClr val="002060"/>
                </a:solidFill>
              </a:rPr>
              <a:t> </a:t>
            </a:r>
            <a:r>
              <a:rPr lang="pt-BR" sz="2400" dirty="0" err="1" smtClean="0">
                <a:solidFill>
                  <a:srgbClr val="002060"/>
                </a:solidFill>
              </a:rPr>
              <a:t>bootstratp</a:t>
            </a:r>
            <a:endParaRPr lang="pt-BR" sz="2400" dirty="0" smtClean="0">
              <a:solidFill>
                <a:srgbClr val="002060"/>
              </a:solidFill>
            </a:endParaRPr>
          </a:p>
          <a:p>
            <a:r>
              <a:rPr lang="pt-BR" sz="2400" b="1" dirty="0" err="1" smtClean="0">
                <a:solidFill>
                  <a:srgbClr val="002060"/>
                </a:solidFill>
              </a:rPr>
              <a:t>Content</a:t>
            </a:r>
            <a:r>
              <a:rPr lang="pt-BR" sz="2400" dirty="0" smtClean="0">
                <a:solidFill>
                  <a:srgbClr val="002060"/>
                </a:solidFill>
              </a:rPr>
              <a:t> – arquivos CSS, imagens</a:t>
            </a:r>
          </a:p>
          <a:p>
            <a:endParaRPr lang="pt-BR" b="1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pt-BR" sz="2800" b="1" dirty="0" smtClean="0">
              <a:solidFill>
                <a:srgbClr val="002060"/>
              </a:solidFill>
            </a:endParaRPr>
          </a:p>
          <a:p>
            <a:endParaRPr lang="pt-BR" dirty="0" smtClean="0"/>
          </a:p>
        </p:txBody>
      </p:sp>
      <p:pic>
        <p:nvPicPr>
          <p:cNvPr id="4" name="Imagem 3" descr="mvc_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1052736"/>
            <a:ext cx="3135002" cy="51442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60040"/>
          </a:xfrm>
        </p:spPr>
        <p:txBody>
          <a:bodyPr>
            <a:noAutofit/>
          </a:bodyPr>
          <a:lstStyle/>
          <a:p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</a:rPr>
              <a:t>ASP .NET MVC </a:t>
            </a:r>
            <a:endParaRPr lang="pt-BR" sz="32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107950" y="692150"/>
          <a:ext cx="8928100" cy="31089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464050"/>
                <a:gridCol w="4464050"/>
              </a:tblGrid>
              <a:tr h="309689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rgbClr val="002060"/>
                          </a:solidFill>
                        </a:rPr>
                        <a:t>Pasta </a:t>
                      </a:r>
                      <a:r>
                        <a:rPr lang="pt-BR" b="1" dirty="0" err="1" smtClean="0">
                          <a:solidFill>
                            <a:srgbClr val="002060"/>
                          </a:solidFill>
                        </a:rPr>
                        <a:t>Controllers</a:t>
                      </a:r>
                      <a:endParaRPr lang="pt-BR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pt-BR" b="0" dirty="0" smtClean="0">
                          <a:solidFill>
                            <a:srgbClr val="002060"/>
                          </a:solidFill>
                        </a:rPr>
                        <a:t>Classes que tratar as requisições </a:t>
                      </a:r>
                    </a:p>
                    <a:p>
                      <a:endParaRPr lang="pt-BR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pt-BR" b="1" dirty="0" smtClean="0">
                          <a:solidFill>
                            <a:srgbClr val="002060"/>
                          </a:solidFill>
                        </a:rPr>
                        <a:t>Pasta </a:t>
                      </a:r>
                      <a:r>
                        <a:rPr lang="pt-BR" b="1" dirty="0" err="1" smtClean="0">
                          <a:solidFill>
                            <a:srgbClr val="002060"/>
                          </a:solidFill>
                        </a:rPr>
                        <a:t>Models</a:t>
                      </a:r>
                      <a:endParaRPr lang="pt-BR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pt-BR" b="0" dirty="0" smtClean="0">
                          <a:solidFill>
                            <a:srgbClr val="002060"/>
                          </a:solidFill>
                        </a:rPr>
                        <a:t>Classes que representam e manipulam dados e objetos de negócio</a:t>
                      </a:r>
                    </a:p>
                    <a:p>
                      <a:endParaRPr lang="pt-BR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pt-BR" b="1" dirty="0" smtClean="0">
                          <a:solidFill>
                            <a:srgbClr val="002060"/>
                          </a:solidFill>
                        </a:rPr>
                        <a:t>Pasta </a:t>
                      </a:r>
                      <a:r>
                        <a:rPr lang="pt-BR" b="1" dirty="0" err="1" smtClean="0">
                          <a:solidFill>
                            <a:srgbClr val="002060"/>
                          </a:solidFill>
                        </a:rPr>
                        <a:t>Views</a:t>
                      </a:r>
                      <a:endParaRPr lang="pt-BR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pt-BR" b="0" dirty="0" smtClean="0">
                          <a:solidFill>
                            <a:srgbClr val="002060"/>
                          </a:solidFill>
                        </a:rPr>
                        <a:t>Arquivos de </a:t>
                      </a:r>
                      <a:r>
                        <a:rPr lang="pt-BR" b="0" dirty="0" err="1" smtClean="0">
                          <a:solidFill>
                            <a:srgbClr val="002060"/>
                          </a:solidFill>
                        </a:rPr>
                        <a:t>templates</a:t>
                      </a:r>
                      <a:r>
                        <a:rPr lang="pt-BR" b="0" dirty="0" smtClean="0">
                          <a:solidFill>
                            <a:srgbClr val="002060"/>
                          </a:solidFill>
                        </a:rPr>
                        <a:t> UI que </a:t>
                      </a:r>
                      <a:r>
                        <a:rPr lang="pt-BR" b="0" dirty="0" err="1" smtClean="0">
                          <a:solidFill>
                            <a:srgbClr val="002060"/>
                          </a:solidFill>
                        </a:rPr>
                        <a:t>renderizam</a:t>
                      </a:r>
                      <a:r>
                        <a:rPr lang="pt-BR" b="0" dirty="0" smtClean="0">
                          <a:solidFill>
                            <a:srgbClr val="002060"/>
                          </a:solidFill>
                        </a:rPr>
                        <a:t> a saída como HTML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m 4" descr="aspnetmvc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44624"/>
            <a:ext cx="792088" cy="493769"/>
          </a:xfrm>
          <a:prstGeom prst="rect">
            <a:avLst/>
          </a:prstGeom>
        </p:spPr>
      </p:pic>
      <p:pic>
        <p:nvPicPr>
          <p:cNvPr id="7" name="Imagem 6" descr="mvc_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836712"/>
            <a:ext cx="3327239" cy="2808312"/>
          </a:xfrm>
          <a:prstGeom prst="rect">
            <a:avLst/>
          </a:prstGeom>
        </p:spPr>
      </p:pic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539552" y="3861048"/>
          <a:ext cx="8136904" cy="2736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136904"/>
              </a:tblGrid>
              <a:tr h="273630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m 10" descr="aspnet_mvc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9672" y="3933056"/>
            <a:ext cx="5688632" cy="26747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ASP .NET MVC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83264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pt-BR" sz="1800" dirty="0" smtClean="0">
                <a:solidFill>
                  <a:srgbClr val="002060"/>
                </a:solidFill>
              </a:rPr>
              <a:t>Em uma aplicação ASP .NET MVC  as </a:t>
            </a:r>
            <a:r>
              <a:rPr lang="pt-BR" sz="1800" dirty="0" err="1" smtClean="0">
                <a:solidFill>
                  <a:srgbClr val="002060"/>
                </a:solidFill>
              </a:rPr>
              <a:t>URLs</a:t>
            </a:r>
            <a:r>
              <a:rPr lang="pt-BR" sz="1800" dirty="0" smtClean="0">
                <a:solidFill>
                  <a:srgbClr val="002060"/>
                </a:solidFill>
              </a:rPr>
              <a:t> são mapeadas para métodos </a:t>
            </a:r>
            <a:r>
              <a:rPr lang="pt-BR" sz="1800" dirty="0" err="1" smtClean="0">
                <a:solidFill>
                  <a:srgbClr val="002060"/>
                </a:solidFill>
              </a:rPr>
              <a:t>Action</a:t>
            </a:r>
            <a:r>
              <a:rPr lang="pt-BR" sz="1800" dirty="0" smtClean="0">
                <a:solidFill>
                  <a:srgbClr val="002060"/>
                </a:solidFill>
              </a:rPr>
              <a:t> do Controlador</a:t>
            </a:r>
          </a:p>
          <a:p>
            <a:endParaRPr lang="pt-BR" sz="1800" dirty="0" smtClean="0">
              <a:solidFill>
                <a:srgbClr val="002060"/>
              </a:solidFill>
            </a:endParaRPr>
          </a:p>
          <a:p>
            <a:endParaRPr lang="pt-BR" sz="1800" dirty="0" smtClean="0">
              <a:solidFill>
                <a:srgbClr val="002060"/>
              </a:solidFill>
            </a:endParaRPr>
          </a:p>
          <a:p>
            <a:endParaRPr lang="pt-BR" sz="1800" dirty="0" smtClean="0">
              <a:solidFill>
                <a:srgbClr val="002060"/>
              </a:solidFill>
            </a:endParaRPr>
          </a:p>
          <a:p>
            <a:endParaRPr lang="pt-BR" sz="1800" dirty="0" smtClean="0">
              <a:solidFill>
                <a:srgbClr val="002060"/>
              </a:solidFill>
            </a:endParaRPr>
          </a:p>
          <a:p>
            <a:endParaRPr lang="pt-BR" sz="1800" dirty="0" smtClean="0">
              <a:solidFill>
                <a:srgbClr val="002060"/>
              </a:solidFill>
            </a:endParaRPr>
          </a:p>
          <a:p>
            <a:endParaRPr lang="pt-BR" sz="1800" dirty="0" smtClean="0">
              <a:solidFill>
                <a:srgbClr val="002060"/>
              </a:solidFill>
            </a:endParaRPr>
          </a:p>
          <a:p>
            <a:endParaRPr lang="pt-BR" sz="1800" dirty="0" smtClean="0">
              <a:solidFill>
                <a:srgbClr val="002060"/>
              </a:solidFill>
            </a:endParaRPr>
          </a:p>
          <a:p>
            <a:endParaRPr lang="pt-BR" sz="1800" dirty="0" smtClean="0">
              <a:solidFill>
                <a:srgbClr val="002060"/>
              </a:solidFill>
            </a:endParaRPr>
          </a:p>
          <a:p>
            <a:endParaRPr lang="pt-BR" sz="1800" dirty="0" smtClean="0">
              <a:solidFill>
                <a:srgbClr val="002060"/>
              </a:solidFill>
            </a:endParaRPr>
          </a:p>
          <a:p>
            <a:endParaRPr lang="pt-BR" sz="1800" dirty="0" smtClean="0">
              <a:solidFill>
                <a:srgbClr val="002060"/>
              </a:solidFill>
            </a:endParaRPr>
          </a:p>
          <a:p>
            <a:endParaRPr lang="pt-BR" sz="1800" dirty="0" smtClean="0">
              <a:solidFill>
                <a:srgbClr val="002060"/>
              </a:solidFill>
            </a:endParaRPr>
          </a:p>
          <a:p>
            <a:r>
              <a:rPr lang="pt-BR" sz="1800" dirty="0" smtClean="0">
                <a:solidFill>
                  <a:srgbClr val="002060"/>
                </a:solidFill>
              </a:rPr>
              <a:t>As Funções em um controlador são chamados como métodos </a:t>
            </a:r>
            <a:r>
              <a:rPr lang="pt-BR" sz="1800" dirty="0" err="1" smtClean="0">
                <a:solidFill>
                  <a:srgbClr val="002060"/>
                </a:solidFill>
              </a:rPr>
              <a:t>Action</a:t>
            </a:r>
            <a:r>
              <a:rPr lang="pt-BR" sz="1800" dirty="0" smtClean="0">
                <a:solidFill>
                  <a:srgbClr val="002060"/>
                </a:solidFill>
              </a:rPr>
              <a:t> do controlador</a:t>
            </a:r>
            <a:endParaRPr lang="pt-BR" sz="1800" dirty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pt-BR" sz="2800" b="1" dirty="0" smtClean="0">
              <a:solidFill>
                <a:srgbClr val="002060"/>
              </a:solidFill>
            </a:endParaRPr>
          </a:p>
          <a:p>
            <a:endParaRPr lang="pt-BR" dirty="0" smtClean="0"/>
          </a:p>
        </p:txBody>
      </p:sp>
      <p:pic>
        <p:nvPicPr>
          <p:cNvPr id="4" name="Imagem 3" descr="aspnetmvc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260648"/>
            <a:ext cx="792088" cy="493769"/>
          </a:xfrm>
          <a:prstGeom prst="rect">
            <a:avLst/>
          </a:prstGeom>
        </p:spPr>
      </p:pic>
      <p:pic>
        <p:nvPicPr>
          <p:cNvPr id="7" name="Imagem 6" descr="mvc_aula4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556792"/>
            <a:ext cx="5096587" cy="35723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ASP .NET MVC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604867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endParaRPr lang="pt-BR" sz="1800" dirty="0" smtClean="0">
              <a:solidFill>
                <a:srgbClr val="002060"/>
              </a:solidFill>
            </a:endParaRPr>
          </a:p>
          <a:p>
            <a:endParaRPr lang="pt-BR" sz="1800" dirty="0" smtClean="0">
              <a:solidFill>
                <a:srgbClr val="002060"/>
              </a:solidFill>
            </a:endParaRPr>
          </a:p>
          <a:p>
            <a:endParaRPr lang="pt-BR" sz="1800" dirty="0" smtClean="0">
              <a:solidFill>
                <a:srgbClr val="002060"/>
              </a:solidFill>
            </a:endParaRPr>
          </a:p>
          <a:p>
            <a:endParaRPr lang="pt-BR" sz="1800" dirty="0" smtClean="0">
              <a:solidFill>
                <a:srgbClr val="002060"/>
              </a:solidFill>
            </a:endParaRPr>
          </a:p>
          <a:p>
            <a:endParaRPr lang="pt-BR" sz="1800" dirty="0" smtClean="0">
              <a:solidFill>
                <a:srgbClr val="002060"/>
              </a:solidFill>
            </a:endParaRPr>
          </a:p>
          <a:p>
            <a:endParaRPr lang="pt-BR" sz="1800" dirty="0" smtClean="0">
              <a:solidFill>
                <a:srgbClr val="002060"/>
              </a:solidFill>
            </a:endParaRPr>
          </a:p>
          <a:p>
            <a:endParaRPr lang="pt-BR" sz="1800" dirty="0" smtClean="0">
              <a:solidFill>
                <a:srgbClr val="002060"/>
              </a:solidFill>
            </a:endParaRPr>
          </a:p>
          <a:p>
            <a:endParaRPr lang="pt-BR" sz="1800" dirty="0" smtClean="0">
              <a:solidFill>
                <a:srgbClr val="002060"/>
              </a:solidFill>
            </a:endParaRPr>
          </a:p>
          <a:p>
            <a:endParaRPr lang="pt-BR" sz="1800" dirty="0" smtClean="0">
              <a:solidFill>
                <a:srgbClr val="002060"/>
              </a:solidFill>
            </a:endParaRPr>
          </a:p>
          <a:p>
            <a:endParaRPr lang="pt-BR" sz="1800" dirty="0" smtClean="0">
              <a:solidFill>
                <a:srgbClr val="002060"/>
              </a:solidFill>
            </a:endParaRPr>
          </a:p>
          <a:p>
            <a:endParaRPr lang="pt-BR" sz="1800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pt-BR" sz="2800" b="1" dirty="0" smtClean="0">
              <a:solidFill>
                <a:srgbClr val="002060"/>
              </a:solidFill>
            </a:endParaRPr>
          </a:p>
          <a:p>
            <a:endParaRPr lang="pt-BR" dirty="0" smtClean="0"/>
          </a:p>
        </p:txBody>
      </p:sp>
      <p:pic>
        <p:nvPicPr>
          <p:cNvPr id="4" name="Imagem 3" descr="aspnetmvc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16632"/>
            <a:ext cx="792088" cy="493769"/>
          </a:xfrm>
          <a:prstGeom prst="rect">
            <a:avLst/>
          </a:prstGeom>
        </p:spPr>
      </p:pic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251520" y="764704"/>
          <a:ext cx="8712968" cy="590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4456"/>
                <a:gridCol w="4608512"/>
              </a:tblGrid>
              <a:tr h="295232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295232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Imagem 12" descr="mvc_aula4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1588" y="1268760"/>
            <a:ext cx="3756356" cy="1728192"/>
          </a:xfrm>
          <a:prstGeom prst="rect">
            <a:avLst/>
          </a:prstGeom>
        </p:spPr>
      </p:pic>
      <p:pic>
        <p:nvPicPr>
          <p:cNvPr id="14" name="Imagem 13" descr="mvc_aula4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92139" y="1484784"/>
            <a:ext cx="4496533" cy="1800200"/>
          </a:xfrm>
          <a:prstGeom prst="rect">
            <a:avLst/>
          </a:prstGeom>
        </p:spPr>
      </p:pic>
      <p:pic>
        <p:nvPicPr>
          <p:cNvPr id="15" name="Imagem 14" descr="mvc_aula4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9574" y="3933056"/>
            <a:ext cx="3882386" cy="2337492"/>
          </a:xfrm>
          <a:prstGeom prst="rect">
            <a:avLst/>
          </a:prstGeom>
        </p:spPr>
      </p:pic>
      <p:pic>
        <p:nvPicPr>
          <p:cNvPr id="16" name="Imagem 15" descr="mvc_aula4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99992" y="3861048"/>
            <a:ext cx="4392488" cy="27153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ASP .NET MVC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83264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pt-BR" b="1" dirty="0" err="1" smtClean="0">
                <a:solidFill>
                  <a:srgbClr val="002060"/>
                </a:solidFill>
              </a:rPr>
              <a:t>Roteamento</a:t>
            </a:r>
            <a:r>
              <a:rPr lang="pt-BR" b="1" dirty="0" smtClean="0">
                <a:solidFill>
                  <a:srgbClr val="002060"/>
                </a:solidFill>
              </a:rPr>
              <a:t> </a:t>
            </a:r>
            <a:r>
              <a:rPr lang="pt-BR" b="1" dirty="0" smtClean="0">
                <a:solidFill>
                  <a:srgbClr val="002060"/>
                </a:solidFill>
              </a:rPr>
              <a:t>– arquivo </a:t>
            </a:r>
            <a:r>
              <a:rPr lang="pt-BR" b="1" dirty="0" err="1" smtClean="0">
                <a:solidFill>
                  <a:srgbClr val="002060"/>
                </a:solidFill>
              </a:rPr>
              <a:t>RouteConfig</a:t>
            </a:r>
            <a:r>
              <a:rPr lang="pt-BR" b="1" dirty="0" smtClean="0">
                <a:solidFill>
                  <a:srgbClr val="002060"/>
                </a:solidFill>
              </a:rPr>
              <a:t>.</a:t>
            </a:r>
            <a:r>
              <a:rPr lang="pt-BR" b="1" dirty="0" err="1" smtClean="0">
                <a:solidFill>
                  <a:srgbClr val="002060"/>
                </a:solidFill>
              </a:rPr>
              <a:t>cs</a:t>
            </a:r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sz="1600" dirty="0" err="1" smtClean="0"/>
              <a:t>public</a:t>
            </a:r>
            <a:r>
              <a:rPr lang="pt-BR" sz="1600" dirty="0" smtClean="0"/>
              <a:t> </a:t>
            </a:r>
            <a:r>
              <a:rPr lang="pt-BR" sz="1600" dirty="0" err="1"/>
              <a:t>static</a:t>
            </a:r>
            <a:r>
              <a:rPr lang="pt-BR" sz="1600" dirty="0"/>
              <a:t> </a:t>
            </a:r>
            <a:r>
              <a:rPr lang="pt-BR" sz="1600" dirty="0" err="1"/>
              <a:t>void</a:t>
            </a:r>
            <a:r>
              <a:rPr lang="pt-BR" sz="1600" dirty="0"/>
              <a:t> </a:t>
            </a:r>
            <a:r>
              <a:rPr lang="pt-BR" sz="1600" dirty="0" err="1"/>
              <a:t>RegisterRoutes</a:t>
            </a:r>
            <a:r>
              <a:rPr lang="pt-BR" sz="1600" dirty="0"/>
              <a:t>(</a:t>
            </a:r>
            <a:r>
              <a:rPr lang="pt-BR" sz="1600" dirty="0" err="1"/>
              <a:t>RouteCollection</a:t>
            </a:r>
            <a:r>
              <a:rPr lang="pt-BR" sz="1600" dirty="0"/>
              <a:t> </a:t>
            </a:r>
            <a:r>
              <a:rPr lang="pt-BR" sz="1600" dirty="0" err="1"/>
              <a:t>routes</a:t>
            </a:r>
            <a:r>
              <a:rPr lang="pt-BR" sz="1600" dirty="0"/>
              <a:t>)</a:t>
            </a:r>
          </a:p>
          <a:p>
            <a:r>
              <a:rPr lang="pt-BR" sz="1600" dirty="0" smtClean="0"/>
              <a:t> </a:t>
            </a:r>
            <a:r>
              <a:rPr lang="pt-BR" sz="1600" dirty="0"/>
              <a:t>{</a:t>
            </a:r>
          </a:p>
          <a:p>
            <a:r>
              <a:rPr lang="pt-BR" sz="1600" dirty="0"/>
              <a:t>            </a:t>
            </a:r>
            <a:r>
              <a:rPr lang="pt-BR" sz="1600" dirty="0" err="1"/>
              <a:t>routes</a:t>
            </a:r>
            <a:r>
              <a:rPr lang="pt-BR" sz="1600" dirty="0"/>
              <a:t>.</a:t>
            </a:r>
            <a:r>
              <a:rPr lang="pt-BR" sz="1600" dirty="0" err="1"/>
              <a:t>IgnoreRoute</a:t>
            </a:r>
            <a:r>
              <a:rPr lang="pt-BR" sz="1600" dirty="0"/>
              <a:t>("{resource}.</a:t>
            </a:r>
            <a:r>
              <a:rPr lang="pt-BR" sz="1600" dirty="0" err="1"/>
              <a:t>axd</a:t>
            </a:r>
            <a:r>
              <a:rPr lang="pt-BR" sz="1600" dirty="0"/>
              <a:t>/{*</a:t>
            </a:r>
            <a:r>
              <a:rPr lang="pt-BR" sz="1600" dirty="0" err="1"/>
              <a:t>pathInfo</a:t>
            </a:r>
            <a:r>
              <a:rPr lang="pt-BR" sz="1600" dirty="0"/>
              <a:t>}");</a:t>
            </a:r>
          </a:p>
          <a:p>
            <a:endParaRPr lang="pt-BR" sz="1600" dirty="0"/>
          </a:p>
          <a:p>
            <a:r>
              <a:rPr lang="pt-BR" sz="1600" dirty="0"/>
              <a:t>            </a:t>
            </a:r>
            <a:r>
              <a:rPr lang="pt-BR" sz="1600" dirty="0" err="1"/>
              <a:t>routes</a:t>
            </a:r>
            <a:r>
              <a:rPr lang="pt-BR" sz="1600" dirty="0"/>
              <a:t>.</a:t>
            </a:r>
            <a:r>
              <a:rPr lang="pt-BR" sz="1600" dirty="0" err="1"/>
              <a:t>MapRoute</a:t>
            </a:r>
            <a:r>
              <a:rPr lang="pt-BR" sz="1600" dirty="0"/>
              <a:t>(</a:t>
            </a:r>
          </a:p>
          <a:p>
            <a:r>
              <a:rPr lang="pt-BR" sz="1600" dirty="0"/>
              <a:t>                </a:t>
            </a:r>
            <a:r>
              <a:rPr lang="pt-BR" sz="1600" dirty="0" err="1"/>
              <a:t>name</a:t>
            </a:r>
            <a:r>
              <a:rPr lang="pt-BR" sz="1600" dirty="0"/>
              <a:t>: "Default",</a:t>
            </a:r>
          </a:p>
          <a:p>
            <a:r>
              <a:rPr lang="pt-BR" sz="1600" dirty="0"/>
              <a:t>                url: "{</a:t>
            </a:r>
            <a:r>
              <a:rPr lang="pt-BR" sz="1600" dirty="0" err="1"/>
              <a:t>controller</a:t>
            </a:r>
            <a:r>
              <a:rPr lang="pt-BR" sz="1600" dirty="0"/>
              <a:t>}/{</a:t>
            </a:r>
            <a:r>
              <a:rPr lang="pt-BR" sz="1600" dirty="0" err="1"/>
              <a:t>action</a:t>
            </a:r>
            <a:r>
              <a:rPr lang="pt-BR" sz="1600" dirty="0"/>
              <a:t>}/{id}",</a:t>
            </a:r>
          </a:p>
          <a:p>
            <a:r>
              <a:rPr lang="en-US" sz="1600" dirty="0"/>
              <a:t>                defaults: new { </a:t>
            </a:r>
            <a:r>
              <a:rPr lang="en-US" sz="1800" b="1" dirty="0">
                <a:solidFill>
                  <a:srgbClr val="7030A0"/>
                </a:solidFill>
              </a:rPr>
              <a:t>controller = "Home", action = "Index", id = </a:t>
            </a:r>
            <a:r>
              <a:rPr lang="en-US" sz="1800" b="1" dirty="0" err="1">
                <a:solidFill>
                  <a:srgbClr val="7030A0"/>
                </a:solidFill>
              </a:rPr>
              <a:t>UrlParameter.Optional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}</a:t>
            </a:r>
          </a:p>
          <a:p>
            <a:r>
              <a:rPr lang="pt-BR" sz="1600" dirty="0"/>
              <a:t>            );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}</a:t>
            </a:r>
          </a:p>
          <a:p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sz="2000" dirty="0" smtClean="0">
                <a:solidFill>
                  <a:srgbClr val="002060"/>
                </a:solidFill>
              </a:rPr>
              <a:t>Quando a aplicação MVC inicia o método </a:t>
            </a:r>
            <a:r>
              <a:rPr lang="pt-BR" sz="2000" b="1" dirty="0" err="1" smtClean="0">
                <a:solidFill>
                  <a:srgbClr val="002060"/>
                </a:solidFill>
              </a:rPr>
              <a:t>Aplication_Start</a:t>
            </a:r>
            <a:r>
              <a:rPr lang="pt-BR" sz="2000" b="1" dirty="0" smtClean="0">
                <a:solidFill>
                  <a:srgbClr val="002060"/>
                </a:solidFill>
              </a:rPr>
              <a:t>() </a:t>
            </a:r>
            <a:r>
              <a:rPr lang="pt-BR" sz="2000" dirty="0" smtClean="0">
                <a:solidFill>
                  <a:srgbClr val="002060"/>
                </a:solidFill>
              </a:rPr>
              <a:t>do arquivo </a:t>
            </a:r>
            <a:r>
              <a:rPr lang="pt-BR" sz="2000" b="1" dirty="0" smtClean="0">
                <a:solidFill>
                  <a:srgbClr val="002060"/>
                </a:solidFill>
              </a:rPr>
              <a:t>Global.</a:t>
            </a:r>
            <a:r>
              <a:rPr lang="pt-BR" sz="2000" b="1" dirty="0" err="1" smtClean="0">
                <a:solidFill>
                  <a:srgbClr val="002060"/>
                </a:solidFill>
              </a:rPr>
              <a:t>asax</a:t>
            </a:r>
            <a:r>
              <a:rPr lang="pt-BR" sz="2000" b="1" dirty="0" smtClean="0">
                <a:solidFill>
                  <a:srgbClr val="002060"/>
                </a:solidFill>
              </a:rPr>
              <a:t> </a:t>
            </a:r>
            <a:r>
              <a:rPr lang="pt-BR" sz="2000" dirty="0" smtClean="0">
                <a:solidFill>
                  <a:srgbClr val="002060"/>
                </a:solidFill>
              </a:rPr>
              <a:t>é executado e chama o método </a:t>
            </a:r>
            <a:r>
              <a:rPr lang="pt-BR" sz="2000" b="1" dirty="0" err="1" smtClean="0">
                <a:solidFill>
                  <a:srgbClr val="002060"/>
                </a:solidFill>
              </a:rPr>
              <a:t>RegisterRoutes</a:t>
            </a:r>
            <a:r>
              <a:rPr lang="pt-BR" sz="2000" b="1" dirty="0" smtClean="0">
                <a:solidFill>
                  <a:srgbClr val="002060"/>
                </a:solidFill>
              </a:rPr>
              <a:t>. 	</a:t>
            </a: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pt-BR" sz="2800" b="1" dirty="0" smtClean="0">
              <a:solidFill>
                <a:srgbClr val="002060"/>
              </a:solidFill>
            </a:endParaRPr>
          </a:p>
          <a:p>
            <a:endParaRPr lang="pt-BR" dirty="0" smtClean="0"/>
          </a:p>
        </p:txBody>
      </p:sp>
      <p:pic>
        <p:nvPicPr>
          <p:cNvPr id="4" name="Imagem 3" descr="aspnetmvc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260648"/>
            <a:ext cx="792088" cy="4937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ASP .NET MVC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8856984" cy="5832648"/>
          </a:xfrm>
        </p:spPr>
        <p:txBody>
          <a:bodyPr>
            <a:normAutofit lnSpcReduction="10000"/>
          </a:bodyPr>
          <a:lstStyle/>
          <a:p>
            <a:r>
              <a:rPr lang="pt-BR" sz="2200" dirty="0" smtClean="0"/>
              <a:t>A </a:t>
            </a:r>
            <a:r>
              <a:rPr lang="pt-BR" sz="2200" dirty="0"/>
              <a:t>tabela de rotas padrão possui uma rota , e , esta rota padrão divide todas as requisições de entrada em três </a:t>
            </a:r>
            <a:r>
              <a:rPr lang="pt-BR" sz="2200" dirty="0" smtClean="0"/>
              <a:t>segmentos:</a:t>
            </a:r>
          </a:p>
          <a:p>
            <a:r>
              <a:rPr lang="pt-BR" dirty="0" smtClean="0"/>
              <a:t>("</a:t>
            </a:r>
            <a:r>
              <a:rPr lang="pt-BR" b="1" dirty="0" smtClean="0"/>
              <a:t>{</a:t>
            </a:r>
            <a:r>
              <a:rPr lang="pt-BR" b="1" dirty="0" err="1"/>
              <a:t>controller</a:t>
            </a:r>
            <a:r>
              <a:rPr lang="pt-BR" b="1" dirty="0"/>
              <a:t>}/{</a:t>
            </a:r>
            <a:r>
              <a:rPr lang="pt-BR" b="1" dirty="0" err="1"/>
              <a:t>action</a:t>
            </a:r>
            <a:r>
              <a:rPr lang="pt-BR" b="1" dirty="0"/>
              <a:t>}/{id}</a:t>
            </a:r>
            <a:r>
              <a:rPr lang="pt-BR" dirty="0"/>
              <a:t>",)   </a:t>
            </a:r>
          </a:p>
          <a:p>
            <a:endParaRPr lang="pt-BR" dirty="0" smtClean="0"/>
          </a:p>
          <a:p>
            <a:r>
              <a:rPr lang="pt-BR" sz="3000" dirty="0" smtClean="0"/>
              <a:t>O </a:t>
            </a:r>
            <a:r>
              <a:rPr lang="pt-BR" sz="3000" dirty="0"/>
              <a:t>primeiro segmento é mapeado para o nome de um Controlador</a:t>
            </a:r>
            <a:r>
              <a:rPr lang="pt-BR" dirty="0"/>
              <a:t>;</a:t>
            </a:r>
            <a:r>
              <a:rPr lang="pt-BR" b="1" dirty="0"/>
              <a:t> {</a:t>
            </a:r>
            <a:r>
              <a:rPr lang="pt-BR" b="1" dirty="0" err="1"/>
              <a:t>controller</a:t>
            </a:r>
            <a:r>
              <a:rPr lang="pt-BR" b="1" dirty="0"/>
              <a:t>}</a:t>
            </a:r>
            <a:endParaRPr lang="pt-BR" dirty="0"/>
          </a:p>
          <a:p>
            <a:endParaRPr lang="pt-BR" dirty="0" smtClean="0"/>
          </a:p>
          <a:p>
            <a:r>
              <a:rPr lang="pt-BR" sz="3000" dirty="0" smtClean="0"/>
              <a:t>O </a:t>
            </a:r>
            <a:r>
              <a:rPr lang="pt-BR" sz="3000" dirty="0"/>
              <a:t>segundo segmento é mapeado para o nome de uma ação</a:t>
            </a:r>
            <a:r>
              <a:rPr lang="pt-BR" dirty="0"/>
              <a:t>; </a:t>
            </a:r>
            <a:r>
              <a:rPr lang="pt-BR" b="1" dirty="0"/>
              <a:t>{</a:t>
            </a:r>
            <a:r>
              <a:rPr lang="pt-BR" b="1" dirty="0" err="1"/>
              <a:t>action</a:t>
            </a:r>
            <a:r>
              <a:rPr lang="pt-BR" b="1" dirty="0"/>
              <a:t>}</a:t>
            </a:r>
            <a:endParaRPr lang="pt-BR" dirty="0"/>
          </a:p>
          <a:p>
            <a:endParaRPr lang="pt-BR" dirty="0" smtClean="0"/>
          </a:p>
          <a:p>
            <a:r>
              <a:rPr lang="pt-BR" sz="3000" dirty="0" smtClean="0"/>
              <a:t>O </a:t>
            </a:r>
            <a:r>
              <a:rPr lang="pt-BR" sz="3000" dirty="0"/>
              <a:t>terceiro segmento é mapeado para um parâmetro passado para ação chamado id</a:t>
            </a:r>
            <a:r>
              <a:rPr lang="pt-BR" dirty="0"/>
              <a:t>;</a:t>
            </a:r>
            <a:r>
              <a:rPr lang="pt-BR" b="1" dirty="0"/>
              <a:t> {id}</a:t>
            </a:r>
            <a:endParaRPr lang="pt-BR" dirty="0"/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pt-BR" sz="2800" b="1" dirty="0" smtClean="0">
              <a:solidFill>
                <a:srgbClr val="002060"/>
              </a:solidFill>
            </a:endParaRPr>
          </a:p>
          <a:p>
            <a:endParaRPr lang="pt-BR" dirty="0" smtClean="0"/>
          </a:p>
        </p:txBody>
      </p:sp>
      <p:pic>
        <p:nvPicPr>
          <p:cNvPr id="4" name="Imagem 3" descr="aspnetmvc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60648"/>
            <a:ext cx="792088" cy="4937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A44F756076414BB063C089271AA402" ma:contentTypeVersion="10" ma:contentTypeDescription="Crie um novo documento." ma:contentTypeScope="" ma:versionID="72e25939237371281464f331c760c639">
  <xsd:schema xmlns:xsd="http://www.w3.org/2001/XMLSchema" xmlns:xs="http://www.w3.org/2001/XMLSchema" xmlns:p="http://schemas.microsoft.com/office/2006/metadata/properties" xmlns:ns2="20530c1b-0e5b-45c9-b7f1-f6c9ed23c9a8" xmlns:ns3="7dd55e0d-b38a-46db-9c96-4d1d56aa9394" targetNamespace="http://schemas.microsoft.com/office/2006/metadata/properties" ma:root="true" ma:fieldsID="37cc1145c0d49d25dc7d01c4cb53258e" ns2:_="" ns3:_="">
    <xsd:import namespace="20530c1b-0e5b-45c9-b7f1-f6c9ed23c9a8"/>
    <xsd:import namespace="7dd55e0d-b38a-46db-9c96-4d1d56aa93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530c1b-0e5b-45c9-b7f1-f6c9ed23c9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d55e0d-b38a-46db-9c96-4d1d56aa939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3A77DA-7573-4B4C-8A7F-6F122640A1FA}"/>
</file>

<file path=customXml/itemProps2.xml><?xml version="1.0" encoding="utf-8"?>
<ds:datastoreItem xmlns:ds="http://schemas.openxmlformats.org/officeDocument/2006/customXml" ds:itemID="{EB0F1473-8F44-4675-B2FA-B691BF5397C7}"/>
</file>

<file path=customXml/itemProps3.xml><?xml version="1.0" encoding="utf-8"?>
<ds:datastoreItem xmlns:ds="http://schemas.openxmlformats.org/officeDocument/2006/customXml" ds:itemID="{CE6AC46A-8544-4659-A757-94C6F84B2E3F}"/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270</Words>
  <Application>Microsoft Office PowerPoint</Application>
  <PresentationFormat>Apresentação na tela (4:3)</PresentationFormat>
  <Paragraphs>96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Curso ASP .NET MVC  Aula 5</vt:lpstr>
      <vt:lpstr>ASP .NET MVC</vt:lpstr>
      <vt:lpstr>ASP .NET MVC </vt:lpstr>
      <vt:lpstr>ASP .NET MVC</vt:lpstr>
      <vt:lpstr>ASP .NET MVC</vt:lpstr>
      <vt:lpstr>ASP .NET MVC</vt:lpstr>
      <vt:lpstr>ASP .NET MVC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MVC</dc:title>
  <dc:creator>user</dc:creator>
  <cp:lastModifiedBy>user</cp:lastModifiedBy>
  <cp:revision>160</cp:revision>
  <dcterms:created xsi:type="dcterms:W3CDTF">2015-06-29T19:52:32Z</dcterms:created>
  <dcterms:modified xsi:type="dcterms:W3CDTF">2015-07-02T13:40:50Z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0x01010083A44F756076414BB063C089271AA402</vt:lpwstr>
  </property>
</Properties>
</file>