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85" r:id="rId5"/>
    <p:sldId id="281" r:id="rId6"/>
    <p:sldId id="286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5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FB20-2E65-4C77-9A68-C60C1785BEBE}" type="datetimeFigureOut">
              <a:rPr lang="pt-BR" smtClean="0"/>
              <a:pPr/>
              <a:t>02/07/2015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3B46-7743-46B9-BBB2-4CDAFCD69E9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FB20-2E65-4C77-9A68-C60C1785BEBE}" type="datetimeFigureOut">
              <a:rPr lang="pt-BR" smtClean="0"/>
              <a:pPr/>
              <a:t>02/07/2015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3B46-7743-46B9-BBB2-4CDAFCD69E9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FB20-2E65-4C77-9A68-C60C1785BEBE}" type="datetimeFigureOut">
              <a:rPr lang="pt-BR" smtClean="0"/>
              <a:pPr/>
              <a:t>02/07/2015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3B46-7743-46B9-BBB2-4CDAFCD69E9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FB20-2E65-4C77-9A68-C60C1785BEBE}" type="datetimeFigureOut">
              <a:rPr lang="pt-BR" smtClean="0"/>
              <a:pPr/>
              <a:t>02/07/2015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3B46-7743-46B9-BBB2-4CDAFCD69E9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FB20-2E65-4C77-9A68-C60C1785BEBE}" type="datetimeFigureOut">
              <a:rPr lang="pt-BR" smtClean="0"/>
              <a:pPr/>
              <a:t>02/07/2015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3B46-7743-46B9-BBB2-4CDAFCD69E9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FB20-2E65-4C77-9A68-C60C1785BEBE}" type="datetimeFigureOut">
              <a:rPr lang="pt-BR" smtClean="0"/>
              <a:pPr/>
              <a:t>02/07/2015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3B46-7743-46B9-BBB2-4CDAFCD69E9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FB20-2E65-4C77-9A68-C60C1785BEBE}" type="datetimeFigureOut">
              <a:rPr lang="pt-BR" smtClean="0"/>
              <a:pPr/>
              <a:t>02/07/2015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3B46-7743-46B9-BBB2-4CDAFCD69E9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FB20-2E65-4C77-9A68-C60C1785BEBE}" type="datetimeFigureOut">
              <a:rPr lang="pt-BR" smtClean="0"/>
              <a:pPr/>
              <a:t>02/07/2015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3B46-7743-46B9-BBB2-4CDAFCD69E9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FB20-2E65-4C77-9A68-C60C1785BEBE}" type="datetimeFigureOut">
              <a:rPr lang="pt-BR" smtClean="0"/>
              <a:pPr/>
              <a:t>02/07/2015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3B46-7743-46B9-BBB2-4CDAFCD69E9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FB20-2E65-4C77-9A68-C60C1785BEBE}" type="datetimeFigureOut">
              <a:rPr lang="pt-BR" smtClean="0"/>
              <a:pPr/>
              <a:t>02/07/2015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3B46-7743-46B9-BBB2-4CDAFCD69E9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FB20-2E65-4C77-9A68-C60C1785BEBE}" type="datetimeFigureOut">
              <a:rPr lang="pt-BR" smtClean="0"/>
              <a:pPr/>
              <a:t>02/07/2015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3B46-7743-46B9-BBB2-4CDAFCD69E9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CFB20-2E65-4C77-9A68-C60C1785BEBE}" type="datetimeFigureOut">
              <a:rPr lang="pt-BR" smtClean="0"/>
              <a:pPr/>
              <a:t>02/07/2015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E3B46-7743-46B9-BBB2-4CDAFCD69E9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localhost:xxx/controlador/A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localhost:xxx/controlador/A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macoratti@yahoo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Curso ASP .NET MVC </a:t>
            </a:r>
            <a:b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Aula </a:t>
            </a:r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002060"/>
                </a:solidFill>
              </a:rPr>
              <a:t>Jose Carlos </a:t>
            </a:r>
            <a:r>
              <a:rPr lang="pt-BR" b="1" dirty="0" err="1" smtClean="0">
                <a:solidFill>
                  <a:srgbClr val="002060"/>
                </a:solidFill>
              </a:rPr>
              <a:t>Macoratti</a:t>
            </a:r>
            <a:endParaRPr lang="pt-BR" b="1" dirty="0" smtClean="0">
              <a:solidFill>
                <a:srgbClr val="002060"/>
              </a:solidFill>
            </a:endParaRPr>
          </a:p>
          <a:p>
            <a:r>
              <a:rPr lang="pt-BR" b="1" dirty="0" smtClean="0">
                <a:solidFill>
                  <a:srgbClr val="002060"/>
                </a:solidFill>
              </a:rPr>
              <a:t>Microsoft MVP Visual </a:t>
            </a:r>
            <a:r>
              <a:rPr lang="pt-BR" b="1" dirty="0" err="1" smtClean="0">
                <a:solidFill>
                  <a:srgbClr val="002060"/>
                </a:solidFill>
              </a:rPr>
              <a:t>Basic</a:t>
            </a:r>
            <a:endParaRPr lang="pt-BR" b="1" dirty="0" smtClean="0">
              <a:solidFill>
                <a:srgbClr val="002060"/>
              </a:solidFill>
            </a:endParaRPr>
          </a:p>
          <a:p>
            <a:r>
              <a:rPr lang="pt-BR" b="1" dirty="0" smtClean="0">
                <a:solidFill>
                  <a:srgbClr val="002060"/>
                </a:solidFill>
              </a:rPr>
              <a:t>http://www.macoratti.net</a:t>
            </a:r>
            <a:endParaRPr lang="pt-BR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ASP .NET MVC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08720"/>
            <a:ext cx="8856984" cy="5832648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002060"/>
                </a:solidFill>
                <a:hlinkClick r:id="rId2"/>
              </a:rPr>
              <a:t>http://localhost:xxx/controlador/Action</a:t>
            </a:r>
            <a:endParaRPr lang="pt-BR" dirty="0" smtClean="0">
              <a:solidFill>
                <a:srgbClr val="002060"/>
              </a:solidFill>
            </a:endParaRPr>
          </a:p>
          <a:p>
            <a:endParaRPr lang="pt-BR" dirty="0" smtClean="0">
              <a:solidFill>
                <a:srgbClr val="002060"/>
              </a:solidFill>
            </a:endParaRPr>
          </a:p>
          <a:p>
            <a:endParaRPr lang="pt-BR" dirty="0" smtClean="0">
              <a:solidFill>
                <a:srgbClr val="002060"/>
              </a:solidFill>
            </a:endParaRPr>
          </a:p>
          <a:p>
            <a:endParaRPr lang="pt-BR" dirty="0" smtClean="0">
              <a:solidFill>
                <a:srgbClr val="002060"/>
              </a:solidFill>
            </a:endParaRPr>
          </a:p>
          <a:p>
            <a:endParaRPr lang="pt-BR" dirty="0" smtClean="0">
              <a:solidFill>
                <a:srgbClr val="002060"/>
              </a:solidFill>
            </a:endParaRPr>
          </a:p>
          <a:p>
            <a:endParaRPr lang="pt-BR" dirty="0">
              <a:solidFill>
                <a:srgbClr val="002060"/>
              </a:solidFill>
            </a:endParaRPr>
          </a:p>
          <a:p>
            <a:endParaRPr lang="pt-BR" dirty="0" smtClean="0">
              <a:solidFill>
                <a:srgbClr val="002060"/>
              </a:solidFill>
            </a:endParaRPr>
          </a:p>
          <a:p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pt-BR" sz="2800" b="1" dirty="0" smtClean="0">
              <a:solidFill>
                <a:srgbClr val="002060"/>
              </a:solidFill>
            </a:endParaRPr>
          </a:p>
          <a:p>
            <a:endParaRPr lang="pt-BR" dirty="0" smtClean="0"/>
          </a:p>
        </p:txBody>
      </p:sp>
      <p:pic>
        <p:nvPicPr>
          <p:cNvPr id="4" name="Imagem 3" descr="aspnetmvc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4" y="260648"/>
            <a:ext cx="792088" cy="493769"/>
          </a:xfrm>
          <a:prstGeom prst="rect">
            <a:avLst/>
          </a:prstGeom>
        </p:spPr>
      </p:pic>
      <p:pic>
        <p:nvPicPr>
          <p:cNvPr id="6" name="Imagem 5" descr="mvc_aula4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3608" y="1484784"/>
            <a:ext cx="6696744" cy="46678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ASP .NET MVC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08720"/>
            <a:ext cx="8856984" cy="5832648"/>
          </a:xfrm>
        </p:spPr>
        <p:txBody>
          <a:bodyPr>
            <a:normAutofit/>
          </a:bodyPr>
          <a:lstStyle/>
          <a:p>
            <a:endParaRPr lang="pt-BR" sz="2000" dirty="0"/>
          </a:p>
          <a:p>
            <a:r>
              <a:rPr lang="pt-BR" dirty="0" smtClean="0">
                <a:solidFill>
                  <a:srgbClr val="002060"/>
                </a:solidFill>
                <a:hlinkClick r:id="rId2"/>
              </a:rPr>
              <a:t>http://localhost:xxx/controlador/Action</a:t>
            </a:r>
            <a:endParaRPr lang="pt-BR" dirty="0" smtClean="0">
              <a:solidFill>
                <a:srgbClr val="002060"/>
              </a:solidFill>
            </a:endParaRPr>
          </a:p>
          <a:p>
            <a:endParaRPr lang="pt-BR" dirty="0" smtClean="0">
              <a:solidFill>
                <a:srgbClr val="002060"/>
              </a:solidFill>
            </a:endParaRPr>
          </a:p>
          <a:p>
            <a:endParaRPr lang="pt-BR" dirty="0" smtClean="0">
              <a:solidFill>
                <a:srgbClr val="002060"/>
              </a:solidFill>
            </a:endParaRPr>
          </a:p>
          <a:p>
            <a:endParaRPr lang="pt-BR" dirty="0" smtClean="0">
              <a:solidFill>
                <a:srgbClr val="002060"/>
              </a:solidFill>
            </a:endParaRPr>
          </a:p>
          <a:p>
            <a:endParaRPr lang="pt-BR" dirty="0" smtClean="0">
              <a:solidFill>
                <a:srgbClr val="002060"/>
              </a:solidFill>
            </a:endParaRPr>
          </a:p>
          <a:p>
            <a:endParaRPr lang="pt-BR" dirty="0">
              <a:solidFill>
                <a:srgbClr val="002060"/>
              </a:solidFill>
            </a:endParaRPr>
          </a:p>
          <a:p>
            <a:endParaRPr lang="pt-BR" dirty="0" smtClean="0">
              <a:solidFill>
                <a:srgbClr val="002060"/>
              </a:solidFill>
            </a:endParaRPr>
          </a:p>
          <a:p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pt-BR" sz="2800" b="1" dirty="0" smtClean="0">
              <a:solidFill>
                <a:srgbClr val="002060"/>
              </a:solidFill>
            </a:endParaRPr>
          </a:p>
          <a:p>
            <a:endParaRPr lang="pt-BR" dirty="0" smtClean="0"/>
          </a:p>
        </p:txBody>
      </p:sp>
      <p:pic>
        <p:nvPicPr>
          <p:cNvPr id="4" name="Imagem 3" descr="aspnetmvc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4" y="260648"/>
            <a:ext cx="792088" cy="493769"/>
          </a:xfrm>
          <a:prstGeom prst="rect">
            <a:avLst/>
          </a:prstGeom>
        </p:spPr>
      </p:pic>
      <p:pic>
        <p:nvPicPr>
          <p:cNvPr id="5" name="Imagem 4" descr="controller_view_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3608" y="1988840"/>
            <a:ext cx="5616624" cy="41438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ASP .NET MVC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08720"/>
            <a:ext cx="8856984" cy="583264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002060"/>
                </a:solidFill>
              </a:rPr>
              <a:t>Passar dados entre o </a:t>
            </a:r>
            <a:r>
              <a:rPr lang="pt-BR" dirty="0" err="1" smtClean="0">
                <a:solidFill>
                  <a:srgbClr val="002060"/>
                </a:solidFill>
              </a:rPr>
              <a:t>Controller</a:t>
            </a:r>
            <a:r>
              <a:rPr lang="pt-BR" dirty="0" smtClean="0">
                <a:solidFill>
                  <a:srgbClr val="002060"/>
                </a:solidFill>
              </a:rPr>
              <a:t> a </a:t>
            </a:r>
            <a:r>
              <a:rPr lang="pt-BR" dirty="0" err="1" smtClean="0">
                <a:solidFill>
                  <a:srgbClr val="002060"/>
                </a:solidFill>
              </a:rPr>
              <a:t>View</a:t>
            </a:r>
            <a:endParaRPr lang="pt-BR" dirty="0" smtClean="0">
              <a:solidFill>
                <a:srgbClr val="002060"/>
              </a:solidFill>
            </a:endParaRPr>
          </a:p>
          <a:p>
            <a:endParaRPr lang="pt-BR" dirty="0" smtClean="0">
              <a:solidFill>
                <a:srgbClr val="002060"/>
              </a:solidFill>
            </a:endParaRPr>
          </a:p>
          <a:p>
            <a:endParaRPr lang="pt-BR" dirty="0">
              <a:solidFill>
                <a:srgbClr val="002060"/>
              </a:solidFill>
            </a:endParaRPr>
          </a:p>
          <a:p>
            <a:endParaRPr lang="pt-BR" dirty="0" smtClean="0">
              <a:solidFill>
                <a:srgbClr val="002060"/>
              </a:solidFill>
            </a:endParaRPr>
          </a:p>
          <a:p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pt-BR" sz="2800" b="1" dirty="0" smtClean="0">
              <a:solidFill>
                <a:srgbClr val="002060"/>
              </a:solidFill>
            </a:endParaRPr>
          </a:p>
          <a:p>
            <a:endParaRPr lang="pt-BR" dirty="0" smtClean="0"/>
          </a:p>
        </p:txBody>
      </p:sp>
      <p:pic>
        <p:nvPicPr>
          <p:cNvPr id="4" name="Imagem 3" descr="aspnetmvc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260648"/>
            <a:ext cx="792088" cy="493769"/>
          </a:xfrm>
          <a:prstGeom prst="rect">
            <a:avLst/>
          </a:prstGeom>
        </p:spPr>
      </p:pic>
      <p:pic>
        <p:nvPicPr>
          <p:cNvPr id="5" name="Imagem 4" descr="controller_view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95809" y="1676619"/>
            <a:ext cx="4152381" cy="35047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ASP .NET MVC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08720"/>
            <a:ext cx="8856984" cy="5832648"/>
          </a:xfrm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pt-BR" sz="2200" b="1" dirty="0" smtClean="0">
                <a:solidFill>
                  <a:srgbClr val="7030A0"/>
                </a:solidFill>
              </a:rPr>
              <a:t>Criando  </a:t>
            </a:r>
            <a:r>
              <a:rPr lang="pt-BR" sz="2200" b="1" dirty="0" err="1" smtClean="0">
                <a:solidFill>
                  <a:srgbClr val="7030A0"/>
                </a:solidFill>
              </a:rPr>
              <a:t>Views</a:t>
            </a:r>
            <a:endParaRPr lang="pt-BR" sz="2200" b="1" dirty="0" smtClean="0">
              <a:solidFill>
                <a:srgbClr val="7030A0"/>
              </a:solidFill>
            </a:endParaRPr>
          </a:p>
          <a:p>
            <a:endParaRPr lang="pt-BR" sz="2200" b="1" dirty="0" smtClean="0">
              <a:solidFill>
                <a:srgbClr val="7030A0"/>
              </a:solidFill>
            </a:endParaRPr>
          </a:p>
          <a:p>
            <a:r>
              <a:rPr lang="pt-BR" sz="2200" b="1" dirty="0" smtClean="0">
                <a:solidFill>
                  <a:srgbClr val="7030A0"/>
                </a:solidFill>
              </a:rPr>
              <a:t>Passando dados entre o Controlador e as </a:t>
            </a:r>
            <a:r>
              <a:rPr lang="pt-BR" sz="2200" b="1" dirty="0" err="1" smtClean="0">
                <a:solidFill>
                  <a:srgbClr val="7030A0"/>
                </a:solidFill>
              </a:rPr>
              <a:t>Views</a:t>
            </a:r>
            <a:endParaRPr lang="pt-BR" sz="2200" b="1" dirty="0" smtClean="0">
              <a:solidFill>
                <a:srgbClr val="7030A0"/>
              </a:solidFill>
            </a:endParaRPr>
          </a:p>
          <a:p>
            <a:endParaRPr lang="pt-BR" sz="2200" b="1" dirty="0" smtClean="0">
              <a:solidFill>
                <a:srgbClr val="7030A0"/>
              </a:solidFill>
            </a:endParaRPr>
          </a:p>
          <a:p>
            <a:r>
              <a:rPr lang="pt-BR" sz="2200" b="1" dirty="0" err="1" smtClean="0">
                <a:solidFill>
                  <a:srgbClr val="7030A0"/>
                </a:solidFill>
              </a:rPr>
              <a:t>ViewData</a:t>
            </a:r>
            <a:r>
              <a:rPr lang="pt-BR" sz="2200" b="1" dirty="0" smtClean="0">
                <a:solidFill>
                  <a:srgbClr val="7030A0"/>
                </a:solidFill>
              </a:rPr>
              <a:t> -   </a:t>
            </a:r>
            <a:r>
              <a:rPr lang="pt-BR" sz="2200" b="1" dirty="0" err="1" smtClean="0">
                <a:solidFill>
                  <a:srgbClr val="7030A0"/>
                </a:solidFill>
              </a:rPr>
              <a:t>ViewData</a:t>
            </a:r>
            <a:r>
              <a:rPr lang="pt-BR" sz="2200" b="1" dirty="0" smtClean="0">
                <a:solidFill>
                  <a:srgbClr val="7030A0"/>
                </a:solidFill>
              </a:rPr>
              <a:t>[“Chave”] =  Valor</a:t>
            </a:r>
          </a:p>
          <a:p>
            <a:r>
              <a:rPr lang="pt-BR" sz="2200" dirty="0" smtClean="0"/>
              <a:t>Dicionário </a:t>
            </a:r>
            <a:r>
              <a:rPr lang="pt-BR" sz="2200" dirty="0" smtClean="0"/>
              <a:t>de objetos derivado de </a:t>
            </a:r>
            <a:r>
              <a:rPr lang="pt-BR" sz="2200" dirty="0" err="1" smtClean="0"/>
              <a:t>ViewDataDictionary</a:t>
            </a:r>
            <a:r>
              <a:rPr lang="pt-BR" sz="2200" dirty="0" smtClean="0"/>
              <a:t> </a:t>
            </a:r>
            <a:r>
              <a:rPr lang="pt-BR" sz="2200" dirty="0" smtClean="0"/>
              <a:t>;  acessível </a:t>
            </a:r>
            <a:r>
              <a:rPr lang="pt-BR" sz="2200" dirty="0" smtClean="0"/>
              <a:t>utilizando strings como chaves</a:t>
            </a:r>
            <a:r>
              <a:rPr lang="pt-BR" sz="2200" dirty="0" smtClean="0"/>
              <a:t>. </a:t>
            </a:r>
          </a:p>
          <a:p>
            <a:r>
              <a:rPr lang="pt-BR" sz="2200" dirty="0" smtClean="0"/>
              <a:t>Quando usado com tipos complexos necessita de conversão</a:t>
            </a:r>
            <a:endParaRPr lang="pt-BR" sz="2200" b="1" dirty="0" smtClean="0">
              <a:solidFill>
                <a:srgbClr val="7030A0"/>
              </a:solidFill>
            </a:endParaRPr>
          </a:p>
          <a:p>
            <a:endParaRPr lang="pt-BR" sz="2000" dirty="0" smtClean="0"/>
          </a:p>
          <a:p>
            <a:r>
              <a:rPr lang="pt-BR" sz="2000" dirty="0" err="1" smtClean="0"/>
              <a:t>ViewData</a:t>
            </a:r>
            <a:r>
              <a:rPr lang="pt-BR" sz="2000" dirty="0" smtClean="0"/>
              <a:t>["Nome"] = </a:t>
            </a:r>
            <a:r>
              <a:rPr lang="pt-BR" sz="2000" dirty="0" smtClean="0"/>
              <a:t>“</a:t>
            </a:r>
            <a:r>
              <a:rPr lang="pt-BR" sz="2000" dirty="0" err="1" smtClean="0"/>
              <a:t>Macoratti</a:t>
            </a:r>
            <a:r>
              <a:rPr lang="pt-BR" sz="2000" dirty="0" smtClean="0"/>
              <a:t>";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err="1" smtClean="0"/>
              <a:t>ViewData</a:t>
            </a:r>
            <a:r>
              <a:rPr lang="pt-BR" sz="2000" dirty="0" smtClean="0"/>
              <a:t>[“Email"] </a:t>
            </a:r>
            <a:r>
              <a:rPr lang="pt-BR" sz="2000" dirty="0" smtClean="0"/>
              <a:t>= </a:t>
            </a:r>
            <a:r>
              <a:rPr lang="pt-BR" sz="2000" dirty="0" smtClean="0"/>
              <a:t>“macoratti@yahoo.com";</a:t>
            </a:r>
          </a:p>
          <a:p>
            <a:r>
              <a:rPr lang="pt-BR" sz="2000" dirty="0" err="1" smtClean="0"/>
              <a:t>ViewData</a:t>
            </a:r>
            <a:r>
              <a:rPr lang="pt-BR" sz="2000" dirty="0" smtClean="0"/>
              <a:t>[“Curso"] </a:t>
            </a:r>
            <a:r>
              <a:rPr lang="pt-BR" sz="2000" dirty="0" smtClean="0"/>
              <a:t>= </a:t>
            </a:r>
            <a:r>
              <a:rPr lang="pt-BR" sz="2000" dirty="0" smtClean="0"/>
              <a:t>“ASP .NET MVC";</a:t>
            </a:r>
            <a:endParaRPr lang="pt-BR" sz="2000" dirty="0" smtClean="0"/>
          </a:p>
          <a:p>
            <a:r>
              <a:rPr lang="pt-BR" sz="2000" dirty="0" err="1" smtClean="0"/>
              <a:t>ViewData</a:t>
            </a:r>
            <a:r>
              <a:rPr lang="pt-BR" sz="2000" dirty="0" smtClean="0"/>
              <a:t>[“</a:t>
            </a:r>
            <a:r>
              <a:rPr lang="pt-BR" sz="2000" dirty="0" err="1" smtClean="0"/>
              <a:t>DataInicio</a:t>
            </a:r>
            <a:r>
              <a:rPr lang="pt-BR" sz="2000" dirty="0" smtClean="0"/>
              <a:t>"]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DateTime</a:t>
            </a:r>
            <a:r>
              <a:rPr lang="pt-BR" sz="2000" dirty="0" smtClean="0"/>
              <a:t>(2015, 07, 01);</a:t>
            </a:r>
            <a:endParaRPr lang="pt-BR" sz="2000" b="1" dirty="0" smtClean="0">
              <a:solidFill>
                <a:srgbClr val="7030A0"/>
              </a:solidFill>
            </a:endParaRPr>
          </a:p>
          <a:p>
            <a:r>
              <a:rPr lang="pt-BR" sz="2400" b="1" dirty="0" smtClean="0">
                <a:solidFill>
                  <a:srgbClr val="7030A0"/>
                </a:solidFill>
              </a:rPr>
              <a:t/>
            </a:r>
            <a:br>
              <a:rPr lang="pt-BR" sz="2400" b="1" dirty="0" smtClean="0">
                <a:solidFill>
                  <a:srgbClr val="7030A0"/>
                </a:solidFill>
              </a:rPr>
            </a:br>
            <a:r>
              <a:rPr lang="pt-BR" sz="2400" b="1" dirty="0" err="1" smtClean="0">
                <a:solidFill>
                  <a:srgbClr val="7030A0"/>
                </a:solidFill>
              </a:rPr>
              <a:t>ViewBag</a:t>
            </a:r>
            <a:r>
              <a:rPr lang="pt-BR" sz="2400" b="1" dirty="0" smtClean="0">
                <a:solidFill>
                  <a:srgbClr val="7030A0"/>
                </a:solidFill>
              </a:rPr>
              <a:t> –  </a:t>
            </a:r>
            <a:r>
              <a:rPr lang="pt-BR" sz="2400" b="1" dirty="0" err="1" smtClean="0">
                <a:solidFill>
                  <a:srgbClr val="7030A0"/>
                </a:solidFill>
              </a:rPr>
              <a:t>ViewBag</a:t>
            </a:r>
            <a:r>
              <a:rPr lang="pt-BR" sz="2400" b="1" dirty="0" smtClean="0">
                <a:solidFill>
                  <a:srgbClr val="7030A0"/>
                </a:solidFill>
              </a:rPr>
              <a:t>.Chave = Valor</a:t>
            </a:r>
          </a:p>
          <a:p>
            <a:r>
              <a:rPr lang="pt-BR" sz="2200" dirty="0" smtClean="0"/>
              <a:t>É</a:t>
            </a:r>
            <a:r>
              <a:rPr lang="pt-BR" sz="2200" dirty="0" smtClean="0"/>
              <a:t> </a:t>
            </a:r>
            <a:r>
              <a:rPr lang="pt-BR" sz="2200" dirty="0" smtClean="0"/>
              <a:t>um objeto dinâmico baseado </a:t>
            </a:r>
            <a:r>
              <a:rPr lang="pt-BR" sz="2200" dirty="0" smtClean="0"/>
              <a:t>na funcionalidade </a:t>
            </a:r>
            <a:r>
              <a:rPr lang="pt-BR" sz="2200" i="1" dirty="0" smtClean="0"/>
              <a:t>“</a:t>
            </a:r>
            <a:r>
              <a:rPr lang="pt-BR" sz="2200" i="1" dirty="0" err="1" smtClean="0"/>
              <a:t>dynamic</a:t>
            </a:r>
            <a:r>
              <a:rPr lang="pt-BR" sz="2200" i="1" dirty="0" smtClean="0"/>
              <a:t>” do C# </a:t>
            </a:r>
            <a:r>
              <a:rPr lang="pt-BR" sz="2200" i="1" dirty="0" smtClean="0"/>
              <a:t>4.0</a:t>
            </a:r>
          </a:p>
          <a:p>
            <a:r>
              <a:rPr lang="pt-BR" sz="2000" dirty="0" smtClean="0"/>
              <a:t>Não necessita de conversão quando usado com tipos complexos</a:t>
            </a:r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err="1" smtClean="0"/>
              <a:t>ViewBag</a:t>
            </a:r>
            <a:r>
              <a:rPr lang="pt-BR" sz="2000" dirty="0" smtClean="0"/>
              <a:t>.Nome </a:t>
            </a:r>
            <a:r>
              <a:rPr lang="pt-BR" sz="2000" dirty="0" smtClean="0"/>
              <a:t>= </a:t>
            </a:r>
            <a:r>
              <a:rPr lang="pt-BR" sz="2000" dirty="0" smtClean="0"/>
              <a:t>“</a:t>
            </a:r>
            <a:r>
              <a:rPr lang="pt-BR" sz="2000" dirty="0" err="1" smtClean="0"/>
              <a:t>Macoratti</a:t>
            </a:r>
            <a:r>
              <a:rPr lang="pt-BR" sz="2000" dirty="0" smtClean="0"/>
              <a:t>";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err="1" smtClean="0"/>
              <a:t>ViewBag</a:t>
            </a:r>
            <a:r>
              <a:rPr lang="pt-BR" sz="2000" dirty="0" smtClean="0"/>
              <a:t>.Email = </a:t>
            </a:r>
            <a:r>
              <a:rPr lang="pt-BR" sz="2000" dirty="0" smtClean="0">
                <a:hlinkClick r:id="rId2"/>
              </a:rPr>
              <a:t>“macoratti@yahoo.com</a:t>
            </a:r>
            <a:r>
              <a:rPr lang="pt-BR" sz="2000" dirty="0" smtClean="0"/>
              <a:t>”;</a:t>
            </a:r>
          </a:p>
          <a:p>
            <a:r>
              <a:rPr lang="pt-BR" sz="2000" dirty="0" err="1" smtClean="0"/>
              <a:t>ViewBag</a:t>
            </a:r>
            <a:r>
              <a:rPr lang="pt-BR" sz="2000" dirty="0" smtClean="0"/>
              <a:t>.Curso </a:t>
            </a:r>
            <a:r>
              <a:rPr lang="pt-BR" sz="2000" dirty="0" smtClean="0"/>
              <a:t>= “ASP .NET MVC";</a:t>
            </a:r>
          </a:p>
          <a:p>
            <a:r>
              <a:rPr lang="pt-BR" sz="2000" dirty="0" err="1" smtClean="0"/>
              <a:t>ViewBag</a:t>
            </a:r>
            <a:r>
              <a:rPr lang="pt-BR" sz="2000" dirty="0" smtClean="0"/>
              <a:t>.</a:t>
            </a:r>
            <a:r>
              <a:rPr lang="pt-BR" sz="2000" dirty="0" err="1" smtClean="0"/>
              <a:t>DataInicio</a:t>
            </a:r>
            <a:r>
              <a:rPr lang="pt-BR" sz="2000" dirty="0" smtClean="0"/>
              <a:t> </a:t>
            </a:r>
            <a:r>
              <a:rPr lang="pt-BR" sz="2000" dirty="0" smtClean="0"/>
              <a:t>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DateTime</a:t>
            </a:r>
            <a:r>
              <a:rPr lang="pt-BR" sz="2000" dirty="0" smtClean="0"/>
              <a:t>(2015, 07, 01);</a:t>
            </a:r>
            <a:endParaRPr lang="pt-BR" sz="2000" b="1" dirty="0" smtClean="0">
              <a:solidFill>
                <a:srgbClr val="7030A0"/>
              </a:solidFill>
            </a:endParaRPr>
          </a:p>
          <a:p>
            <a:endParaRPr lang="pt-BR" sz="2800" b="1" dirty="0" smtClean="0">
              <a:solidFill>
                <a:srgbClr val="002060"/>
              </a:solidFill>
            </a:endParaRPr>
          </a:p>
          <a:p>
            <a:endParaRPr lang="pt-BR" dirty="0" smtClean="0"/>
          </a:p>
        </p:txBody>
      </p:sp>
      <p:pic>
        <p:nvPicPr>
          <p:cNvPr id="4" name="Imagem 3" descr="aspnetmvc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5736" y="260648"/>
            <a:ext cx="792088" cy="4937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ASP .NET MVC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08720"/>
            <a:ext cx="8856984" cy="5832648"/>
          </a:xfrm>
        </p:spPr>
        <p:txBody>
          <a:bodyPr>
            <a:normAutofit/>
          </a:bodyPr>
          <a:lstStyle/>
          <a:p>
            <a:r>
              <a:rPr lang="pt-BR" b="1" dirty="0" err="1" smtClean="0">
                <a:solidFill>
                  <a:srgbClr val="002060"/>
                </a:solidFill>
              </a:rPr>
              <a:t>Razor</a:t>
            </a:r>
            <a:r>
              <a:rPr lang="pt-BR" b="1" dirty="0" smtClean="0">
                <a:solidFill>
                  <a:srgbClr val="002060"/>
                </a:solidFill>
              </a:rPr>
              <a:t> </a:t>
            </a:r>
            <a:r>
              <a:rPr lang="pt-BR" b="1" dirty="0" err="1" smtClean="0">
                <a:solidFill>
                  <a:srgbClr val="002060"/>
                </a:solidFill>
              </a:rPr>
              <a:t>View</a:t>
            </a:r>
            <a:r>
              <a:rPr lang="pt-BR" b="1" dirty="0" smtClean="0">
                <a:solidFill>
                  <a:srgbClr val="002060"/>
                </a:solidFill>
              </a:rPr>
              <a:t> </a:t>
            </a:r>
            <a:r>
              <a:rPr lang="pt-BR" b="1" dirty="0" err="1" smtClean="0">
                <a:solidFill>
                  <a:srgbClr val="002060"/>
                </a:solidFill>
              </a:rPr>
              <a:t>Engine</a:t>
            </a:r>
            <a:endParaRPr lang="pt-BR" b="1" dirty="0" smtClean="0">
              <a:solidFill>
                <a:srgbClr val="002060"/>
              </a:solidFill>
            </a:endParaRPr>
          </a:p>
          <a:p>
            <a:r>
              <a:rPr lang="pt-BR" sz="2400" b="1" dirty="0" err="1" smtClean="0"/>
              <a:t>Razor</a:t>
            </a:r>
            <a:r>
              <a:rPr lang="pt-BR" sz="2400" b="1" dirty="0" smtClean="0"/>
              <a:t> </a:t>
            </a:r>
            <a:r>
              <a:rPr lang="pt-BR" sz="2400" b="1" dirty="0" smtClean="0"/>
              <a:t>usando o </a:t>
            </a:r>
            <a:r>
              <a:rPr lang="pt-BR" sz="2400" b="1" dirty="0" err="1" smtClean="0"/>
              <a:t>simbolo</a:t>
            </a:r>
            <a:r>
              <a:rPr lang="pt-BR" sz="2400" b="1" dirty="0" smtClean="0"/>
              <a:t> @ para definir o código C# que será executado </a:t>
            </a:r>
          </a:p>
          <a:p>
            <a:endParaRPr lang="pt-BR" sz="2400" b="1" dirty="0" smtClean="0"/>
          </a:p>
          <a:p>
            <a:r>
              <a:rPr lang="pt-BR" sz="2400" b="1" dirty="0" smtClean="0"/>
              <a:t>O </a:t>
            </a:r>
            <a:r>
              <a:rPr lang="pt-BR" sz="2400" b="1" dirty="0" err="1" smtClean="0"/>
              <a:t>Razor</a:t>
            </a:r>
            <a:r>
              <a:rPr lang="pt-BR" sz="2400" b="1" dirty="0" smtClean="0"/>
              <a:t> é bastante 'esperto' e possui um parse que conhece as marcações HTML , a sintaxe da linguagem VB .NET (VBHTML) e C# (CSHTML).</a:t>
            </a:r>
          </a:p>
          <a:p>
            <a:endParaRPr lang="pt-BR" sz="2400" b="1" dirty="0" smtClean="0"/>
          </a:p>
          <a:p>
            <a:r>
              <a:rPr lang="pt-BR" sz="2400" b="1" dirty="0" smtClean="0"/>
              <a:t>O </a:t>
            </a:r>
            <a:r>
              <a:rPr lang="pt-BR" sz="2400" b="1" dirty="0" smtClean="0"/>
              <a:t>caractere @ inicia expressões </a:t>
            </a:r>
            <a:r>
              <a:rPr lang="pt-BR" sz="2400" b="1" dirty="0" err="1" smtClean="0"/>
              <a:t>inline</a:t>
            </a:r>
            <a:r>
              <a:rPr lang="pt-BR" sz="2400" b="1" dirty="0" smtClean="0"/>
              <a:t>, blocos de instrução única, e blocos com múltiplas </a:t>
            </a:r>
            <a:r>
              <a:rPr lang="pt-BR" sz="2400" b="1" dirty="0" smtClean="0"/>
              <a:t>instruções</a:t>
            </a:r>
          </a:p>
          <a:p>
            <a:endParaRPr lang="pt-BR" sz="2400" b="1" dirty="0" smtClean="0">
              <a:solidFill>
                <a:srgbClr val="002060"/>
              </a:solidFill>
            </a:endParaRPr>
          </a:p>
          <a:p>
            <a:r>
              <a:rPr lang="pt-BR" sz="2800" b="1" dirty="0" smtClean="0">
                <a:solidFill>
                  <a:srgbClr val="002060"/>
                </a:solidFill>
              </a:rPr>
              <a:t>Ex:   @</a:t>
            </a:r>
            <a:r>
              <a:rPr lang="pt-BR" sz="2800" b="1" dirty="0" err="1" smtClean="0">
                <a:solidFill>
                  <a:srgbClr val="002060"/>
                </a:solidFill>
              </a:rPr>
              <a:t>variavel</a:t>
            </a:r>
            <a:r>
              <a:rPr lang="pt-BR" sz="2800" b="1" dirty="0" smtClean="0">
                <a:solidFill>
                  <a:srgbClr val="002060"/>
                </a:solidFill>
              </a:rPr>
              <a:t>    ou   @{   bloco de código }</a:t>
            </a:r>
          </a:p>
          <a:p>
            <a:endParaRPr lang="pt-BR" dirty="0" smtClean="0">
              <a:solidFill>
                <a:srgbClr val="002060"/>
              </a:solidFill>
            </a:endParaRPr>
          </a:p>
          <a:p>
            <a:endParaRPr lang="pt-BR" dirty="0">
              <a:solidFill>
                <a:srgbClr val="002060"/>
              </a:solidFill>
            </a:endParaRPr>
          </a:p>
          <a:p>
            <a:endParaRPr lang="pt-BR" dirty="0" smtClean="0">
              <a:solidFill>
                <a:srgbClr val="002060"/>
              </a:solidFill>
            </a:endParaRPr>
          </a:p>
          <a:p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pt-BR" sz="2800" b="1" dirty="0" smtClean="0">
              <a:solidFill>
                <a:srgbClr val="002060"/>
              </a:solidFill>
            </a:endParaRPr>
          </a:p>
          <a:p>
            <a:endParaRPr lang="pt-BR" dirty="0" smtClean="0"/>
          </a:p>
        </p:txBody>
      </p:sp>
      <p:pic>
        <p:nvPicPr>
          <p:cNvPr id="4" name="Imagem 3" descr="aspnetmvc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260648"/>
            <a:ext cx="792088" cy="4937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3A44F756076414BB063C089271AA402" ma:contentTypeVersion="10" ma:contentTypeDescription="Crie um novo documento." ma:contentTypeScope="" ma:versionID="72e25939237371281464f331c760c639">
  <xsd:schema xmlns:xsd="http://www.w3.org/2001/XMLSchema" xmlns:xs="http://www.w3.org/2001/XMLSchema" xmlns:p="http://schemas.microsoft.com/office/2006/metadata/properties" xmlns:ns2="20530c1b-0e5b-45c9-b7f1-f6c9ed23c9a8" xmlns:ns3="7dd55e0d-b38a-46db-9c96-4d1d56aa9394" targetNamespace="http://schemas.microsoft.com/office/2006/metadata/properties" ma:root="true" ma:fieldsID="37cc1145c0d49d25dc7d01c4cb53258e" ns2:_="" ns3:_="">
    <xsd:import namespace="20530c1b-0e5b-45c9-b7f1-f6c9ed23c9a8"/>
    <xsd:import namespace="7dd55e0d-b38a-46db-9c96-4d1d56aa93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530c1b-0e5b-45c9-b7f1-f6c9ed23c9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d55e0d-b38a-46db-9c96-4d1d56aa939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748E8C-FB9C-4DE1-83C8-031F6D08596B}"/>
</file>

<file path=customXml/itemProps2.xml><?xml version="1.0" encoding="utf-8"?>
<ds:datastoreItem xmlns:ds="http://schemas.openxmlformats.org/officeDocument/2006/customXml" ds:itemID="{817ABA23-A993-4EE9-AB85-3634081B386F}"/>
</file>

<file path=customXml/itemProps3.xml><?xml version="1.0" encoding="utf-8"?>
<ds:datastoreItem xmlns:ds="http://schemas.openxmlformats.org/officeDocument/2006/customXml" ds:itemID="{48999C42-0C84-4E0A-BA83-79EC347590C8}"/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147</Words>
  <Application>Microsoft Office PowerPoint</Application>
  <PresentationFormat>Apresentação na tela (4:3)</PresentationFormat>
  <Paragraphs>61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Curso ASP .NET MVC  Aula 6</vt:lpstr>
      <vt:lpstr>ASP .NET MVC</vt:lpstr>
      <vt:lpstr>ASP .NET MVC</vt:lpstr>
      <vt:lpstr>ASP .NET MVC</vt:lpstr>
      <vt:lpstr>ASP .NET MVC</vt:lpstr>
      <vt:lpstr>ASP .NET MVC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.NET MVC</dc:title>
  <dc:creator>user</dc:creator>
  <cp:lastModifiedBy>user</cp:lastModifiedBy>
  <cp:revision>231</cp:revision>
  <dcterms:created xsi:type="dcterms:W3CDTF">2015-06-29T19:52:32Z</dcterms:created>
  <dcterms:modified xsi:type="dcterms:W3CDTF">2015-07-03T00:55:56Z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0x01010083A44F756076414BB063C089271AA402</vt:lpwstr>
  </property>
</Properties>
</file>