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1"/>
  </p:notesMasterIdLst>
  <p:sldIdLst>
    <p:sldId id="256" r:id="rId3"/>
    <p:sldId id="317" r:id="rId4"/>
    <p:sldId id="350" r:id="rId5"/>
    <p:sldId id="318" r:id="rId6"/>
    <p:sldId id="320" r:id="rId7"/>
    <p:sldId id="321" r:id="rId8"/>
    <p:sldId id="322" r:id="rId9"/>
    <p:sldId id="323" r:id="rId10"/>
    <p:sldId id="325" r:id="rId11"/>
    <p:sldId id="331" r:id="rId12"/>
    <p:sldId id="299" r:id="rId13"/>
    <p:sldId id="302" r:id="rId14"/>
    <p:sldId id="258" r:id="rId15"/>
    <p:sldId id="259" r:id="rId16"/>
    <p:sldId id="303" r:id="rId17"/>
    <p:sldId id="304" r:id="rId18"/>
    <p:sldId id="260" r:id="rId19"/>
    <p:sldId id="261" r:id="rId20"/>
    <p:sldId id="262" r:id="rId21"/>
    <p:sldId id="263" r:id="rId22"/>
    <p:sldId id="305" r:id="rId23"/>
    <p:sldId id="264" r:id="rId24"/>
    <p:sldId id="265" r:id="rId25"/>
    <p:sldId id="266" r:id="rId26"/>
    <p:sldId id="267" r:id="rId27"/>
    <p:sldId id="306" r:id="rId28"/>
    <p:sldId id="268" r:id="rId29"/>
    <p:sldId id="270" r:id="rId30"/>
    <p:sldId id="307" r:id="rId31"/>
    <p:sldId id="308" r:id="rId32"/>
    <p:sldId id="309" r:id="rId33"/>
    <p:sldId id="310" r:id="rId34"/>
    <p:sldId id="312" r:id="rId35"/>
    <p:sldId id="313" r:id="rId36"/>
    <p:sldId id="349" r:id="rId37"/>
    <p:sldId id="351" r:id="rId38"/>
    <p:sldId id="352" r:id="rId39"/>
    <p:sldId id="353" r:id="rId40"/>
  </p:sldIdLst>
  <p:sldSz cx="9144000" cy="6858000" type="screen4x3"/>
  <p:notesSz cx="6832600" cy="91186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Lucida Sans Unicode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Lucida Sans Unicode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Lucida Sans Unicode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Lucida Sans Unicode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Lucida Sans Unicode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Lucida Sans Unicode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Lucida Sans Unicode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Lucida Sans Unicode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Lucida Sans Unicod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71" autoAdjust="0"/>
  </p:normalViewPr>
  <p:slideViewPr>
    <p:cSldViewPr>
      <p:cViewPr varScale="1">
        <p:scale>
          <a:sx n="136" d="100"/>
          <a:sy n="136" d="100"/>
        </p:scale>
        <p:origin x="-1544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32600" cy="91186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pitchFamily="16" charset="0"/>
              <a:cs typeface="+mn-cs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32600" cy="91186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pitchFamily="16" charset="0"/>
              <a:cs typeface="+mn-cs"/>
            </a:endParaRPr>
          </a:p>
        </p:txBody>
      </p:sp>
      <p:sp>
        <p:nvSpPr>
          <p:cNvPr id="317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</p:spTree>
    <p:extLst>
      <p:ext uri="{BB962C8B-B14F-4D97-AF65-F5344CB8AC3E}">
        <p14:creationId xmlns:p14="http://schemas.microsoft.com/office/powerpoint/2010/main" val="1376176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1275" y="876300"/>
            <a:ext cx="4208463" cy="3155950"/>
          </a:xfrm>
          <a:ln/>
        </p:spPr>
      </p:sp>
      <p:sp>
        <p:nvSpPr>
          <p:cNvPr id="4505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1275" y="876300"/>
            <a:ext cx="4208463" cy="3155950"/>
          </a:xfrm>
          <a:ln/>
        </p:spPr>
      </p:sp>
      <p:sp>
        <p:nvSpPr>
          <p:cNvPr id="4608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1275" y="876300"/>
            <a:ext cx="4208463" cy="3155950"/>
          </a:xfrm>
          <a:ln/>
        </p:spPr>
      </p:sp>
      <p:sp>
        <p:nvSpPr>
          <p:cNvPr id="4710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1275" y="876300"/>
            <a:ext cx="4208463" cy="3155950"/>
          </a:xfrm>
          <a:ln/>
        </p:spPr>
      </p:sp>
      <p:sp>
        <p:nvSpPr>
          <p:cNvPr id="4813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1275" y="876300"/>
            <a:ext cx="4208463" cy="3155950"/>
          </a:xfrm>
          <a:ln/>
        </p:spPr>
      </p:sp>
      <p:sp>
        <p:nvSpPr>
          <p:cNvPr id="4915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1275" y="876300"/>
            <a:ext cx="4208463" cy="3155950"/>
          </a:xfrm>
          <a:ln/>
        </p:spPr>
      </p:sp>
      <p:sp>
        <p:nvSpPr>
          <p:cNvPr id="5017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1275" y="876300"/>
            <a:ext cx="4208463" cy="3155950"/>
          </a:xfrm>
          <a:ln/>
        </p:spPr>
      </p:sp>
      <p:sp>
        <p:nvSpPr>
          <p:cNvPr id="5120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1275" y="876300"/>
            <a:ext cx="4208463" cy="3155950"/>
          </a:xfrm>
          <a:ln/>
        </p:spPr>
      </p:sp>
      <p:sp>
        <p:nvSpPr>
          <p:cNvPr id="522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1275" y="876300"/>
            <a:ext cx="4208463" cy="3155950"/>
          </a:xfrm>
          <a:ln/>
        </p:spPr>
      </p:sp>
      <p:sp>
        <p:nvSpPr>
          <p:cNvPr id="5325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1275" y="876300"/>
            <a:ext cx="4208463" cy="3155950"/>
          </a:xfrm>
          <a:ln/>
        </p:spPr>
      </p:sp>
      <p:sp>
        <p:nvSpPr>
          <p:cNvPr id="54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1275" y="876300"/>
            <a:ext cx="4208463" cy="3155950"/>
          </a:xfrm>
          <a:ln/>
        </p:spPr>
      </p:sp>
      <p:sp>
        <p:nvSpPr>
          <p:cNvPr id="3686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1275" y="876300"/>
            <a:ext cx="4208463" cy="3155950"/>
          </a:xfrm>
          <a:ln/>
        </p:spPr>
      </p:sp>
      <p:sp>
        <p:nvSpPr>
          <p:cNvPr id="5529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1275" y="876300"/>
            <a:ext cx="4208463" cy="3155950"/>
          </a:xfrm>
          <a:ln/>
        </p:spPr>
      </p:sp>
      <p:sp>
        <p:nvSpPr>
          <p:cNvPr id="348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1275" y="876300"/>
            <a:ext cx="4208463" cy="3155950"/>
          </a:xfrm>
          <a:ln/>
        </p:spPr>
      </p:sp>
      <p:sp>
        <p:nvSpPr>
          <p:cNvPr id="378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1275" y="876300"/>
            <a:ext cx="4208463" cy="3155950"/>
          </a:xfrm>
          <a:ln/>
        </p:spPr>
      </p:sp>
      <p:sp>
        <p:nvSpPr>
          <p:cNvPr id="3891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1275" y="876300"/>
            <a:ext cx="4208463" cy="3155950"/>
          </a:xfrm>
          <a:ln/>
        </p:spPr>
      </p:sp>
      <p:sp>
        <p:nvSpPr>
          <p:cNvPr id="3993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1275" y="876300"/>
            <a:ext cx="4208463" cy="3155950"/>
          </a:xfrm>
          <a:ln/>
        </p:spPr>
      </p:sp>
      <p:sp>
        <p:nvSpPr>
          <p:cNvPr id="409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1275" y="876300"/>
            <a:ext cx="4208463" cy="3155950"/>
          </a:xfrm>
          <a:ln/>
        </p:spPr>
      </p:sp>
      <p:sp>
        <p:nvSpPr>
          <p:cNvPr id="4198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1275" y="876300"/>
            <a:ext cx="4208463" cy="3155950"/>
          </a:xfrm>
          <a:ln/>
        </p:spPr>
      </p:sp>
      <p:sp>
        <p:nvSpPr>
          <p:cNvPr id="4301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1275" y="876300"/>
            <a:ext cx="4208463" cy="3155950"/>
          </a:xfrm>
          <a:ln/>
        </p:spPr>
      </p:sp>
      <p:sp>
        <p:nvSpPr>
          <p:cNvPr id="4403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2288" y="649288"/>
            <a:ext cx="2060575" cy="582453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49288"/>
            <a:ext cx="6034088" cy="582453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649288"/>
            <a:ext cx="7789863" cy="64293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71513" y="1906588"/>
            <a:ext cx="3825875" cy="4316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9788" y="1906588"/>
            <a:ext cx="3827462" cy="4316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38938" y="1828800"/>
            <a:ext cx="2020887" cy="4394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71513" y="1828800"/>
            <a:ext cx="5915025" cy="4394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1828800"/>
            <a:ext cx="7769225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960813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99013" y="1981200"/>
            <a:ext cx="3960812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333375" y="720725"/>
            <a:ext cx="438150" cy="474663"/>
          </a:xfrm>
          <a:prstGeom prst="roundRect">
            <a:avLst>
              <a:gd name="adj" fmla="val 361"/>
            </a:avLst>
          </a:prstGeom>
          <a:solidFill>
            <a:srgbClr val="FFCF0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pitchFamily="16" charset="0"/>
              <a:cs typeface="+mn-cs"/>
            </a:endParaRPr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715963" y="720725"/>
            <a:ext cx="328612" cy="474663"/>
          </a:xfrm>
          <a:prstGeom prst="roundRect">
            <a:avLst>
              <a:gd name="adj" fmla="val 481"/>
            </a:avLst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pitchFamily="16" charset="0"/>
              <a:cs typeface="+mn-cs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457200" y="1143000"/>
            <a:ext cx="422275" cy="474663"/>
          </a:xfrm>
          <a:prstGeom prst="roundRect">
            <a:avLst>
              <a:gd name="adj" fmla="val 375"/>
            </a:avLst>
          </a:pr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pitchFamily="16" charset="0"/>
              <a:cs typeface="+mn-cs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27088" y="1143000"/>
            <a:ext cx="368300" cy="474663"/>
          </a:xfrm>
          <a:prstGeom prst="roundRect">
            <a:avLst>
              <a:gd name="adj" fmla="val 431"/>
            </a:avLst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pitchFamily="16" charset="0"/>
              <a:cs typeface="+mn-cs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157163" y="1254125"/>
            <a:ext cx="560387" cy="422275"/>
          </a:xfrm>
          <a:prstGeom prst="roundRect">
            <a:avLst>
              <a:gd name="adj" fmla="val 375"/>
            </a:avLst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81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pitchFamily="16" charset="0"/>
              <a:cs typeface="+mn-cs"/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677863" y="612775"/>
            <a:ext cx="31750" cy="1052513"/>
          </a:xfrm>
          <a:prstGeom prst="roundRect">
            <a:avLst>
              <a:gd name="adj" fmla="val 5000"/>
            </a:avLst>
          </a:prstGeom>
          <a:solidFill>
            <a:srgbClr val="1C1C1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pitchFamily="16" charset="0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358775" y="1403350"/>
            <a:ext cx="8226425" cy="31750"/>
          </a:xfrm>
          <a:prstGeom prst="roundRect">
            <a:avLst>
              <a:gd name="adj" fmla="val 5000"/>
            </a:avLst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pitchFamily="16" charset="0"/>
              <a:cs typeface="+mn-cs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239000" y="6583363"/>
            <a:ext cx="190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4607B62E-9D7B-4DDF-B1E3-8C5871E30001}" type="slidenum">
              <a:rPr lang="en-GB" sz="1200">
                <a:solidFill>
                  <a:schemeClr val="tx1"/>
                </a:solidFill>
                <a:latin typeface="Tahoma" pitchFamily="32" charset="0"/>
                <a:cs typeface="+mn-cs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‹#›</a:t>
            </a:fld>
            <a:endParaRPr lang="en-GB" sz="1200">
              <a:solidFill>
                <a:schemeClr val="tx1"/>
              </a:solidFill>
              <a:latin typeface="Tahoma" pitchFamily="32" charset="0"/>
              <a:cs typeface="+mn-cs"/>
            </a:endParaRP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49288"/>
            <a:ext cx="7789863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8074025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3600">
          <a:solidFill>
            <a:srgbClr val="3333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3600">
          <a:solidFill>
            <a:srgbClr val="333399"/>
          </a:solidFill>
          <a:latin typeface="Tahoma" pitchFamily="32" charset="0"/>
          <a:cs typeface="Lucida Sans Unicode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3600">
          <a:solidFill>
            <a:srgbClr val="333399"/>
          </a:solidFill>
          <a:latin typeface="Tahoma" pitchFamily="32" charset="0"/>
          <a:cs typeface="Lucida Sans Unicode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3600">
          <a:solidFill>
            <a:srgbClr val="333399"/>
          </a:solidFill>
          <a:latin typeface="Tahoma" pitchFamily="32" charset="0"/>
          <a:cs typeface="Lucida Sans Unicode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3600">
          <a:solidFill>
            <a:srgbClr val="333399"/>
          </a:solidFill>
          <a:latin typeface="Tahoma" pitchFamily="32" charset="0"/>
          <a:cs typeface="Lucida Sans Unicode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9pPr>
    </p:titleStyle>
    <p:bodyStyle>
      <a:lvl1pPr marL="339725" indent="-339725" algn="l" defTabSz="449263" rtl="0" eaLnBrk="0" fontAlgn="base" hangingPunct="0">
        <a:spcBef>
          <a:spcPts val="700"/>
        </a:spcBef>
        <a:spcAft>
          <a:spcPct val="0"/>
        </a:spcAft>
        <a:buClr>
          <a:srgbClr val="3333CC"/>
        </a:buClr>
        <a:buSzPct val="60000"/>
        <a:buFont typeface="Wingdings" charset="2"/>
        <a:buChar char="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49263" rtl="0" eaLnBrk="0" fontAlgn="base" hangingPunct="0">
        <a:spcBef>
          <a:spcPts val="700"/>
        </a:spcBef>
        <a:spcAft>
          <a:spcPct val="0"/>
        </a:spcAft>
        <a:buClr>
          <a:srgbClr val="FF0000"/>
        </a:buClr>
        <a:buSzPct val="55000"/>
        <a:buFont typeface="Wingdings" charset="2"/>
        <a:buChar char="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3333CC"/>
        </a:buClr>
        <a:buSzPct val="50000"/>
        <a:buFont typeface="Wingdings" charset="2"/>
        <a:buChar char="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FFCF01"/>
        </a:buClr>
        <a:buSzPct val="55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2438400"/>
            <a:ext cx="9005888" cy="1049338"/>
            <a:chOff x="0" y="1536"/>
            <a:chExt cx="5673" cy="661"/>
          </a:xfrm>
        </p:grpSpPr>
        <p:grpSp>
          <p:nvGrpSpPr>
            <p:cNvPr id="2054" name="Group 2"/>
            <p:cNvGrpSpPr>
              <a:grpSpLocks/>
            </p:cNvGrpSpPr>
            <p:nvPr/>
          </p:nvGrpSpPr>
          <p:grpSpPr bwMode="auto">
            <a:xfrm>
              <a:off x="183" y="1604"/>
              <a:ext cx="446" cy="297"/>
              <a:chOff x="183" y="1604"/>
              <a:chExt cx="446" cy="297"/>
            </a:xfrm>
          </p:grpSpPr>
          <p:sp>
            <p:nvSpPr>
              <p:cNvPr id="2051" name="AutoShape 3"/>
              <p:cNvSpPr>
                <a:spLocks noChangeArrowheads="1"/>
              </p:cNvSpPr>
              <p:nvPr/>
            </p:nvSpPr>
            <p:spPr bwMode="auto">
              <a:xfrm>
                <a:off x="183" y="1604"/>
                <a:ext cx="276" cy="298"/>
              </a:xfrm>
              <a:prstGeom prst="roundRect">
                <a:avLst>
                  <a:gd name="adj" fmla="val 361"/>
                </a:avLst>
              </a:prstGeom>
              <a:solidFill>
                <a:srgbClr val="3333CC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Times New Roman" pitchFamily="16" charset="0"/>
                  <a:cs typeface="+mn-cs"/>
                </a:endParaRPr>
              </a:p>
            </p:txBody>
          </p:sp>
          <p:sp>
            <p:nvSpPr>
              <p:cNvPr id="2" name="AutoShape 4"/>
              <p:cNvSpPr>
                <a:spLocks noChangeArrowheads="1"/>
              </p:cNvSpPr>
              <p:nvPr/>
            </p:nvSpPr>
            <p:spPr bwMode="auto">
              <a:xfrm>
                <a:off x="423" y="1604"/>
                <a:ext cx="207" cy="298"/>
              </a:xfrm>
              <a:prstGeom prst="roundRect">
                <a:avLst>
                  <a:gd name="adj" fmla="val 481"/>
                </a:avLst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Times New Roman" pitchFamily="16" charset="0"/>
                  <a:cs typeface="+mn-cs"/>
                </a:endParaRPr>
              </a:p>
            </p:txBody>
          </p:sp>
        </p:grpSp>
        <p:grpSp>
          <p:nvGrpSpPr>
            <p:cNvPr id="2055" name="Group 5"/>
            <p:cNvGrpSpPr>
              <a:grpSpLocks/>
            </p:cNvGrpSpPr>
            <p:nvPr/>
          </p:nvGrpSpPr>
          <p:grpSpPr bwMode="auto">
            <a:xfrm>
              <a:off x="261" y="1870"/>
              <a:ext cx="463" cy="297"/>
              <a:chOff x="261" y="1870"/>
              <a:chExt cx="463" cy="297"/>
            </a:xfrm>
          </p:grpSpPr>
          <p:sp>
            <p:nvSpPr>
              <p:cNvPr id="3" name="AutoShape 6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8"/>
              </a:xfrm>
              <a:prstGeom prst="roundRect">
                <a:avLst>
                  <a:gd name="adj" fmla="val 375"/>
                </a:avLst>
              </a:prstGeom>
              <a:solidFill>
                <a:srgbClr val="FFCF0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Times New Roman" pitchFamily="16" charset="0"/>
                  <a:cs typeface="+mn-cs"/>
                </a:endParaRPr>
              </a:p>
            </p:txBody>
          </p:sp>
          <p:sp>
            <p:nvSpPr>
              <p:cNvPr id="4" name="AutoShape 7"/>
              <p:cNvSpPr>
                <a:spLocks noChangeArrowheads="1"/>
              </p:cNvSpPr>
              <p:nvPr/>
            </p:nvSpPr>
            <p:spPr bwMode="auto">
              <a:xfrm>
                <a:off x="493" y="1870"/>
                <a:ext cx="233" cy="298"/>
              </a:xfrm>
              <a:prstGeom prst="roundRect">
                <a:avLst>
                  <a:gd name="adj" fmla="val 431"/>
                </a:avLst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Times New Roman" pitchFamily="16" charset="0"/>
                  <a:cs typeface="+mn-cs"/>
                </a:endParaRPr>
              </a:p>
            </p:txBody>
          </p:sp>
        </p:grp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0" y="1823"/>
              <a:ext cx="353" cy="266"/>
            </a:xfrm>
            <a:prstGeom prst="roundRect">
              <a:avLst>
                <a:gd name="adj" fmla="val 375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81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Times New Roman" pitchFamily="16" charset="0"/>
                <a:cs typeface="+mn-cs"/>
              </a:endParaRPr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>
              <a:off x="400" y="1536"/>
              <a:ext cx="20" cy="662"/>
            </a:xfrm>
            <a:prstGeom prst="roundRect">
              <a:avLst>
                <a:gd name="adj" fmla="val 5000"/>
              </a:avLst>
            </a:prstGeom>
            <a:solidFill>
              <a:srgbClr val="1C1C1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Times New Roman" pitchFamily="16" charset="0"/>
                <a:cs typeface="+mn-cs"/>
              </a:endParaRPr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10800000">
              <a:off x="200" y="2057"/>
              <a:ext cx="5475" cy="35"/>
            </a:xfrm>
            <a:prstGeom prst="roundRect">
              <a:avLst>
                <a:gd name="adj" fmla="val 2940"/>
              </a:avLst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Times New Roman" pitchFamily="16" charset="0"/>
                <a:cs typeface="+mn-cs"/>
              </a:endParaRPr>
            </a:p>
          </p:txBody>
        </p:sp>
      </p:grp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685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69ED3DC1-0571-405E-8A15-CC28FE41A55B}" type="slidenum">
              <a:rPr lang="en-GB" sz="1400">
                <a:solidFill>
                  <a:srgbClr val="1C1C1C"/>
                </a:solidFill>
                <a:latin typeface="Tahoma" pitchFamily="32" charset="0"/>
                <a:cs typeface="+mn-cs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‹#›</a:t>
            </a:fld>
            <a:endParaRPr lang="en-GB" sz="1400">
              <a:solidFill>
                <a:srgbClr val="1C1C1C"/>
              </a:solidFill>
              <a:latin typeface="Tahoma" pitchFamily="32" charset="0"/>
              <a:cs typeface="+mn-cs"/>
            </a:endParaRPr>
          </a:p>
        </p:txBody>
      </p:sp>
      <p:sp>
        <p:nvSpPr>
          <p:cNvPr id="205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828800"/>
            <a:ext cx="77692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906588"/>
            <a:ext cx="7805737" cy="431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3600">
          <a:solidFill>
            <a:srgbClr val="3333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3600">
          <a:solidFill>
            <a:srgbClr val="333399"/>
          </a:solidFill>
          <a:latin typeface="Tahoma" pitchFamily="32" charset="0"/>
          <a:cs typeface="Lucida Sans Unicode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3600">
          <a:solidFill>
            <a:srgbClr val="333399"/>
          </a:solidFill>
          <a:latin typeface="Tahoma" pitchFamily="32" charset="0"/>
          <a:cs typeface="Lucida Sans Unicode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3600">
          <a:solidFill>
            <a:srgbClr val="333399"/>
          </a:solidFill>
          <a:latin typeface="Tahoma" pitchFamily="32" charset="0"/>
          <a:cs typeface="Lucida Sans Unicode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3600">
          <a:solidFill>
            <a:srgbClr val="333399"/>
          </a:solidFill>
          <a:latin typeface="Tahoma" pitchFamily="32" charset="0"/>
          <a:cs typeface="Lucida Sans Unicode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9pPr>
    </p:titleStyle>
    <p:bodyStyle>
      <a:lvl1pPr marL="339725" indent="-339725" algn="l" defTabSz="449263" rtl="0" eaLnBrk="0" fontAlgn="base" hangingPunct="0">
        <a:spcBef>
          <a:spcPts val="700"/>
        </a:spcBef>
        <a:spcAft>
          <a:spcPct val="0"/>
        </a:spcAft>
        <a:buClr>
          <a:srgbClr val="3333CC"/>
        </a:buClr>
        <a:buSzPct val="60000"/>
        <a:buFont typeface="Wingdings" charset="2"/>
        <a:buChar char="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49263" rtl="0" eaLnBrk="0" fontAlgn="base" hangingPunct="0">
        <a:spcBef>
          <a:spcPts val="700"/>
        </a:spcBef>
        <a:spcAft>
          <a:spcPct val="0"/>
        </a:spcAft>
        <a:buClr>
          <a:srgbClr val="FF0000"/>
        </a:buClr>
        <a:buSzPct val="55000"/>
        <a:buFont typeface="Wingdings" charset="2"/>
        <a:buChar char="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3333CC"/>
        </a:buClr>
        <a:buSzPct val="50000"/>
        <a:buFont typeface="Wingdings" charset="2"/>
        <a:buChar char="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FFCF01"/>
        </a:buClr>
        <a:buSzPct val="55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wmf"/><Relationship Id="rId5" Type="http://schemas.openxmlformats.org/officeDocument/2006/relationships/image" Target="../media/image8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828800"/>
            <a:ext cx="7772400" cy="1143000"/>
          </a:xfrm>
        </p:spPr>
        <p:txBody>
          <a:bodyPr lIns="90000" tIns="46800" rIns="90000" bIns="46800" anchor="b"/>
          <a:lstStyle/>
          <a:p>
            <a:pPr algn="ct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/>
              <a:t>Disciplina</a:t>
            </a:r>
            <a:r>
              <a:rPr lang="en-GB" dirty="0" smtClean="0"/>
              <a:t>: </a:t>
            </a:r>
            <a:r>
              <a:rPr lang="en-GB" dirty="0" err="1" smtClean="0"/>
              <a:t>Sistemas</a:t>
            </a:r>
            <a:r>
              <a:rPr lang="en-GB" dirty="0" smtClean="0"/>
              <a:t> </a:t>
            </a:r>
            <a:r>
              <a:rPr lang="en-GB" dirty="0" err="1" smtClean="0"/>
              <a:t>Inteligentes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Introdução</a:t>
            </a:r>
            <a:r>
              <a:rPr lang="en-GB" dirty="0" smtClean="0"/>
              <a:t>: </a:t>
            </a:r>
            <a:r>
              <a:rPr lang="en-GB" dirty="0" err="1" smtClean="0"/>
              <a:t>Aprendizado</a:t>
            </a:r>
            <a:r>
              <a:rPr lang="en-GB" dirty="0" smtClean="0"/>
              <a:t> de </a:t>
            </a:r>
            <a:r>
              <a:rPr lang="en-GB" dirty="0" err="1" smtClean="0"/>
              <a:t>Máquina</a:t>
            </a:r>
            <a:endParaRPr lang="en-GB" dirty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lvl="1" indent="0" algn="ctr"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 i="1" dirty="0" smtClean="0">
                <a:latin typeface="Times New Roman" pitchFamily="18" charset="0"/>
              </a:rPr>
              <a:t>Teresa Ludermir</a:t>
            </a:r>
          </a:p>
          <a:p>
            <a:pPr marL="0" lvl="1" indent="0" algn="ctr"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 i="1" dirty="0" smtClean="0">
                <a:latin typeface="Times New Roman" pitchFamily="18" charset="0"/>
              </a:rPr>
              <a:t>Ricardo </a:t>
            </a:r>
            <a:r>
              <a:rPr lang="en-GB" sz="3200" b="1" i="1" dirty="0" err="1" smtClean="0">
                <a:latin typeface="Times New Roman" pitchFamily="18" charset="0"/>
              </a:rPr>
              <a:t>Prudêncio</a:t>
            </a:r>
            <a:endParaRPr lang="en-GB" sz="3200" b="1" i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FA9FB18D-C143-49C0-B035-87305A85F55E}" type="slidenum">
              <a:rPr lang="pt-BR"/>
              <a:pPr/>
              <a:t>10</a:t>
            </a:fld>
            <a:endParaRPr lang="pt-BR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7315200" cy="990600"/>
          </a:xfrm>
          <a:noFill/>
          <a:ln/>
        </p:spPr>
        <p:txBody>
          <a:bodyPr lIns="92075" tIns="46038" rIns="92075" bIns="46038"/>
          <a:lstStyle/>
          <a:p>
            <a:pPr eaLnBrk="0" hangingPunct="0"/>
            <a:r>
              <a:rPr lang="pt-BR" sz="3600"/>
              <a:t>Sub-Áreas da IA</a:t>
            </a:r>
            <a:endParaRPr lang="pt-BR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33450" y="2362200"/>
            <a:ext cx="7497763" cy="4191000"/>
            <a:chOff x="588" y="1229"/>
            <a:chExt cx="4723" cy="2640"/>
          </a:xfrm>
        </p:grpSpPr>
        <p:graphicFrame>
          <p:nvGraphicFramePr>
            <p:cNvPr id="348166" name="Object 6"/>
            <p:cNvGraphicFramePr>
              <a:graphicFrameLocks/>
            </p:cNvGraphicFramePr>
            <p:nvPr/>
          </p:nvGraphicFramePr>
          <p:xfrm>
            <a:off x="588" y="1229"/>
            <a:ext cx="4723" cy="2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67" name="Clip" r:id="rId3" imgW="3657600" imgH="2014200" progId="">
                    <p:embed/>
                  </p:oleObj>
                </mc:Choice>
                <mc:Fallback>
                  <p:oleObj name="Clip" r:id="rId3" imgW="3657600" imgH="2014200" progId="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" y="1229"/>
                          <a:ext cx="4723" cy="2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167" name="Rectangle 7"/>
            <p:cNvSpPr>
              <a:spLocks noChangeArrowheads="1"/>
            </p:cNvSpPr>
            <p:nvPr/>
          </p:nvSpPr>
          <p:spPr bwMode="auto">
            <a:xfrm>
              <a:off x="1146" y="1488"/>
              <a:ext cx="70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sz="2000" b="1">
                  <a:latin typeface="Arial" pitchFamily="34" charset="0"/>
                </a:rPr>
                <a:t>Redes </a:t>
              </a:r>
            </a:p>
            <a:p>
              <a:r>
                <a:rPr lang="en-GB" sz="2000" b="1">
                  <a:latin typeface="Arial" pitchFamily="34" charset="0"/>
                </a:rPr>
                <a:t>Neurais</a:t>
              </a:r>
            </a:p>
          </p:txBody>
        </p:sp>
        <p:sp>
          <p:nvSpPr>
            <p:cNvPr id="348168" name="Rectangle 8"/>
            <p:cNvSpPr>
              <a:spLocks noChangeArrowheads="1"/>
            </p:cNvSpPr>
            <p:nvPr/>
          </p:nvSpPr>
          <p:spPr bwMode="auto">
            <a:xfrm>
              <a:off x="3888" y="1488"/>
              <a:ext cx="63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GB" sz="2000" b="1">
                  <a:solidFill>
                    <a:schemeClr val="bg1"/>
                  </a:solidFill>
                  <a:latin typeface="Arial" pitchFamily="34" charset="0"/>
                </a:rPr>
                <a:t>Lógica</a:t>
              </a:r>
            </a:p>
            <a:p>
              <a:pPr algn="l"/>
              <a:r>
                <a:rPr lang="en-GB" sz="2000" b="1">
                  <a:solidFill>
                    <a:schemeClr val="bg1"/>
                  </a:solidFill>
                  <a:latin typeface="Arial" pitchFamily="34" charset="0"/>
                </a:rPr>
                <a:t>Fuzzy</a:t>
              </a:r>
            </a:p>
          </p:txBody>
        </p:sp>
        <p:sp>
          <p:nvSpPr>
            <p:cNvPr id="348169" name="Rectangle 9"/>
            <p:cNvSpPr>
              <a:spLocks noChangeArrowheads="1"/>
            </p:cNvSpPr>
            <p:nvPr/>
          </p:nvSpPr>
          <p:spPr bwMode="auto">
            <a:xfrm>
              <a:off x="2306" y="1373"/>
              <a:ext cx="116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sz="2000" b="1">
                  <a:solidFill>
                    <a:schemeClr val="bg1"/>
                  </a:solidFill>
                  <a:latin typeface="Arial" pitchFamily="34" charset="0"/>
                </a:rPr>
                <a:t>Computação</a:t>
              </a:r>
            </a:p>
            <a:p>
              <a:r>
                <a:rPr lang="en-GB" sz="2000" b="1">
                  <a:solidFill>
                    <a:schemeClr val="bg1"/>
                  </a:solidFill>
                  <a:latin typeface="Arial" pitchFamily="34" charset="0"/>
                </a:rPr>
                <a:t>Evolucionária</a:t>
              </a:r>
              <a:endParaRPr lang="en-GB" sz="2000" b="1">
                <a:latin typeface="Arial" pitchFamily="34" charset="0"/>
              </a:endParaRPr>
            </a:p>
          </p:txBody>
        </p:sp>
        <p:sp>
          <p:nvSpPr>
            <p:cNvPr id="348170" name="Rectangle 10"/>
            <p:cNvSpPr>
              <a:spLocks noChangeArrowheads="1"/>
            </p:cNvSpPr>
            <p:nvPr/>
          </p:nvSpPr>
          <p:spPr bwMode="auto">
            <a:xfrm>
              <a:off x="864" y="3168"/>
              <a:ext cx="100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sz="2000" b="1">
                  <a:solidFill>
                    <a:srgbClr val="F6FC15"/>
                  </a:solidFill>
                  <a:latin typeface="Arial" pitchFamily="34" charset="0"/>
                </a:rPr>
                <a:t>Agentes</a:t>
              </a:r>
            </a:p>
            <a:p>
              <a:r>
                <a:rPr lang="en-GB" sz="2000" b="1">
                  <a:solidFill>
                    <a:srgbClr val="F6FC15"/>
                  </a:solidFill>
                  <a:latin typeface="Arial" pitchFamily="34" charset="0"/>
                </a:rPr>
                <a:t>Inteligentes</a:t>
              </a:r>
            </a:p>
          </p:txBody>
        </p:sp>
        <p:sp>
          <p:nvSpPr>
            <p:cNvPr id="348171" name="Rectangle 11"/>
            <p:cNvSpPr>
              <a:spLocks noChangeArrowheads="1"/>
            </p:cNvSpPr>
            <p:nvPr/>
          </p:nvSpPr>
          <p:spPr bwMode="auto">
            <a:xfrm>
              <a:off x="3822" y="3168"/>
              <a:ext cx="97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sz="2000" b="1">
                  <a:solidFill>
                    <a:schemeClr val="bg1"/>
                  </a:solidFill>
                  <a:latin typeface="Arial" pitchFamily="34" charset="0"/>
                </a:rPr>
                <a:t>Linguagem</a:t>
              </a:r>
            </a:p>
            <a:p>
              <a:r>
                <a:rPr lang="en-GB" sz="2000" b="1">
                  <a:solidFill>
                    <a:schemeClr val="bg1"/>
                  </a:solidFill>
                  <a:latin typeface="Arial" pitchFamily="34" charset="0"/>
                </a:rPr>
                <a:t>Natural</a:t>
              </a:r>
            </a:p>
          </p:txBody>
        </p:sp>
        <p:sp>
          <p:nvSpPr>
            <p:cNvPr id="348172" name="Rectangle 12"/>
            <p:cNvSpPr>
              <a:spLocks noChangeArrowheads="1"/>
            </p:cNvSpPr>
            <p:nvPr/>
          </p:nvSpPr>
          <p:spPr bwMode="auto">
            <a:xfrm>
              <a:off x="3910" y="2352"/>
              <a:ext cx="8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sz="2000" b="1">
                  <a:latin typeface="Arial" pitchFamily="34" charset="0"/>
                </a:rPr>
                <a:t>Robótica</a:t>
              </a:r>
            </a:p>
          </p:txBody>
        </p:sp>
        <p:sp>
          <p:nvSpPr>
            <p:cNvPr id="348173" name="Rectangle 13"/>
            <p:cNvSpPr>
              <a:spLocks noChangeArrowheads="1"/>
            </p:cNvSpPr>
            <p:nvPr/>
          </p:nvSpPr>
          <p:spPr bwMode="auto">
            <a:xfrm>
              <a:off x="912" y="2256"/>
              <a:ext cx="969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sz="2000" b="1">
                  <a:solidFill>
                    <a:srgbClr val="99FF33"/>
                  </a:solidFill>
                  <a:latin typeface="Arial" pitchFamily="34" charset="0"/>
                </a:rPr>
                <a:t>Raciocínio </a:t>
              </a:r>
            </a:p>
            <a:p>
              <a:r>
                <a:rPr lang="en-GB" sz="2000" b="1">
                  <a:solidFill>
                    <a:srgbClr val="99FF33"/>
                  </a:solidFill>
                  <a:latin typeface="Arial" pitchFamily="34" charset="0"/>
                </a:rPr>
                <a:t>Baseado</a:t>
              </a:r>
            </a:p>
            <a:p>
              <a:r>
                <a:rPr lang="en-GB" sz="2000" b="1">
                  <a:solidFill>
                    <a:srgbClr val="99FF33"/>
                  </a:solidFill>
                  <a:latin typeface="Arial" pitchFamily="34" charset="0"/>
                </a:rPr>
                <a:t>em Casos</a:t>
              </a:r>
            </a:p>
          </p:txBody>
        </p:sp>
        <p:sp>
          <p:nvSpPr>
            <p:cNvPr id="348174" name="Rectangle 14"/>
            <p:cNvSpPr>
              <a:spLocks noChangeArrowheads="1"/>
            </p:cNvSpPr>
            <p:nvPr/>
          </p:nvSpPr>
          <p:spPr bwMode="auto">
            <a:xfrm>
              <a:off x="2400" y="2064"/>
              <a:ext cx="93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sz="2000" b="1">
                  <a:solidFill>
                    <a:schemeClr val="bg1"/>
                  </a:solidFill>
                  <a:latin typeface="Arial" pitchFamily="34" charset="0"/>
                </a:rPr>
                <a:t>Raciocínio</a:t>
              </a:r>
            </a:p>
            <a:p>
              <a:r>
                <a:rPr lang="en-GB" sz="2000" b="1">
                  <a:solidFill>
                    <a:schemeClr val="bg1"/>
                  </a:solidFill>
                  <a:latin typeface="Arial" pitchFamily="34" charset="0"/>
                </a:rPr>
                <a:t>Baseado </a:t>
              </a:r>
            </a:p>
            <a:p>
              <a:r>
                <a:rPr lang="en-GB" sz="2000" b="1">
                  <a:solidFill>
                    <a:schemeClr val="bg1"/>
                  </a:solidFill>
                  <a:latin typeface="Arial" pitchFamily="34" charset="0"/>
                </a:rPr>
                <a:t>em Regras</a:t>
              </a:r>
            </a:p>
          </p:txBody>
        </p:sp>
        <p:sp>
          <p:nvSpPr>
            <p:cNvPr id="348175" name="Rectangle 15"/>
            <p:cNvSpPr>
              <a:spLocks noChangeArrowheads="1"/>
            </p:cNvSpPr>
            <p:nvPr/>
          </p:nvSpPr>
          <p:spPr bwMode="auto">
            <a:xfrm>
              <a:off x="2497" y="3264"/>
              <a:ext cx="109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sz="2000" b="1" dirty="0" err="1" smtClean="0">
                  <a:solidFill>
                    <a:schemeClr val="bg2"/>
                  </a:solidFill>
                  <a:latin typeface="Arial" pitchFamily="34" charset="0"/>
                </a:rPr>
                <a:t>Aprendizado</a:t>
              </a:r>
              <a:endParaRPr lang="en-GB" sz="2000" b="1" dirty="0" smtClean="0">
                <a:solidFill>
                  <a:schemeClr val="bg2"/>
                </a:solidFill>
                <a:latin typeface="Arial" pitchFamily="34" charset="0"/>
              </a:endParaRPr>
            </a:p>
            <a:p>
              <a:r>
                <a:rPr lang="en-GB" sz="2000" b="1" dirty="0" err="1" smtClean="0">
                  <a:solidFill>
                    <a:schemeClr val="bg2"/>
                  </a:solidFill>
                  <a:latin typeface="Arial" pitchFamily="34" charset="0"/>
                </a:rPr>
                <a:t>Máquina</a:t>
              </a:r>
              <a:endParaRPr lang="en-GB" sz="2000" b="1" dirty="0" smtClean="0">
                <a:solidFill>
                  <a:schemeClr val="bg2"/>
                </a:solidFill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255588"/>
            <a:ext cx="7810500" cy="1146175"/>
          </a:xfrm>
        </p:spPr>
        <p:txBody>
          <a:bodyPr/>
          <a:lstStyle/>
          <a:p>
            <a:pPr algn="ctr" eaLnBrk="1" hangingPunct="1">
              <a:lnSpc>
                <a:spcPts val="36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	AM - </a:t>
            </a:r>
            <a:r>
              <a:rPr lang="en-GB" dirty="0" err="1" smtClean="0">
                <a:solidFill>
                  <a:srgbClr val="000000"/>
                </a:solidFill>
              </a:rPr>
              <a:t>Motivação</a:t>
            </a:r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57338"/>
            <a:ext cx="7958137" cy="4702175"/>
          </a:xfrm>
        </p:spPr>
        <p:txBody>
          <a:bodyPr/>
          <a:lstStyle/>
          <a:p>
            <a:pPr eaLnBrk="1" hangingPunct="1">
              <a:lnSpc>
                <a:spcPts val="2813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Desde que os computadores foram inventados </a:t>
            </a:r>
            <a:r>
              <a:rPr lang="en-GB" sz="2400" smtClean="0"/>
              <a:t>temos nos perguntado:</a:t>
            </a:r>
            <a:br>
              <a:rPr lang="en-GB" sz="2400" smtClean="0"/>
            </a:br>
            <a:r>
              <a:rPr lang="en-GB" sz="2400" smtClean="0"/>
              <a:t>	</a:t>
            </a:r>
            <a:r>
              <a:rPr lang="pt-BR" sz="2400" smtClean="0"/>
              <a:t>		“Eles são capazes de aprender?”</a:t>
            </a:r>
          </a:p>
          <a:p>
            <a:pPr eaLnBrk="1" hangingPunct="1">
              <a:lnSpc>
                <a:spcPts val="2813"/>
              </a:lnSpc>
              <a:buFont typeface="Wingdings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sz="2400" smtClean="0"/>
          </a:p>
          <a:p>
            <a:pPr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Infelizmente ainda não sabemos como fazer computadores aprenderem de uma maneira similar a como os humanos aprendem</a:t>
            </a:r>
            <a:r>
              <a:rPr lang="en-GB" sz="2400" smtClean="0"/>
              <a:t/>
            </a:r>
            <a:br>
              <a:rPr lang="en-GB" sz="2400" smtClean="0"/>
            </a:br>
            <a:endParaRPr lang="pt-BR" sz="2400" smtClean="0"/>
          </a:p>
          <a:p>
            <a:pPr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smtClean="0"/>
              <a:t>Entretanto, foram desenvolvidos algoritmos que são eficientes em certos tipos de tarefas de aprendizagem e um entendimento teórico de aprendizagem está começando a surgir.</a:t>
            </a:r>
            <a:endParaRPr lang="en-GB" sz="240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255588"/>
            <a:ext cx="7810500" cy="1146175"/>
          </a:xfrm>
        </p:spPr>
        <p:txBody>
          <a:bodyPr/>
          <a:lstStyle/>
          <a:p>
            <a:pPr algn="ctr" eaLnBrk="1" hangingPunct="1">
              <a:lnSpc>
                <a:spcPts val="36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AM - </a:t>
            </a:r>
            <a:r>
              <a:rPr lang="en-GB" dirty="0" err="1" smtClean="0">
                <a:solidFill>
                  <a:srgbClr val="000000"/>
                </a:solidFill>
              </a:rPr>
              <a:t>Motivação</a:t>
            </a:r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781175"/>
            <a:ext cx="7958137" cy="4478338"/>
          </a:xfrm>
        </p:spPr>
        <p:txBody>
          <a:bodyPr/>
          <a:lstStyle/>
          <a:p>
            <a:pPr eaLnBrk="1" hangingPunct="1">
              <a:lnSpc>
                <a:spcPts val="2813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Em geral, é difícil articular o conhecimento que precisamos para construir um sistema de IA</a:t>
            </a:r>
            <a:br>
              <a:rPr lang="en-GB" smtClean="0"/>
            </a:br>
            <a:endParaRPr lang="en-GB" smtClean="0"/>
          </a:p>
          <a:p>
            <a:pPr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Na verdade, algumas vezes, não temos nem este conhecimento</a:t>
            </a:r>
            <a:br>
              <a:rPr lang="en-GB" smtClean="0"/>
            </a:br>
            <a:endParaRPr lang="en-GB" smtClean="0"/>
          </a:p>
          <a:p>
            <a:pPr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Em alguns casos, podemos construir sistemas em que eles mesmos aprendem o conhecimento necessário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33500" y="214313"/>
            <a:ext cx="7810500" cy="1146175"/>
          </a:xfrm>
        </p:spPr>
        <p:txBody>
          <a:bodyPr/>
          <a:lstStyle/>
          <a:p>
            <a:pPr eaLnBrk="1" hangingPunct="1">
              <a:lnSpc>
                <a:spcPts val="36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smtClean="0">
                <a:solidFill>
                  <a:srgbClr val="000000"/>
                </a:solidFill>
              </a:rPr>
              <a:t>	O que é Aprendizado?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71513" y="1690688"/>
            <a:ext cx="7958137" cy="4402137"/>
          </a:xfrm>
        </p:spPr>
        <p:txBody>
          <a:bodyPr/>
          <a:lstStyle/>
          <a:p>
            <a:pPr eaLnBrk="1" hangingPunct="1">
              <a:lnSpc>
                <a:spcPts val="2400"/>
              </a:lnSpc>
              <a:buFont typeface="Wingdings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/>
          </a:p>
          <a:p>
            <a:pPr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/>
              <a:t>Aprender fatos por meio de observação e exploração</a:t>
            </a:r>
            <a:br>
              <a:rPr lang="en-GB" sz="2400" smtClean="0"/>
            </a:br>
            <a:endParaRPr lang="en-GB" sz="2400" smtClean="0"/>
          </a:p>
          <a:p>
            <a:pPr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/>
              <a:t>Melhorar habilidades motoras/cognitivas por meio de prática</a:t>
            </a:r>
            <a:br>
              <a:rPr lang="en-GB" sz="2400" smtClean="0"/>
            </a:br>
            <a:endParaRPr lang="en-GB" sz="2400" smtClean="0"/>
          </a:p>
          <a:p>
            <a:pPr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/>
              <a:t>Organizar novo conhecimento em representações efetivas e gerais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71625" y="357188"/>
            <a:ext cx="7807325" cy="1143000"/>
          </a:xfrm>
        </p:spPr>
        <p:txBody>
          <a:bodyPr/>
          <a:lstStyle/>
          <a:p>
            <a:pPr eaLnBrk="1" hangingPunct="1">
              <a:lnSpc>
                <a:spcPts val="36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smtClean="0">
                <a:solidFill>
                  <a:srgbClr val="000000"/>
                </a:solidFill>
              </a:rPr>
              <a:t>	Aprendizado de Máquina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71513" y="1716088"/>
            <a:ext cx="7954962" cy="4664075"/>
          </a:xfrm>
        </p:spPr>
        <p:txBody>
          <a:bodyPr/>
          <a:lstStyle/>
          <a:p>
            <a:pPr eaLnBrk="1" hangingPunct="1">
              <a:lnSpc>
                <a:spcPts val="2613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600" b="1" smtClean="0"/>
              <a:t>Principal preocupação</a:t>
            </a:r>
            <a:br>
              <a:rPr lang="en-GB" sz="2600" b="1" smtClean="0"/>
            </a:br>
            <a:endParaRPr lang="en-GB" sz="2600" b="1" smtClean="0"/>
          </a:p>
          <a:p>
            <a:pPr lvl="1" eaLnBrk="1" hangingPunct="1">
              <a:lnSpc>
                <a:spcPct val="101000"/>
              </a:lnSpc>
              <a:spcBef>
                <a:spcPct val="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/>
              <a:t>Construção de programas de computador que melhoram seu desempenho por meio de experiência</a:t>
            </a:r>
            <a:br>
              <a:rPr lang="en-GB" sz="2400" smtClean="0"/>
            </a:br>
            <a:r>
              <a:rPr lang="en-GB" sz="2600" smtClean="0"/>
              <a:t/>
            </a:r>
            <a:br>
              <a:rPr lang="en-GB" sz="2600" smtClean="0"/>
            </a:br>
            <a:endParaRPr lang="en-GB" sz="2600" smtClean="0"/>
          </a:p>
          <a:p>
            <a:pPr eaLnBrk="1" hangingPunct="1">
              <a:lnSpc>
                <a:spcPct val="101000"/>
              </a:lnSpc>
              <a:spcBef>
                <a:spcPct val="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600" b="1" smtClean="0"/>
              <a:t>Técnicas orientadas a dados</a:t>
            </a:r>
            <a:br>
              <a:rPr lang="en-GB" sz="2600" b="1" smtClean="0"/>
            </a:br>
            <a:endParaRPr lang="en-GB" sz="2600" b="1" smtClean="0"/>
          </a:p>
          <a:p>
            <a:pPr lvl="1" eaLnBrk="1" hangingPunct="1">
              <a:lnSpc>
                <a:spcPct val="101000"/>
              </a:lnSpc>
              <a:spcBef>
                <a:spcPct val="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/>
              <a:t>Aprendem automaticamente a partir de grandes volumes de dados</a:t>
            </a:r>
          </a:p>
          <a:p>
            <a:pPr lvl="1" eaLnBrk="1" hangingPunct="1">
              <a:lnSpc>
                <a:spcPct val="101000"/>
              </a:lnSpc>
              <a:spcBef>
                <a:spcPct val="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/>
              <a:t>Geração de hipóteses a partir dos dados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476250"/>
            <a:ext cx="7993062" cy="642938"/>
          </a:xfrm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000000"/>
                </a:solidFill>
              </a:rPr>
              <a:t>Exemplos aprendizagem </a:t>
            </a:r>
            <a:br>
              <a:rPr lang="pt-BR" smtClean="0">
                <a:solidFill>
                  <a:srgbClr val="000000"/>
                </a:solidFill>
              </a:rPr>
            </a:br>
            <a:r>
              <a:rPr lang="pt-BR" smtClean="0">
                <a:solidFill>
                  <a:srgbClr val="000000"/>
                </a:solidFill>
              </a:rPr>
              <a:t>de máquina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 partir de informações sobre pacientes relativas a gravidez aprender a prever classes de futuros pacientes de alto risco que devem fazer cesárea</a:t>
            </a:r>
          </a:p>
          <a:p>
            <a:pPr eaLnBrk="1" hangingPunct="1"/>
            <a:r>
              <a:rPr lang="pt-BR" smtClean="0"/>
              <a:t>Análise de risco de crédito: prever clientes mal pagadores</a:t>
            </a:r>
          </a:p>
          <a:p>
            <a:pPr eaLnBrk="1" hangingPunct="1"/>
            <a:r>
              <a:rPr lang="pt-BR" smtClean="0"/>
              <a:t>Prever comportamento de compra de clientes</a:t>
            </a:r>
          </a:p>
          <a:p>
            <a:pPr eaLnBrk="1" hangingPunct="1"/>
            <a:r>
              <a:rPr lang="pt-BR" smtClean="0"/>
              <a:t>Recomendar filmes para clientes</a:t>
            </a:r>
          </a:p>
          <a:p>
            <a:pPr eaLnBrk="1" hangingPunct="1"/>
            <a:r>
              <a:rPr lang="en-US" smtClean="0">
                <a:latin typeface="Bookman Old Style" pitchFamily="18" charset="0"/>
              </a:rPr>
              <a:t>etc</a:t>
            </a:r>
            <a:endParaRPr lang="pt-BR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188913"/>
            <a:ext cx="7605713" cy="958850"/>
          </a:xfrm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000000"/>
                </a:solidFill>
              </a:rPr>
              <a:t>Multidisciplinaridade da</a:t>
            </a:r>
            <a:br>
              <a:rPr lang="pt-BR" smtClean="0">
                <a:solidFill>
                  <a:srgbClr val="000000"/>
                </a:solidFill>
              </a:rPr>
            </a:br>
            <a:r>
              <a:rPr lang="pt-BR" smtClean="0">
                <a:solidFill>
                  <a:srgbClr val="000000"/>
                </a:solidFill>
              </a:rPr>
              <a:t>Aprendizagem de Máquina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3200" smtClean="0">
                <a:latin typeface="Bookman Old Style" pitchFamily="18" charset="0"/>
              </a:rPr>
              <a:t>Inteligência Artificial</a:t>
            </a:r>
          </a:p>
          <a:p>
            <a:pPr eaLnBrk="1" hangingPunct="1">
              <a:lnSpc>
                <a:spcPct val="90000"/>
              </a:lnSpc>
            </a:pPr>
            <a:r>
              <a:rPr lang="pt-BR" sz="3200" smtClean="0">
                <a:latin typeface="Bookman Old Style" pitchFamily="18" charset="0"/>
              </a:rPr>
              <a:t>Estatística</a:t>
            </a:r>
          </a:p>
          <a:p>
            <a:pPr eaLnBrk="1" hangingPunct="1">
              <a:lnSpc>
                <a:spcPct val="90000"/>
              </a:lnSpc>
            </a:pPr>
            <a:r>
              <a:rPr lang="pt-BR" sz="3200" smtClean="0">
                <a:latin typeface="Bookman Old Style" pitchFamily="18" charset="0"/>
              </a:rPr>
              <a:t>Teoria da Informação</a:t>
            </a:r>
          </a:p>
          <a:p>
            <a:pPr eaLnBrk="1" hangingPunct="1">
              <a:lnSpc>
                <a:spcPct val="90000"/>
              </a:lnSpc>
            </a:pPr>
            <a:r>
              <a:rPr lang="pt-BR" sz="3200" smtClean="0">
                <a:latin typeface="Bookman Old Style" pitchFamily="18" charset="0"/>
              </a:rPr>
              <a:t>Teoria de Controle</a:t>
            </a:r>
          </a:p>
          <a:p>
            <a:pPr eaLnBrk="1" hangingPunct="1">
              <a:lnSpc>
                <a:spcPct val="90000"/>
              </a:lnSpc>
            </a:pPr>
            <a:r>
              <a:rPr lang="pt-BR" sz="3200" smtClean="0">
                <a:latin typeface="Bookman Old Style" pitchFamily="18" charset="0"/>
              </a:rPr>
              <a:t>Filosofia</a:t>
            </a:r>
          </a:p>
          <a:p>
            <a:pPr eaLnBrk="1" hangingPunct="1">
              <a:lnSpc>
                <a:spcPct val="90000"/>
              </a:lnSpc>
            </a:pPr>
            <a:r>
              <a:rPr lang="pt-BR" sz="3200" smtClean="0">
                <a:latin typeface="Bookman Old Style" pitchFamily="18" charset="0"/>
              </a:rPr>
              <a:t>Psicologia</a:t>
            </a:r>
          </a:p>
          <a:p>
            <a:pPr eaLnBrk="1" hangingPunct="1">
              <a:lnSpc>
                <a:spcPct val="90000"/>
              </a:lnSpc>
            </a:pPr>
            <a:r>
              <a:rPr lang="pt-BR" sz="3200" smtClean="0">
                <a:latin typeface="Bookman Old Style" pitchFamily="18" charset="0"/>
              </a:rPr>
              <a:t>Neurobiologia</a:t>
            </a:r>
          </a:p>
          <a:p>
            <a:pPr eaLnBrk="1" hangingPunct="1">
              <a:lnSpc>
                <a:spcPct val="90000"/>
              </a:lnSpc>
            </a:pPr>
            <a:r>
              <a:rPr lang="pt-BR" sz="3200" smtClean="0">
                <a:latin typeface="Bookman Old Style" pitchFamily="18" charset="0"/>
              </a:rPr>
              <a:t>...</a:t>
            </a:r>
          </a:p>
          <a:p>
            <a:pPr eaLnBrk="1" hangingPunct="1">
              <a:lnSpc>
                <a:spcPct val="90000"/>
              </a:lnSpc>
            </a:pPr>
            <a:endParaRPr lang="pt-BR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33500" y="285750"/>
            <a:ext cx="7810500" cy="1146175"/>
          </a:xfrm>
        </p:spPr>
        <p:txBody>
          <a:bodyPr/>
          <a:lstStyle/>
          <a:p>
            <a:pPr eaLnBrk="1" hangingPunct="1">
              <a:lnSpc>
                <a:spcPts val="32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sz="3200" smtClean="0">
                <a:solidFill>
                  <a:srgbClr val="000000"/>
                </a:solidFill>
              </a:rPr>
              <a:t>	Inferência Indutiva (1/2)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4950" y="1754188"/>
            <a:ext cx="8396288" cy="4745037"/>
          </a:xfrm>
        </p:spPr>
        <p:txBody>
          <a:bodyPr/>
          <a:lstStyle/>
          <a:p>
            <a:pPr eaLnBrk="1" hangingPunct="1">
              <a:lnSpc>
                <a:spcPts val="18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1" smtClean="0"/>
              <a:t>Indução</a:t>
            </a:r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smtClean="0"/>
              <a:t>Um processo de raciocínio para uma conclusão sobre todos os membros de uma classe por meio do exame de apenas uns poucos membros da classe</a:t>
            </a:r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smtClean="0"/>
              <a:t>De maneira geral, raciocínio do particular para o geral</a:t>
            </a:r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smtClean="0"/>
              <a:t>Por exemplo, se eu noto que:</a:t>
            </a:r>
          </a:p>
          <a:p>
            <a:pPr lvl="2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smtClean="0"/>
              <a:t>Todos os pacientes com Déficit de Atenção atendidos em 1986 sofriam de Ansiedade</a:t>
            </a:r>
          </a:p>
          <a:p>
            <a:pPr lvl="2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smtClean="0"/>
              <a:t>Todos os pacientes com Déficit de Atenção atendidos em 1987 sofriam de Ansiedade</a:t>
            </a:r>
          </a:p>
          <a:p>
            <a:pPr lvl="2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smtClean="0"/>
              <a:t>...</a:t>
            </a:r>
          </a:p>
          <a:p>
            <a:pPr lvl="2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1" smtClean="0"/>
              <a:t>Posso inferir logicamente que Todos os pacientes que sofrem de Déficit de Atenção também sofrem de Ansiedade </a:t>
            </a:r>
          </a:p>
          <a:p>
            <a:pPr lvl="2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smtClean="0"/>
              <a:t>Isto pode ser ou não verdade, mas propicia uma boa </a:t>
            </a:r>
            <a:r>
              <a:rPr lang="en-GB" sz="1800" b="1" smtClean="0"/>
              <a:t>generalização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00188" y="214313"/>
            <a:ext cx="7810500" cy="1146175"/>
          </a:xfrm>
        </p:spPr>
        <p:txBody>
          <a:bodyPr/>
          <a:lstStyle/>
          <a:p>
            <a:pPr eaLnBrk="1" hangingPunct="1">
              <a:lnSpc>
                <a:spcPts val="32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sz="3200" smtClean="0">
                <a:solidFill>
                  <a:srgbClr val="000000"/>
                </a:solidFill>
              </a:rPr>
              <a:t>	Inferência Indutiva (2/2)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42913" y="1651000"/>
            <a:ext cx="8186737" cy="4937125"/>
          </a:xfrm>
        </p:spPr>
        <p:txBody>
          <a:bodyPr/>
          <a:lstStyle/>
          <a:p>
            <a:pPr eaLnBrk="1" hangingPunct="1">
              <a:lnSpc>
                <a:spcPts val="18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1" smtClean="0"/>
              <a:t>De uma maneira mais “formal”...</a:t>
            </a:r>
            <a:br>
              <a:rPr lang="en-GB" sz="1800" b="1" smtClean="0"/>
            </a:br>
            <a:endParaRPr lang="en-GB" sz="1800" b="1" smtClean="0"/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1" smtClean="0"/>
              <a:t>Para um conjunto de objetos, X={</a:t>
            </a:r>
            <a:r>
              <a:rPr lang="en-GB" sz="1800" b="1" i="1" smtClean="0"/>
              <a:t>a,b,c,d,...</a:t>
            </a:r>
            <a:r>
              <a:rPr lang="en-GB" sz="1800" b="1" smtClean="0"/>
              <a:t>}, se a propriedade P é verdade para </a:t>
            </a:r>
            <a:r>
              <a:rPr lang="en-GB" sz="1800" b="1" i="1" smtClean="0"/>
              <a:t>a</a:t>
            </a:r>
            <a:r>
              <a:rPr lang="en-GB" sz="1800" b="1" smtClean="0"/>
              <a:t>, e se P é verdade para </a:t>
            </a:r>
            <a:r>
              <a:rPr lang="en-GB" sz="1800" b="1" i="1" smtClean="0"/>
              <a:t>b</a:t>
            </a:r>
            <a:r>
              <a:rPr lang="en-GB" sz="1800" b="1" smtClean="0"/>
              <a:t>, e se P é verdade para </a:t>
            </a:r>
            <a:r>
              <a:rPr lang="en-GB" sz="1800" b="1" i="1" smtClean="0"/>
              <a:t>c</a:t>
            </a:r>
            <a:r>
              <a:rPr lang="en-GB" sz="1800" b="1" smtClean="0"/>
              <a:t>,... então P é verdade para todo X</a:t>
            </a:r>
            <a:br>
              <a:rPr lang="en-GB" sz="1800" b="1" smtClean="0"/>
            </a:br>
            <a:endParaRPr lang="en-GB" sz="1800" b="1" smtClean="0"/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1" smtClean="0"/>
              <a:t>O conhecimento novo baseado em vários casos (indução) é geralmente verdadeiro desde que os sistemas estudados sejam bem comportados</a:t>
            </a:r>
            <a:br>
              <a:rPr lang="en-GB" sz="1800" b="1" smtClean="0"/>
            </a:br>
            <a:endParaRPr lang="en-GB" sz="1800" smtClean="0"/>
          </a:p>
          <a:p>
            <a:pPr lvl="2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1" smtClean="0"/>
              <a:t>Se o número de objetos (exemplos) for insuficiente, ou se não forem bem escolhidos, as hipóteses obtidas podem ser de pouco valor</a:t>
            </a:r>
            <a:br>
              <a:rPr lang="en-GB" sz="1800" b="1" smtClean="0"/>
            </a:br>
            <a:endParaRPr lang="en-GB" sz="1800" smtClean="0"/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1" smtClean="0"/>
              <a:t>A inferência indutiva é um dos principais métodos utilizados para derivar conhecimento novo e predizer eventos futuros</a:t>
            </a:r>
            <a:br>
              <a:rPr lang="en-GB" sz="1800" b="1" smtClean="0"/>
            </a:br>
            <a:r>
              <a:rPr lang="en-GB" sz="2400" b="1" smtClean="0"/>
              <a:t/>
            </a:r>
            <a:br>
              <a:rPr lang="en-GB" sz="2400" b="1" smtClean="0"/>
            </a:br>
            <a:r>
              <a:rPr lang="en-GB" sz="2400" b="1" smtClean="0"/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85750"/>
            <a:ext cx="7807325" cy="1143000"/>
          </a:xfrm>
        </p:spPr>
        <p:txBody>
          <a:bodyPr/>
          <a:lstStyle/>
          <a:p>
            <a:pPr eaLnBrk="1" hangingPunct="1">
              <a:lnSpc>
                <a:spcPts val="28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sz="2800" smtClean="0">
                <a:solidFill>
                  <a:srgbClr val="000000"/>
                </a:solidFill>
              </a:rPr>
              <a:t>	Aprendizado de Máquina - uma definição</a:t>
            </a:r>
          </a:p>
        </p:txBody>
      </p:sp>
      <p:grpSp>
        <p:nvGrpSpPr>
          <p:cNvPr id="15363" name="Group 2"/>
          <p:cNvGrpSpPr>
            <a:grpSpLocks/>
          </p:cNvGrpSpPr>
          <p:nvPr/>
        </p:nvGrpSpPr>
        <p:grpSpPr bwMode="auto">
          <a:xfrm>
            <a:off x="1169988" y="1638300"/>
            <a:ext cx="7010400" cy="2803525"/>
            <a:chOff x="737" y="1032"/>
            <a:chExt cx="4416" cy="1766"/>
          </a:xfrm>
        </p:grpSpPr>
        <p:sp>
          <p:nvSpPr>
            <p:cNvPr id="10243" name="AutoShape 3"/>
            <p:cNvSpPr>
              <a:spLocks noChangeArrowheads="1"/>
            </p:cNvSpPr>
            <p:nvPr/>
          </p:nvSpPr>
          <p:spPr bwMode="auto">
            <a:xfrm>
              <a:off x="737" y="1032"/>
              <a:ext cx="4417" cy="1767"/>
            </a:xfrm>
            <a:prstGeom prst="roundRect">
              <a:avLst>
                <a:gd name="adj" fmla="val 56"/>
              </a:avLst>
            </a:prstGeom>
            <a:solidFill>
              <a:srgbClr val="FF808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>
              <a:outerShdw dist="152735" dir="2700000" algn="ctr" rotWithShape="0">
                <a:srgbClr val="808080">
                  <a:alpha val="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Times New Roman" pitchFamily="16" charset="0"/>
                <a:cs typeface="+mn-cs"/>
              </a:endParaRPr>
            </a:p>
          </p:txBody>
        </p:sp>
        <p:grpSp>
          <p:nvGrpSpPr>
            <p:cNvPr id="15370" name="Group 4"/>
            <p:cNvGrpSpPr>
              <a:grpSpLocks/>
            </p:cNvGrpSpPr>
            <p:nvPr/>
          </p:nvGrpSpPr>
          <p:grpSpPr bwMode="auto">
            <a:xfrm>
              <a:off x="737" y="1032"/>
              <a:ext cx="4415" cy="1765"/>
              <a:chOff x="737" y="1032"/>
              <a:chExt cx="4415" cy="1765"/>
            </a:xfrm>
          </p:grpSpPr>
          <p:sp>
            <p:nvSpPr>
              <p:cNvPr id="15371" name="AutoShape 5"/>
              <p:cNvSpPr>
                <a:spLocks noChangeArrowheads="1"/>
              </p:cNvSpPr>
              <p:nvPr/>
            </p:nvSpPr>
            <p:spPr bwMode="auto">
              <a:xfrm>
                <a:off x="737" y="1032"/>
                <a:ext cx="4416" cy="1766"/>
              </a:xfrm>
              <a:prstGeom prst="roundRect">
                <a:avLst>
                  <a:gd name="adj" fmla="val 56"/>
                </a:avLst>
              </a:prstGeom>
              <a:solidFill>
                <a:srgbClr val="FF808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72" name="Text Box 6"/>
              <p:cNvSpPr txBox="1">
                <a:spLocks noChangeArrowheads="1"/>
              </p:cNvSpPr>
              <p:nvPr/>
            </p:nvSpPr>
            <p:spPr bwMode="auto">
              <a:xfrm>
                <a:off x="737" y="1032"/>
                <a:ext cx="4416" cy="17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pPr algn="just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>
                    <a:solidFill>
                      <a:schemeClr val="tx1"/>
                    </a:solidFill>
                    <a:latin typeface="Tahoma" pitchFamily="32" charset="0"/>
                  </a:rPr>
                  <a:t>Um programa aprende a  partir da  experiência  </a:t>
                </a:r>
                <a:r>
                  <a:rPr lang="en-GB" b="1">
                    <a:solidFill>
                      <a:schemeClr val="tx1"/>
                    </a:solidFill>
                    <a:latin typeface="Tahoma" pitchFamily="32" charset="0"/>
                  </a:rPr>
                  <a:t>E</a:t>
                </a:r>
                <a:r>
                  <a:rPr lang="en-GB">
                    <a:solidFill>
                      <a:schemeClr val="tx1"/>
                    </a:solidFill>
                    <a:latin typeface="Tahoma" pitchFamily="32" charset="0"/>
                  </a:rPr>
                  <a:t>,  </a:t>
                </a:r>
              </a:p>
              <a:p>
                <a:pPr algn="just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>
                    <a:solidFill>
                      <a:schemeClr val="tx1"/>
                    </a:solidFill>
                    <a:latin typeface="Tahoma" pitchFamily="32" charset="0"/>
                  </a:rPr>
                  <a:t>em  relação  a uma  classe  de tarefas </a:t>
                </a:r>
                <a:r>
                  <a:rPr lang="en-GB" b="1">
                    <a:solidFill>
                      <a:schemeClr val="tx1"/>
                    </a:solidFill>
                    <a:latin typeface="Tahoma" pitchFamily="32" charset="0"/>
                  </a:rPr>
                  <a:t>T</a:t>
                </a:r>
                <a:r>
                  <a:rPr lang="en-GB">
                    <a:solidFill>
                      <a:schemeClr val="tx1"/>
                    </a:solidFill>
                    <a:latin typeface="Tahoma" pitchFamily="32" charset="0"/>
                  </a:rPr>
                  <a:t>, com me-</a:t>
                </a:r>
              </a:p>
              <a:p>
                <a:pPr algn="just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>
                    <a:solidFill>
                      <a:schemeClr val="tx1"/>
                    </a:solidFill>
                    <a:latin typeface="Tahoma" pitchFamily="32" charset="0"/>
                  </a:rPr>
                  <a:t>dida de desempenho </a:t>
                </a:r>
                <a:r>
                  <a:rPr lang="en-GB" b="1">
                    <a:solidFill>
                      <a:schemeClr val="tx1"/>
                    </a:solidFill>
                    <a:latin typeface="Tahoma" pitchFamily="32" charset="0"/>
                  </a:rPr>
                  <a:t>P</a:t>
                </a:r>
                <a:r>
                  <a:rPr lang="en-GB">
                    <a:solidFill>
                      <a:schemeClr val="tx1"/>
                    </a:solidFill>
                    <a:latin typeface="Tahoma" pitchFamily="32" charset="0"/>
                  </a:rPr>
                  <a:t>, se seu desempenho em </a:t>
                </a:r>
                <a:r>
                  <a:rPr lang="en-GB" b="1">
                    <a:solidFill>
                      <a:schemeClr val="tx1"/>
                    </a:solidFill>
                    <a:latin typeface="Tahoma" pitchFamily="32" charset="0"/>
                  </a:rPr>
                  <a:t>T</a:t>
                </a:r>
                <a:r>
                  <a:rPr lang="en-GB">
                    <a:solidFill>
                      <a:schemeClr val="tx1"/>
                    </a:solidFill>
                    <a:latin typeface="Tahoma" pitchFamily="32" charset="0"/>
                  </a:rPr>
                  <a:t>, </a:t>
                </a:r>
              </a:p>
              <a:p>
                <a:pPr algn="just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>
                    <a:solidFill>
                      <a:schemeClr val="tx1"/>
                    </a:solidFill>
                    <a:latin typeface="Tahoma" pitchFamily="32" charset="0"/>
                  </a:rPr>
                  <a:t>medido por </a:t>
                </a:r>
                <a:r>
                  <a:rPr lang="en-GB" b="1">
                    <a:solidFill>
                      <a:schemeClr val="tx1"/>
                    </a:solidFill>
                    <a:latin typeface="Tahoma" pitchFamily="32" charset="0"/>
                  </a:rPr>
                  <a:t>P</a:t>
                </a:r>
                <a:r>
                  <a:rPr lang="en-GB">
                    <a:solidFill>
                      <a:schemeClr val="tx1"/>
                    </a:solidFill>
                    <a:latin typeface="Tahoma" pitchFamily="32" charset="0"/>
                  </a:rPr>
                  <a:t>, melhora com </a:t>
                </a:r>
                <a:r>
                  <a:rPr lang="en-GB" b="1">
                    <a:solidFill>
                      <a:schemeClr val="tx1"/>
                    </a:solidFill>
                    <a:latin typeface="Tahoma" pitchFamily="32" charset="0"/>
                  </a:rPr>
                  <a:t>E</a:t>
                </a:r>
              </a:p>
              <a:p>
                <a:pPr algn="just"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2000" i="1">
                    <a:solidFill>
                      <a:schemeClr val="tx1"/>
                    </a:solidFill>
                    <a:latin typeface="Tahoma" pitchFamily="32" charset="0"/>
                  </a:rPr>
                  <a:t>					        Mitchell, 1997</a:t>
                </a:r>
              </a:p>
            </p:txBody>
          </p:sp>
        </p:grpSp>
      </p:grpSp>
      <p:grpSp>
        <p:nvGrpSpPr>
          <p:cNvPr id="15364" name="Group 7"/>
          <p:cNvGrpSpPr>
            <a:grpSpLocks/>
          </p:cNvGrpSpPr>
          <p:nvPr/>
        </p:nvGrpSpPr>
        <p:grpSpPr bwMode="auto">
          <a:xfrm>
            <a:off x="419100" y="4878388"/>
            <a:ext cx="8547100" cy="782637"/>
            <a:chOff x="264" y="3073"/>
            <a:chExt cx="5384" cy="493"/>
          </a:xfrm>
        </p:grpSpPr>
        <p:sp>
          <p:nvSpPr>
            <p:cNvPr id="10248" name="AutoShape 8"/>
            <p:cNvSpPr>
              <a:spLocks noChangeArrowheads="1"/>
            </p:cNvSpPr>
            <p:nvPr/>
          </p:nvSpPr>
          <p:spPr bwMode="auto">
            <a:xfrm>
              <a:off x="264" y="3073"/>
              <a:ext cx="5385" cy="494"/>
            </a:xfrm>
            <a:prstGeom prst="roundRect">
              <a:avLst>
                <a:gd name="adj" fmla="val 19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>
              <a:outerShdw dist="152735" dir="2700000" algn="ctr" rotWithShape="0">
                <a:srgbClr val="808080">
                  <a:alpha val="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Times New Roman" pitchFamily="16" charset="0"/>
                <a:cs typeface="+mn-cs"/>
              </a:endParaRPr>
            </a:p>
          </p:txBody>
        </p:sp>
        <p:grpSp>
          <p:nvGrpSpPr>
            <p:cNvPr id="15366" name="Group 9"/>
            <p:cNvGrpSpPr>
              <a:grpSpLocks/>
            </p:cNvGrpSpPr>
            <p:nvPr/>
          </p:nvGrpSpPr>
          <p:grpSpPr bwMode="auto">
            <a:xfrm>
              <a:off x="264" y="3073"/>
              <a:ext cx="5383" cy="492"/>
              <a:chOff x="264" y="3073"/>
              <a:chExt cx="5383" cy="492"/>
            </a:xfrm>
          </p:grpSpPr>
          <p:sp>
            <p:nvSpPr>
              <p:cNvPr id="15367" name="AutoShape 10"/>
              <p:cNvSpPr>
                <a:spLocks noChangeArrowheads="1"/>
              </p:cNvSpPr>
              <p:nvPr/>
            </p:nvSpPr>
            <p:spPr bwMode="auto">
              <a:xfrm>
                <a:off x="264" y="3073"/>
                <a:ext cx="5384" cy="493"/>
              </a:xfrm>
              <a:prstGeom prst="roundRect">
                <a:avLst>
                  <a:gd name="adj" fmla="val 199"/>
                </a:avLst>
              </a:prstGeom>
              <a:solidFill>
                <a:srgbClr val="CCCC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8" name="Text Box 11"/>
              <p:cNvSpPr txBox="1">
                <a:spLocks noChangeArrowheads="1"/>
              </p:cNvSpPr>
              <p:nvPr/>
            </p:nvSpPr>
            <p:spPr bwMode="auto">
              <a:xfrm>
                <a:off x="264" y="3073"/>
                <a:ext cx="5384" cy="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pPr eaLnBrk="1" hangingPunct="1">
                  <a:lnSpc>
                    <a:spcPts val="24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>
                    <a:solidFill>
                      <a:schemeClr val="tx1"/>
                    </a:solidFill>
                    <a:latin typeface="Tahoma" pitchFamily="32" charset="0"/>
                  </a:rPr>
                  <a:t>Também chamado de </a:t>
                </a:r>
                <a:r>
                  <a:rPr lang="en-GB" b="1">
                    <a:solidFill>
                      <a:schemeClr val="tx1"/>
                    </a:solidFill>
                    <a:latin typeface="Tahoma" pitchFamily="32" charset="0"/>
                  </a:rPr>
                  <a:t>Aprendizado Indutivo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E185A641-4B6F-4340-8B54-1BD34BB17545}" type="slidenum">
              <a:rPr lang="pt-BR"/>
              <a:pPr/>
              <a:t>2</a:t>
            </a:fld>
            <a:endParaRPr lang="pt-BR"/>
          </a:p>
        </p:txBody>
      </p:sp>
      <p:sp>
        <p:nvSpPr>
          <p:cNvPr id="377858" name="Text Box 2050"/>
          <p:cNvSpPr txBox="1">
            <a:spLocks noChangeArrowheads="1"/>
          </p:cNvSpPr>
          <p:nvPr/>
        </p:nvSpPr>
        <p:spPr bwMode="auto">
          <a:xfrm>
            <a:off x="5767388" y="5661025"/>
            <a:ext cx="1538287" cy="363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defTabSz="762000">
              <a:lnSpc>
                <a:spcPct val="89000"/>
              </a:lnSpc>
            </a:pPr>
            <a:r>
              <a:rPr lang="pt-BR" sz="2000" b="1">
                <a:latin typeface="Arial" pitchFamily="34" charset="0"/>
              </a:rPr>
              <a:t>FIFA Soccer</a:t>
            </a:r>
          </a:p>
        </p:txBody>
      </p:sp>
      <p:sp>
        <p:nvSpPr>
          <p:cNvPr id="377861" name="Text Box 2053"/>
          <p:cNvSpPr txBox="1">
            <a:spLocks noChangeArrowheads="1"/>
          </p:cNvSpPr>
          <p:nvPr/>
        </p:nvSpPr>
        <p:spPr bwMode="auto">
          <a:xfrm>
            <a:off x="1914525" y="5661025"/>
            <a:ext cx="1211263" cy="363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defTabSz="762000">
              <a:lnSpc>
                <a:spcPct val="89000"/>
              </a:lnSpc>
            </a:pPr>
            <a:r>
              <a:rPr lang="pt-BR" sz="2000" b="1">
                <a:latin typeface="Arial" pitchFamily="34" charset="0"/>
              </a:rPr>
              <a:t>The Sims</a:t>
            </a:r>
          </a:p>
        </p:txBody>
      </p:sp>
      <p:sp>
        <p:nvSpPr>
          <p:cNvPr id="377863" name="Rectangle 205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4025" cy="4876800"/>
          </a:xfrm>
        </p:spPr>
        <p:txBody>
          <a:bodyPr/>
          <a:lstStyle/>
          <a:p>
            <a:r>
              <a:rPr lang="pt-BR" sz="2000" dirty="0" smtClean="0"/>
              <a:t>10% de melhoria = premio de 1 milhão de dólares</a:t>
            </a:r>
            <a:endParaRPr lang="pt-BR" sz="2000" dirty="0"/>
          </a:p>
          <a:p>
            <a:r>
              <a:rPr lang="pt-BR" sz="2000" dirty="0" smtClean="0"/>
              <a:t>A essência de Aprendizado de Máquina</a:t>
            </a:r>
          </a:p>
          <a:p>
            <a:pPr lvl="1"/>
            <a:r>
              <a:rPr lang="pt-BR" sz="2000" dirty="0" smtClean="0"/>
              <a:t>Um padrão existe</a:t>
            </a:r>
          </a:p>
          <a:p>
            <a:pPr lvl="1"/>
            <a:r>
              <a:rPr lang="pt-BR" sz="2000" dirty="0" smtClean="0"/>
              <a:t>Não podemos descrever o padrão matematicamente</a:t>
            </a:r>
          </a:p>
          <a:p>
            <a:pPr lvl="1"/>
            <a:r>
              <a:rPr lang="pt-BR" sz="2000" dirty="0" smtClean="0"/>
              <a:t>Nós temos dados do problema</a:t>
            </a:r>
          </a:p>
          <a:p>
            <a:r>
              <a:rPr lang="pt-BR" sz="2000" dirty="0" smtClean="0"/>
              <a:t>Possível Solução</a:t>
            </a:r>
          </a:p>
          <a:p>
            <a:pPr lvl="1"/>
            <a:r>
              <a:rPr lang="pt-BR" sz="2000" dirty="0" smtClean="0"/>
              <a:t>Registro para usuário</a:t>
            </a:r>
          </a:p>
          <a:p>
            <a:pPr lvl="1"/>
            <a:r>
              <a:rPr lang="pt-BR" sz="2000" dirty="0" smtClean="0"/>
              <a:t>Registro para o filme</a:t>
            </a:r>
          </a:p>
          <a:p>
            <a:pPr lvl="1"/>
            <a:r>
              <a:rPr lang="pt-BR" sz="2000" dirty="0" smtClean="0"/>
              <a:t>Compara registros e aprende</a:t>
            </a:r>
            <a:endParaRPr lang="pt-B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Recomendação</a:t>
            </a:r>
            <a:r>
              <a:rPr lang="en-US" dirty="0" smtClean="0"/>
              <a:t> de </a:t>
            </a:r>
            <a:r>
              <a:rPr lang="en-US" dirty="0" err="1" smtClean="0"/>
              <a:t>filmes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expectadores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00188" y="214313"/>
            <a:ext cx="7807325" cy="1143000"/>
          </a:xfrm>
        </p:spPr>
        <p:txBody>
          <a:bodyPr/>
          <a:lstStyle/>
          <a:p>
            <a:pPr eaLnBrk="1" hangingPunct="1">
              <a:lnSpc>
                <a:spcPts val="32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sz="3200" smtClean="0">
                <a:solidFill>
                  <a:srgbClr val="000000"/>
                </a:solidFill>
              </a:rPr>
              <a:t>	</a:t>
            </a:r>
            <a:r>
              <a:rPr lang="en-GB" sz="2800" smtClean="0">
                <a:solidFill>
                  <a:srgbClr val="000000"/>
                </a:solidFill>
              </a:rPr>
              <a:t>Aprendizado de Máquina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71513" y="1781175"/>
            <a:ext cx="7954962" cy="4475163"/>
          </a:xfrm>
        </p:spPr>
        <p:txBody>
          <a:bodyPr/>
          <a:lstStyle/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3200" smtClean="0"/>
              <a:t>Melhorar a realização de uma tarefa a partir da experiência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3600" smtClean="0"/>
              <a:t>Melhorar a realização da tarefa T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3600" smtClean="0"/>
              <a:t>Em relação a uma medida de desempenho P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3600" smtClean="0"/>
              <a:t>Baseada na experiência 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6675" y="285750"/>
            <a:ext cx="7807325" cy="1143000"/>
          </a:xfrm>
        </p:spPr>
        <p:txBody>
          <a:bodyPr/>
          <a:lstStyle/>
          <a:p>
            <a:pPr eaLnBrk="1" hangingPunct="1">
              <a:lnSpc>
                <a:spcPts val="32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sz="3200" smtClean="0">
                <a:solidFill>
                  <a:srgbClr val="000000"/>
                </a:solidFill>
              </a:rPr>
              <a:t>	</a:t>
            </a:r>
            <a:r>
              <a:rPr lang="en-GB" sz="2800" smtClean="0">
                <a:solidFill>
                  <a:srgbClr val="000000"/>
                </a:solidFill>
              </a:rPr>
              <a:t>Aprendizado de Máquina - Exemplo (1/2)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781175"/>
            <a:ext cx="7954962" cy="4475163"/>
          </a:xfrm>
        </p:spPr>
        <p:txBody>
          <a:bodyPr/>
          <a:lstStyle/>
          <a:p>
            <a:pPr eaLnBrk="1" hangingPunct="1">
              <a:lnSpc>
                <a:spcPts val="24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/>
              <a:t>Detecção de bons clientes para um cartão de crédito</a:t>
            </a:r>
            <a:br>
              <a:rPr lang="en-GB" sz="2400" smtClean="0"/>
            </a:br>
            <a:endParaRPr lang="en-GB" sz="2400" smtClean="0"/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/>
              <a:t>Tarefa T</a:t>
            </a:r>
            <a:r>
              <a:rPr lang="en-GB" sz="2400" smtClean="0"/>
              <a:t>: classificar potenciais novos clientes como bons ou maus pagadores</a:t>
            </a:r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/>
              <a:t>Medida de Desempenho  P</a:t>
            </a:r>
            <a:r>
              <a:rPr lang="en-GB" sz="2400" smtClean="0"/>
              <a:t>: porcentagem de clientes classificados corretamente</a:t>
            </a:r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/>
              <a:t>Experiência de Treinamento E</a:t>
            </a:r>
            <a:r>
              <a:rPr lang="en-GB" sz="2400" smtClean="0"/>
              <a:t>: uma base de dados histórica em que os clientes já conhecidos são previamente classificados como bons ou maus pagadores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85750"/>
            <a:ext cx="7807325" cy="1143000"/>
          </a:xfrm>
        </p:spPr>
        <p:txBody>
          <a:bodyPr/>
          <a:lstStyle/>
          <a:p>
            <a:pPr eaLnBrk="1" hangingPunct="1">
              <a:lnSpc>
                <a:spcPts val="28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sz="2800" smtClean="0">
                <a:solidFill>
                  <a:srgbClr val="000000"/>
                </a:solidFill>
              </a:rPr>
              <a:t>	Aprendizado de Máquina - Exemplo (2/2)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71513" y="1781175"/>
            <a:ext cx="7954962" cy="4475163"/>
          </a:xfrm>
        </p:spPr>
        <p:txBody>
          <a:bodyPr/>
          <a:lstStyle/>
          <a:p>
            <a:pPr eaLnBrk="1" hangingPunct="1">
              <a:lnSpc>
                <a:spcPts val="24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Reconhecimento de caracteres manuscritos</a:t>
            </a:r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/>
              <a:t>Tarefa T</a:t>
            </a:r>
            <a:r>
              <a:rPr lang="en-GB" smtClean="0"/>
              <a:t>: </a:t>
            </a:r>
            <a:r>
              <a:rPr lang="pt-BR" smtClean="0"/>
              <a:t>reconhecer e classificar caracteres manuscritos</a:t>
            </a:r>
            <a:endParaRPr lang="en-GB" smtClean="0"/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/>
              <a:t>Medida de Desempenho  P</a:t>
            </a:r>
            <a:r>
              <a:rPr lang="en-GB" smtClean="0"/>
              <a:t>: </a:t>
            </a:r>
            <a:r>
              <a:rPr lang="pt-BR" smtClean="0"/>
              <a:t>percentagem de caracteres classificados corretamente</a:t>
            </a:r>
            <a:endParaRPr lang="en-GB" smtClean="0"/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/>
              <a:t>Experiência de Treinamento E</a:t>
            </a:r>
            <a:r>
              <a:rPr lang="en-GB" smtClean="0"/>
              <a:t>: </a:t>
            </a:r>
            <a:r>
              <a:rPr lang="pt-BR" smtClean="0"/>
              <a:t>base de dados de caracteres manuscritos com a respectiva classificação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85750"/>
            <a:ext cx="7807325" cy="1143000"/>
          </a:xfrm>
        </p:spPr>
        <p:txBody>
          <a:bodyPr/>
          <a:lstStyle/>
          <a:p>
            <a:pPr eaLnBrk="1" hangingPunct="1">
              <a:lnSpc>
                <a:spcPts val="28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sz="2800" smtClean="0">
                <a:solidFill>
                  <a:srgbClr val="000000"/>
                </a:solidFill>
              </a:rPr>
              <a:t>	Tipos de Aprendizado de Máquina (1/3)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4175" y="1782763"/>
            <a:ext cx="7954963" cy="4527550"/>
          </a:xfrm>
        </p:spPr>
        <p:txBody>
          <a:bodyPr/>
          <a:lstStyle/>
          <a:p>
            <a:pPr eaLnBrk="1" hangingPunct="1">
              <a:lnSpc>
                <a:spcPts val="22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smtClean="0"/>
              <a:t>Aprendizado Supervisionado</a:t>
            </a:r>
            <a:r>
              <a:rPr lang="en-GB" sz="2400" smtClean="0"/>
              <a:t/>
            </a:r>
            <a:br>
              <a:rPr lang="en-GB" sz="2400" smtClean="0"/>
            </a:br>
            <a:endParaRPr lang="en-GB" sz="2400" smtClean="0"/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/>
              <a:t>O algoritmo de aprendizado (indutor) recebe um conjunto de exemplos de treinamento para os quais os rótulos da classe associada são conhecidos</a:t>
            </a:r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/>
              <a:t>Cada exemplo (instância ou padrão) é descrito por um vetor de valores (atributos) e pelo rótulo da classe associada</a:t>
            </a:r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/>
              <a:t>O objetivo do indutor é construir um classificador que possa determinar corretamente a classe de novos exemplos ainda não rotulados</a:t>
            </a:r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/>
              <a:t>Para rótulos de classe discretos, esse problema é chamado de classificação e para valores contínuos como regressão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85750"/>
            <a:ext cx="7807325" cy="1143000"/>
          </a:xfrm>
        </p:spPr>
        <p:txBody>
          <a:bodyPr/>
          <a:lstStyle/>
          <a:p>
            <a:pPr eaLnBrk="1" hangingPunct="1">
              <a:lnSpc>
                <a:spcPts val="28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sz="2800" smtClean="0">
                <a:solidFill>
                  <a:srgbClr val="000000"/>
                </a:solidFill>
              </a:rPr>
              <a:t>	Tipos de Aprendizado de Máquina (2/3)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71513" y="1781175"/>
            <a:ext cx="7954962" cy="4475163"/>
          </a:xfrm>
        </p:spPr>
        <p:txBody>
          <a:bodyPr/>
          <a:lstStyle/>
          <a:p>
            <a:pPr eaLnBrk="1" hangingPunct="1">
              <a:lnSpc>
                <a:spcPts val="22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smtClean="0"/>
              <a:t>Aprendizado Não-Supervisionado</a:t>
            </a:r>
            <a:r>
              <a:rPr lang="en-GB" smtClean="0"/>
              <a:t/>
            </a:r>
            <a:br>
              <a:rPr lang="en-GB" smtClean="0"/>
            </a:br>
            <a:endParaRPr lang="en-GB" smtClean="0"/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/>
              <a:t>O indutor analisa os exemplos fornecidos e tenta determinar se alguns deles podem ser agrupados de alguma maneira, formando agrupamentos ou clusters</a:t>
            </a:r>
            <a:br>
              <a:rPr lang="en-GB" sz="2000" smtClean="0"/>
            </a:br>
            <a:endParaRPr lang="en-GB" sz="2000" smtClean="0"/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/>
              <a:t>Após a determinação dos agrupamentos, em geral, é necessário uma análise para determinar o que cada agrupamento significa no contexto problema sendo analisado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85750"/>
            <a:ext cx="7807325" cy="1143000"/>
          </a:xfrm>
        </p:spPr>
        <p:txBody>
          <a:bodyPr/>
          <a:lstStyle/>
          <a:p>
            <a:pPr eaLnBrk="1" hangingPunct="1">
              <a:lnSpc>
                <a:spcPts val="28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sz="2800" smtClean="0">
                <a:solidFill>
                  <a:srgbClr val="000000"/>
                </a:solidFill>
              </a:rPr>
              <a:t>	Tipos de Aprendizado de Máquina (3/3)</a:t>
            </a:r>
          </a:p>
        </p:txBody>
      </p:sp>
      <p:sp>
        <p:nvSpPr>
          <p:cNvPr id="21507" name="Oval 2"/>
          <p:cNvSpPr>
            <a:spLocks noChangeArrowheads="1"/>
          </p:cNvSpPr>
          <p:nvPr/>
        </p:nvSpPr>
        <p:spPr bwMode="auto">
          <a:xfrm>
            <a:off x="3789363" y="1738313"/>
            <a:ext cx="2076450" cy="617537"/>
          </a:xfrm>
          <a:prstGeom prst="ellipse">
            <a:avLst/>
          </a:pr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>
                <a:solidFill>
                  <a:schemeClr val="tx1"/>
                </a:solidFill>
              </a:rPr>
              <a:t>AM</a:t>
            </a: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2135188" y="2595563"/>
            <a:ext cx="2076450" cy="617537"/>
          </a:xfrm>
          <a:prstGeom prst="ellipse">
            <a:avLst/>
          </a:pr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1509" name="Group 4"/>
          <p:cNvGrpSpPr>
            <a:grpSpLocks/>
          </p:cNvGrpSpPr>
          <p:nvPr/>
        </p:nvGrpSpPr>
        <p:grpSpPr bwMode="auto">
          <a:xfrm>
            <a:off x="2443163" y="2686050"/>
            <a:ext cx="1460500" cy="433388"/>
            <a:chOff x="1539" y="1692"/>
            <a:chExt cx="920" cy="273"/>
          </a:xfrm>
        </p:grpSpPr>
        <p:sp>
          <p:nvSpPr>
            <p:cNvPr id="21526" name="AutoShape 5"/>
            <p:cNvSpPr>
              <a:spLocks noChangeArrowheads="1"/>
            </p:cNvSpPr>
            <p:nvPr/>
          </p:nvSpPr>
          <p:spPr bwMode="auto">
            <a:xfrm>
              <a:off x="1539" y="1692"/>
              <a:ext cx="921" cy="274"/>
            </a:xfrm>
            <a:prstGeom prst="roundRect">
              <a:avLst>
                <a:gd name="adj" fmla="val 361"/>
              </a:avLst>
            </a:pr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7" name="Text Box 6"/>
            <p:cNvSpPr txBox="1">
              <a:spLocks noChangeArrowheads="1"/>
            </p:cNvSpPr>
            <p:nvPr/>
          </p:nvSpPr>
          <p:spPr bwMode="auto">
            <a:xfrm>
              <a:off x="1539" y="1692"/>
              <a:ext cx="921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800">
                  <a:solidFill>
                    <a:schemeClr val="tx1"/>
                  </a:solidFill>
                </a:rPr>
                <a:t>Supervisionado</a:t>
              </a:r>
            </a:p>
          </p:txBody>
        </p:sp>
      </p:grpSp>
      <p:sp>
        <p:nvSpPr>
          <p:cNvPr id="21510" name="Oval 7"/>
          <p:cNvSpPr>
            <a:spLocks noChangeArrowheads="1"/>
          </p:cNvSpPr>
          <p:nvPr/>
        </p:nvSpPr>
        <p:spPr bwMode="auto">
          <a:xfrm>
            <a:off x="5127625" y="2595563"/>
            <a:ext cx="2074863" cy="617537"/>
          </a:xfrm>
          <a:prstGeom prst="ellipse">
            <a:avLst/>
          </a:pr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>
                <a:solidFill>
                  <a:schemeClr val="tx1"/>
                </a:solidFill>
              </a:rPr>
              <a:t>Não-Supervisionado</a:t>
            </a:r>
          </a:p>
        </p:txBody>
      </p:sp>
      <p:sp>
        <p:nvSpPr>
          <p:cNvPr id="21511" name="Oval 8"/>
          <p:cNvSpPr>
            <a:spLocks noChangeArrowheads="1"/>
          </p:cNvSpPr>
          <p:nvPr/>
        </p:nvSpPr>
        <p:spPr bwMode="auto">
          <a:xfrm>
            <a:off x="1422400" y="3840163"/>
            <a:ext cx="1755775" cy="700087"/>
          </a:xfrm>
          <a:prstGeom prst="ellipse">
            <a:avLst/>
          </a:pr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1512" name="Group 9"/>
          <p:cNvGrpSpPr>
            <a:grpSpLocks/>
          </p:cNvGrpSpPr>
          <p:nvPr/>
        </p:nvGrpSpPr>
        <p:grpSpPr bwMode="auto">
          <a:xfrm>
            <a:off x="1573213" y="3944938"/>
            <a:ext cx="1408112" cy="490537"/>
            <a:chOff x="991" y="2485"/>
            <a:chExt cx="887" cy="309"/>
          </a:xfrm>
        </p:grpSpPr>
        <p:sp>
          <p:nvSpPr>
            <p:cNvPr id="21524" name="AutoShape 10"/>
            <p:cNvSpPr>
              <a:spLocks noChangeArrowheads="1"/>
            </p:cNvSpPr>
            <p:nvPr/>
          </p:nvSpPr>
          <p:spPr bwMode="auto">
            <a:xfrm>
              <a:off x="991" y="2485"/>
              <a:ext cx="888" cy="310"/>
            </a:xfrm>
            <a:prstGeom prst="roundRect">
              <a:avLst>
                <a:gd name="adj" fmla="val 319"/>
              </a:avLst>
            </a:pr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5" name="Text Box 11"/>
            <p:cNvSpPr txBox="1">
              <a:spLocks noChangeArrowheads="1"/>
            </p:cNvSpPr>
            <p:nvPr/>
          </p:nvSpPr>
          <p:spPr bwMode="auto">
            <a:xfrm>
              <a:off x="991" y="2485"/>
              <a:ext cx="88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800">
                  <a:solidFill>
                    <a:schemeClr val="tx1"/>
                  </a:solidFill>
                </a:rPr>
                <a:t>Classificação</a:t>
              </a:r>
            </a:p>
          </p:txBody>
        </p:sp>
      </p:grpSp>
      <p:sp>
        <p:nvSpPr>
          <p:cNvPr id="21513" name="Oval 12"/>
          <p:cNvSpPr>
            <a:spLocks noChangeArrowheads="1"/>
          </p:cNvSpPr>
          <p:nvPr/>
        </p:nvSpPr>
        <p:spPr bwMode="auto">
          <a:xfrm>
            <a:off x="3395663" y="3840163"/>
            <a:ext cx="1657350" cy="700087"/>
          </a:xfrm>
          <a:prstGeom prst="ellipse">
            <a:avLst/>
          </a:pr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1514" name="Group 13"/>
          <p:cNvGrpSpPr>
            <a:grpSpLocks/>
          </p:cNvGrpSpPr>
          <p:nvPr/>
        </p:nvGrpSpPr>
        <p:grpSpPr bwMode="auto">
          <a:xfrm>
            <a:off x="3590925" y="3944938"/>
            <a:ext cx="1171575" cy="490537"/>
            <a:chOff x="2262" y="2485"/>
            <a:chExt cx="738" cy="309"/>
          </a:xfrm>
        </p:grpSpPr>
        <p:sp>
          <p:nvSpPr>
            <p:cNvPr id="21522" name="AutoShape 14"/>
            <p:cNvSpPr>
              <a:spLocks noChangeArrowheads="1"/>
            </p:cNvSpPr>
            <p:nvPr/>
          </p:nvSpPr>
          <p:spPr bwMode="auto">
            <a:xfrm>
              <a:off x="2262" y="2485"/>
              <a:ext cx="739" cy="310"/>
            </a:xfrm>
            <a:prstGeom prst="roundRect">
              <a:avLst>
                <a:gd name="adj" fmla="val 319"/>
              </a:avLst>
            </a:pr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3" name="Text Box 15"/>
            <p:cNvSpPr txBox="1">
              <a:spLocks noChangeArrowheads="1"/>
            </p:cNvSpPr>
            <p:nvPr/>
          </p:nvSpPr>
          <p:spPr bwMode="auto">
            <a:xfrm>
              <a:off x="2262" y="2485"/>
              <a:ext cx="73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800">
                  <a:solidFill>
                    <a:schemeClr val="tx1"/>
                  </a:solidFill>
                </a:rPr>
                <a:t>Regressão</a:t>
              </a:r>
            </a:p>
          </p:txBody>
        </p:sp>
      </p:grpSp>
      <p:sp>
        <p:nvSpPr>
          <p:cNvPr id="21515" name="Line 16"/>
          <p:cNvSpPr>
            <a:spLocks noChangeShapeType="1"/>
          </p:cNvSpPr>
          <p:nvPr/>
        </p:nvSpPr>
        <p:spPr bwMode="auto">
          <a:xfrm flipH="1">
            <a:off x="3354388" y="2351088"/>
            <a:ext cx="1514475" cy="260350"/>
          </a:xfrm>
          <a:prstGeom prst="line">
            <a:avLst/>
          </a:prstGeom>
          <a:noFill/>
          <a:ln w="9360">
            <a:solidFill>
              <a:srgbClr val="FF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1516" name="Line 17"/>
          <p:cNvSpPr>
            <a:spLocks noChangeShapeType="1"/>
          </p:cNvSpPr>
          <p:nvPr/>
        </p:nvSpPr>
        <p:spPr bwMode="auto">
          <a:xfrm>
            <a:off x="4849813" y="2357438"/>
            <a:ext cx="1255712" cy="236537"/>
          </a:xfrm>
          <a:prstGeom prst="line">
            <a:avLst/>
          </a:prstGeom>
          <a:noFill/>
          <a:ln w="9360">
            <a:solidFill>
              <a:srgbClr val="FF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1517" name="Line 18"/>
          <p:cNvSpPr>
            <a:spLocks noChangeShapeType="1"/>
          </p:cNvSpPr>
          <p:nvPr/>
        </p:nvSpPr>
        <p:spPr bwMode="auto">
          <a:xfrm flipH="1">
            <a:off x="2540000" y="3213100"/>
            <a:ext cx="619125" cy="627063"/>
          </a:xfrm>
          <a:prstGeom prst="line">
            <a:avLst/>
          </a:prstGeom>
          <a:noFill/>
          <a:ln w="9360">
            <a:solidFill>
              <a:srgbClr val="FF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1518" name="Line 19"/>
          <p:cNvSpPr>
            <a:spLocks noChangeShapeType="1"/>
          </p:cNvSpPr>
          <p:nvPr/>
        </p:nvSpPr>
        <p:spPr bwMode="auto">
          <a:xfrm>
            <a:off x="3187700" y="3213100"/>
            <a:ext cx="822325" cy="635000"/>
          </a:xfrm>
          <a:prstGeom prst="line">
            <a:avLst/>
          </a:prstGeom>
          <a:noFill/>
          <a:ln w="9360">
            <a:solidFill>
              <a:srgbClr val="FF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1519" name="Text Box 20"/>
          <p:cNvSpPr txBox="1">
            <a:spLocks noChangeArrowheads="1"/>
          </p:cNvSpPr>
          <p:nvPr/>
        </p:nvSpPr>
        <p:spPr bwMode="auto">
          <a:xfrm>
            <a:off x="414338" y="4803775"/>
            <a:ext cx="2195512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>
                <a:solidFill>
                  <a:schemeClr val="tx1"/>
                </a:solidFill>
              </a:rPr>
              <a:t>k-NN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>
                <a:solidFill>
                  <a:schemeClr val="tx1"/>
                </a:solidFill>
              </a:rPr>
              <a:t>Árvores de Decisão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>
                <a:solidFill>
                  <a:schemeClr val="tx1"/>
                </a:solidFill>
              </a:rPr>
              <a:t>Naive Bayes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>
                <a:solidFill>
                  <a:schemeClr val="tx1"/>
                </a:solidFill>
              </a:rPr>
              <a:t>Perceptron/Adaline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>
                <a:solidFill>
                  <a:schemeClr val="tx1"/>
                </a:solidFill>
              </a:rPr>
              <a:t>Multi-Layer Perceptron</a:t>
            </a:r>
          </a:p>
        </p:txBody>
      </p:sp>
      <p:sp>
        <p:nvSpPr>
          <p:cNvPr id="21520" name="Text Box 21"/>
          <p:cNvSpPr txBox="1">
            <a:spLocks noChangeArrowheads="1"/>
          </p:cNvSpPr>
          <p:nvPr/>
        </p:nvSpPr>
        <p:spPr bwMode="auto">
          <a:xfrm>
            <a:off x="3690938" y="4803775"/>
            <a:ext cx="2195512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>
                <a:solidFill>
                  <a:schemeClr val="tx1"/>
                </a:solidFill>
              </a:rPr>
              <a:t>k-NN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>
                <a:solidFill>
                  <a:schemeClr val="tx1"/>
                </a:solidFill>
              </a:rPr>
              <a:t>Adaline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>
                <a:solidFill>
                  <a:schemeClr val="tx1"/>
                </a:solidFill>
              </a:rPr>
              <a:t>Multi-Layer Perceptron</a:t>
            </a:r>
          </a:p>
        </p:txBody>
      </p:sp>
      <p:sp>
        <p:nvSpPr>
          <p:cNvPr id="21521" name="Text Box 22"/>
          <p:cNvSpPr txBox="1">
            <a:spLocks noChangeArrowheads="1"/>
          </p:cNvSpPr>
          <p:nvPr/>
        </p:nvSpPr>
        <p:spPr bwMode="auto">
          <a:xfrm>
            <a:off x="6030913" y="3292475"/>
            <a:ext cx="2195512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>
                <a:solidFill>
                  <a:schemeClr val="tx1"/>
                </a:solidFill>
              </a:rPr>
              <a:t>k-means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>
                <a:solidFill>
                  <a:schemeClr val="tx1"/>
                </a:solidFill>
              </a:rPr>
              <a:t>Metódos Hierárquicos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>
                <a:solidFill>
                  <a:schemeClr val="tx1"/>
                </a:solidFill>
              </a:rPr>
              <a:t>SOM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138" y="642938"/>
            <a:ext cx="7789862" cy="642937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Paradigmas de Aprendizado</a:t>
            </a:r>
            <a:endParaRPr lang="pt-BR" sz="2800" smtClean="0">
              <a:solidFill>
                <a:srgbClr val="0000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Simbólico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Expressão lógica, árvores de decisão, regras ou rede semântica.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Estatístico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Aprendizado Bayesiano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Baseado em Exemplos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Nearest Neighbours e raciocínio baseado em casos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Conexionista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Redes neurais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Evolutivo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Algoritmos genéticos</a:t>
            </a:r>
            <a:endParaRPr lang="pt-BR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1513" y="255588"/>
            <a:ext cx="7805737" cy="1141412"/>
          </a:xfrm>
        </p:spPr>
        <p:txBody>
          <a:bodyPr/>
          <a:lstStyle/>
          <a:p>
            <a:pPr eaLnBrk="1" hangingPunct="1">
              <a:lnSpc>
                <a:spcPts val="32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sz="3200" smtClean="0"/>
              <a:t>	</a:t>
            </a:r>
            <a:endParaRPr lang="en-GB" sz="28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71513" y="1781175"/>
            <a:ext cx="7953375" cy="4475163"/>
          </a:xfrm>
        </p:spPr>
        <p:txBody>
          <a:bodyPr anchor="ctr"/>
          <a:lstStyle/>
          <a:p>
            <a:pPr marL="457200" lvl="1" indent="0" algn="ctr" eaLnBrk="1">
              <a:lnSpc>
                <a:spcPct val="95000"/>
              </a:lnSpc>
              <a:spcBef>
                <a:spcPct val="0"/>
              </a:spcBef>
              <a:buFont typeface="Wingdings" charset="2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3200" b="1" i="1" smtClean="0">
                <a:latin typeface="Times New Roman" pitchFamily="18" charset="0"/>
              </a:rPr>
              <a:t>Conceitos e Definições de Aprendizado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28750" y="285750"/>
            <a:ext cx="8043863" cy="1141413"/>
          </a:xfrm>
        </p:spPr>
        <p:txBody>
          <a:bodyPr/>
          <a:lstStyle/>
          <a:p>
            <a:pPr eaLnBrk="1" hangingPunct="1">
              <a:lnSpc>
                <a:spcPts val="32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sz="3200" smtClean="0">
                <a:solidFill>
                  <a:srgbClr val="000000"/>
                </a:solidFill>
              </a:rPr>
              <a:t>	Conceitos e Definições 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71513" y="1708150"/>
            <a:ext cx="7953375" cy="4475163"/>
          </a:xfrm>
        </p:spPr>
        <p:txBody>
          <a:bodyPr/>
          <a:lstStyle/>
          <a:p>
            <a:pPr eaLnBrk="1" hangingPunct="1">
              <a:lnSpc>
                <a:spcPts val="24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err="1" smtClean="0"/>
              <a:t>Exemplo</a:t>
            </a:r>
            <a:r>
              <a:rPr lang="en-GB" sz="2000" dirty="0" smtClean="0"/>
              <a:t> (</a:t>
            </a:r>
            <a:r>
              <a:rPr lang="en-GB" sz="2000" dirty="0" err="1" smtClean="0"/>
              <a:t>caso</a:t>
            </a:r>
            <a:r>
              <a:rPr lang="en-GB" sz="2000" dirty="0" smtClean="0"/>
              <a:t>, </a:t>
            </a:r>
            <a:r>
              <a:rPr lang="en-GB" sz="2000" dirty="0" err="1" smtClean="0"/>
              <a:t>registro</a:t>
            </a:r>
            <a:r>
              <a:rPr lang="en-GB" sz="2000" dirty="0" smtClean="0"/>
              <a:t> </a:t>
            </a:r>
            <a:r>
              <a:rPr lang="en-GB" sz="2000" dirty="0" err="1" smtClean="0"/>
              <a:t>ou</a:t>
            </a:r>
            <a:r>
              <a:rPr lang="en-GB" sz="2000" dirty="0" smtClean="0"/>
              <a:t> dado) é </a:t>
            </a:r>
            <a:r>
              <a:rPr lang="en-GB" sz="2000" dirty="0" err="1" smtClean="0"/>
              <a:t>uma</a:t>
            </a:r>
            <a:r>
              <a:rPr lang="en-GB" sz="2000" dirty="0" smtClean="0"/>
              <a:t> </a:t>
            </a:r>
            <a:r>
              <a:rPr lang="en-GB" sz="2000" dirty="0" err="1" smtClean="0"/>
              <a:t>tupla</a:t>
            </a:r>
            <a:r>
              <a:rPr lang="en-GB" sz="2000" dirty="0" smtClean="0"/>
              <a:t> de </a:t>
            </a:r>
            <a:r>
              <a:rPr lang="en-GB" sz="2000" dirty="0" err="1" smtClean="0"/>
              <a:t>valores</a:t>
            </a:r>
            <a:r>
              <a:rPr lang="en-GB" sz="2000" dirty="0" smtClean="0"/>
              <a:t> de </a:t>
            </a:r>
            <a:r>
              <a:rPr lang="en-GB" sz="2000" dirty="0" err="1" smtClean="0"/>
              <a:t>atributos</a:t>
            </a:r>
            <a:endParaRPr lang="en-GB" sz="2000" dirty="0" smtClean="0"/>
          </a:p>
          <a:p>
            <a:pPr lvl="1" eaLnBrk="1" hangingPunct="1">
              <a:lnSpc>
                <a:spcPts val="24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/>
              <a:t>Um </a:t>
            </a:r>
            <a:r>
              <a:rPr lang="en-GB" sz="2000" dirty="0" err="1" smtClean="0"/>
              <a:t>paciente</a:t>
            </a:r>
            <a:r>
              <a:rPr lang="en-GB" sz="2000" dirty="0" smtClean="0"/>
              <a:t>, dados </a:t>
            </a:r>
            <a:r>
              <a:rPr lang="en-GB" sz="2000" dirty="0" err="1" smtClean="0"/>
              <a:t>médicos</a:t>
            </a:r>
            <a:r>
              <a:rPr lang="en-GB" sz="2000" dirty="0" smtClean="0"/>
              <a:t> </a:t>
            </a:r>
            <a:r>
              <a:rPr lang="en-GB" sz="2000" dirty="0" err="1" smtClean="0"/>
              <a:t>sobre</a:t>
            </a:r>
            <a:r>
              <a:rPr lang="en-GB" sz="2000" dirty="0" smtClean="0"/>
              <a:t> </a:t>
            </a:r>
            <a:r>
              <a:rPr lang="en-GB" sz="2000" dirty="0" err="1" smtClean="0"/>
              <a:t>uma</a:t>
            </a:r>
            <a:r>
              <a:rPr lang="en-GB" sz="2000" dirty="0" smtClean="0"/>
              <a:t> </a:t>
            </a:r>
            <a:r>
              <a:rPr lang="en-GB" sz="2000" dirty="0" err="1" smtClean="0"/>
              <a:t>determinada</a:t>
            </a:r>
            <a:r>
              <a:rPr lang="en-GB" sz="2000" dirty="0" smtClean="0"/>
              <a:t> </a:t>
            </a:r>
            <a:r>
              <a:rPr lang="en-GB" sz="2000" dirty="0" err="1" smtClean="0"/>
              <a:t>doença</a:t>
            </a:r>
            <a:endParaRPr lang="en-GB" sz="2000" dirty="0" smtClean="0"/>
          </a:p>
          <a:p>
            <a:pPr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err="1" smtClean="0"/>
              <a:t>Atributo</a:t>
            </a:r>
            <a:r>
              <a:rPr lang="en-GB" sz="2000" dirty="0" smtClean="0"/>
              <a:t>: </a:t>
            </a:r>
            <a:r>
              <a:rPr lang="en-GB" sz="2000" dirty="0" err="1" smtClean="0"/>
              <a:t>descreve</a:t>
            </a:r>
            <a:r>
              <a:rPr lang="en-GB" sz="2000" dirty="0" smtClean="0"/>
              <a:t> </a:t>
            </a:r>
            <a:r>
              <a:rPr lang="en-GB" sz="2000" dirty="0" err="1" smtClean="0"/>
              <a:t>uma</a:t>
            </a:r>
            <a:r>
              <a:rPr lang="en-GB" sz="2000" dirty="0" smtClean="0"/>
              <a:t> </a:t>
            </a:r>
            <a:r>
              <a:rPr lang="en-GB" sz="2000" dirty="0" err="1" smtClean="0"/>
              <a:t>característica</a:t>
            </a:r>
            <a:r>
              <a:rPr lang="en-GB" sz="2000" dirty="0" smtClean="0"/>
              <a:t> </a:t>
            </a:r>
            <a:r>
              <a:rPr lang="en-GB" sz="2000" dirty="0" err="1" smtClean="0"/>
              <a:t>ou</a:t>
            </a:r>
            <a:r>
              <a:rPr lang="en-GB" sz="2000" dirty="0" smtClean="0"/>
              <a:t> um </a:t>
            </a:r>
            <a:r>
              <a:rPr lang="en-GB" sz="2000" dirty="0" err="1" smtClean="0"/>
              <a:t>aspecto</a:t>
            </a:r>
            <a:r>
              <a:rPr lang="en-GB" sz="2000" dirty="0" smtClean="0"/>
              <a:t> de um </a:t>
            </a:r>
            <a:r>
              <a:rPr lang="en-GB" sz="2000" dirty="0" err="1" smtClean="0"/>
              <a:t>exemplo</a:t>
            </a:r>
            <a:r>
              <a:rPr lang="en-GB" sz="2000" dirty="0" smtClean="0"/>
              <a:t>.</a:t>
            </a:r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/>
              <a:t>Nominal: </a:t>
            </a:r>
            <a:r>
              <a:rPr lang="en-GB" sz="2000" dirty="0" err="1" smtClean="0"/>
              <a:t>cor</a:t>
            </a:r>
            <a:endParaRPr lang="en-GB" sz="2000" dirty="0" smtClean="0"/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err="1" smtClean="0"/>
              <a:t>Contínuo</a:t>
            </a:r>
            <a:r>
              <a:rPr lang="en-GB" sz="2000" dirty="0" smtClean="0"/>
              <a:t>: peso </a:t>
            </a:r>
          </a:p>
          <a:p>
            <a:pPr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err="1" smtClean="0"/>
              <a:t>Classe</a:t>
            </a:r>
            <a:r>
              <a:rPr lang="en-GB" sz="2000" dirty="0" smtClean="0"/>
              <a:t>: </a:t>
            </a:r>
            <a:r>
              <a:rPr lang="en-GB" sz="2000" dirty="0" err="1" smtClean="0"/>
              <a:t>atributo</a:t>
            </a:r>
            <a:r>
              <a:rPr lang="en-GB" sz="2000" dirty="0" smtClean="0"/>
              <a:t> especial (</a:t>
            </a:r>
            <a:r>
              <a:rPr lang="en-GB" sz="2000" dirty="0" err="1" smtClean="0"/>
              <a:t>aprendizado</a:t>
            </a:r>
            <a:r>
              <a:rPr lang="en-GB" sz="2000" dirty="0" smtClean="0"/>
              <a:t> </a:t>
            </a:r>
            <a:r>
              <a:rPr lang="en-GB" sz="2000" dirty="0" err="1" smtClean="0"/>
              <a:t>supervisionado</a:t>
            </a:r>
            <a:r>
              <a:rPr lang="en-GB" sz="2000" dirty="0" smtClean="0"/>
              <a:t>), </a:t>
            </a:r>
            <a:r>
              <a:rPr lang="en-GB" sz="2000" dirty="0" err="1" smtClean="0"/>
              <a:t>denominado</a:t>
            </a:r>
            <a:r>
              <a:rPr lang="en-GB" sz="2000" dirty="0" smtClean="0"/>
              <a:t> </a:t>
            </a:r>
            <a:r>
              <a:rPr lang="en-GB" sz="2000" dirty="0" err="1" smtClean="0"/>
              <a:t>rótulo</a:t>
            </a:r>
            <a:r>
              <a:rPr lang="en-GB" sz="2000" dirty="0" smtClean="0"/>
              <a:t> </a:t>
            </a:r>
            <a:r>
              <a:rPr lang="en-GB" sz="2000" dirty="0" err="1" smtClean="0"/>
              <a:t>ou</a:t>
            </a:r>
            <a:r>
              <a:rPr lang="en-GB" sz="2000" dirty="0" smtClean="0"/>
              <a:t> </a:t>
            </a:r>
            <a:r>
              <a:rPr lang="en-GB" sz="2000" dirty="0" err="1" smtClean="0"/>
              <a:t>classe</a:t>
            </a:r>
            <a:r>
              <a:rPr lang="en-GB" sz="2000" dirty="0" smtClean="0"/>
              <a:t>.</a:t>
            </a:r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err="1" smtClean="0"/>
              <a:t>Classificação</a:t>
            </a:r>
            <a:r>
              <a:rPr lang="en-GB" sz="2000" dirty="0" smtClean="0"/>
              <a:t>: </a:t>
            </a:r>
            <a:r>
              <a:rPr lang="en-GB" sz="2000" dirty="0" err="1" smtClean="0"/>
              <a:t>discreto</a:t>
            </a:r>
            <a:r>
              <a:rPr lang="en-GB" sz="2000" dirty="0" smtClean="0"/>
              <a:t> </a:t>
            </a:r>
            <a:r>
              <a:rPr lang="en-GB" sz="2000" dirty="0" err="1" smtClean="0"/>
              <a:t>ou</a:t>
            </a:r>
            <a:r>
              <a:rPr lang="en-GB" sz="2000" dirty="0" smtClean="0"/>
              <a:t> nominal C1, C2, … Ck</a:t>
            </a:r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err="1" smtClean="0"/>
              <a:t>Regressão</a:t>
            </a:r>
            <a:r>
              <a:rPr lang="en-GB" sz="2000" dirty="0" smtClean="0"/>
              <a:t>: </a:t>
            </a:r>
            <a:r>
              <a:rPr lang="en-GB" sz="2000" dirty="0" err="1" smtClean="0"/>
              <a:t>valores</a:t>
            </a:r>
            <a:r>
              <a:rPr lang="en-GB" sz="2000" dirty="0" smtClean="0"/>
              <a:t> </a:t>
            </a:r>
            <a:r>
              <a:rPr lang="en-GB" sz="2000" dirty="0" err="1" smtClean="0"/>
              <a:t>reais</a:t>
            </a:r>
            <a:endParaRPr lang="en-GB" sz="2000" dirty="0" smtClean="0"/>
          </a:p>
          <a:p>
            <a:pPr eaLnBrk="1" hangingPunct="1">
              <a:lnSpc>
                <a:spcPts val="22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100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8263" y="214313"/>
            <a:ext cx="7805737" cy="1141412"/>
          </a:xfrm>
        </p:spPr>
        <p:txBody>
          <a:bodyPr/>
          <a:lstStyle/>
          <a:p>
            <a:pPr eaLnBrk="1" hangingPunct="1">
              <a:lnSpc>
                <a:spcPts val="32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sz="3200" smtClean="0">
                <a:solidFill>
                  <a:srgbClr val="000000"/>
                </a:solidFill>
              </a:rPr>
              <a:t>	Conceitos e Definições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953375" cy="4699000"/>
          </a:xfrm>
        </p:spPr>
        <p:txBody>
          <a:bodyPr/>
          <a:lstStyle/>
          <a:p>
            <a:pPr eaLnBrk="1" hangingPunct="1">
              <a:lnSpc>
                <a:spcPts val="24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/>
              <a:t>Conjunto de exemplos: </a:t>
            </a:r>
            <a:r>
              <a:rPr lang="pt-BR" sz="2000" smtClean="0"/>
              <a:t>Um conjunto de exemplos é composto por exemplos contendo valores de atributos bem como a classe associada.</a:t>
            </a:r>
          </a:p>
          <a:p>
            <a:pPr eaLnBrk="1" hangingPunct="1">
              <a:lnSpc>
                <a:spcPts val="24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smtClean="0"/>
          </a:p>
        </p:txBody>
      </p:sp>
      <p:pic>
        <p:nvPicPr>
          <p:cNvPr id="25604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781300"/>
            <a:ext cx="6477000" cy="426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E185A641-4B6F-4340-8B54-1BD34BB17545}" type="slidenum">
              <a:rPr lang="pt-BR"/>
              <a:pPr/>
              <a:t>3</a:t>
            </a:fld>
            <a:endParaRPr lang="pt-BR"/>
          </a:p>
        </p:txBody>
      </p:sp>
      <p:sp>
        <p:nvSpPr>
          <p:cNvPr id="377858" name="Text Box 2050"/>
          <p:cNvSpPr txBox="1">
            <a:spLocks noChangeArrowheads="1"/>
          </p:cNvSpPr>
          <p:nvPr/>
        </p:nvSpPr>
        <p:spPr bwMode="auto">
          <a:xfrm>
            <a:off x="5767388" y="5661025"/>
            <a:ext cx="1538287" cy="363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defTabSz="762000">
              <a:lnSpc>
                <a:spcPct val="89000"/>
              </a:lnSpc>
            </a:pPr>
            <a:r>
              <a:rPr lang="pt-BR" sz="2000" b="1">
                <a:latin typeface="Arial" pitchFamily="34" charset="0"/>
              </a:rPr>
              <a:t>FIFA Soccer</a:t>
            </a:r>
          </a:p>
        </p:txBody>
      </p:sp>
      <p:pic>
        <p:nvPicPr>
          <p:cNvPr id="377859" name="Picture 2051" descr="si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388" y="3448050"/>
            <a:ext cx="2487612" cy="2025650"/>
          </a:xfrm>
          <a:prstGeom prst="rect">
            <a:avLst/>
          </a:prstGeom>
          <a:noFill/>
        </p:spPr>
      </p:pic>
      <p:pic>
        <p:nvPicPr>
          <p:cNvPr id="377860" name="Picture 2052" descr="fif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3975" y="3429000"/>
            <a:ext cx="2428875" cy="1978025"/>
          </a:xfrm>
          <a:prstGeom prst="rect">
            <a:avLst/>
          </a:prstGeom>
          <a:noFill/>
        </p:spPr>
      </p:pic>
      <p:sp>
        <p:nvSpPr>
          <p:cNvPr id="377861" name="Text Box 2053"/>
          <p:cNvSpPr txBox="1">
            <a:spLocks noChangeArrowheads="1"/>
          </p:cNvSpPr>
          <p:nvPr/>
        </p:nvSpPr>
        <p:spPr bwMode="auto">
          <a:xfrm>
            <a:off x="1914525" y="5661025"/>
            <a:ext cx="1211263" cy="363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defTabSz="762000">
              <a:lnSpc>
                <a:spcPct val="89000"/>
              </a:lnSpc>
            </a:pPr>
            <a:r>
              <a:rPr lang="pt-BR" sz="2000" b="1">
                <a:latin typeface="Arial" pitchFamily="34" charset="0"/>
              </a:rPr>
              <a:t>The Sims</a:t>
            </a:r>
          </a:p>
        </p:txBody>
      </p:sp>
      <p:sp>
        <p:nvSpPr>
          <p:cNvPr id="377862" name="Rectangle 20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/>
              <a:t>Produção de jogos e histórias interativas</a:t>
            </a:r>
            <a:endParaRPr lang="pt-BR"/>
          </a:p>
        </p:txBody>
      </p:sp>
      <p:sp>
        <p:nvSpPr>
          <p:cNvPr id="377863" name="Rectangle 205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/>
              <a:t>Como modelar o ambiente físico e o comportamento/personalidade dos personagens?</a:t>
            </a:r>
          </a:p>
          <a:p>
            <a:r>
              <a:rPr lang="pt-BR" sz="2000"/>
              <a:t>Como permitir uma boa interação com usuário?</a:t>
            </a:r>
          </a:p>
        </p:txBody>
      </p:sp>
    </p:spTree>
    <p:extLst>
      <p:ext uri="{BB962C8B-B14F-4D97-AF65-F5344CB8AC3E}">
        <p14:creationId xmlns:p14="http://schemas.microsoft.com/office/powerpoint/2010/main" val="440603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8263" y="214313"/>
            <a:ext cx="7805737" cy="1141412"/>
          </a:xfrm>
        </p:spPr>
        <p:txBody>
          <a:bodyPr/>
          <a:lstStyle/>
          <a:p>
            <a:pPr eaLnBrk="1" hangingPunct="1">
              <a:lnSpc>
                <a:spcPts val="32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sz="3200" smtClean="0">
                <a:solidFill>
                  <a:srgbClr val="000000"/>
                </a:solidFill>
              </a:rPr>
              <a:t>	Conceitos e Definições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708150"/>
            <a:ext cx="7953375" cy="4475163"/>
          </a:xfrm>
        </p:spPr>
        <p:txBody>
          <a:bodyPr/>
          <a:lstStyle/>
          <a:p>
            <a:pPr eaLnBrk="1" hangingPunct="1">
              <a:lnSpc>
                <a:spcPts val="22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/>
              <a:t>Classificador ou Hipótese: Dado</a:t>
            </a:r>
            <a:r>
              <a:rPr lang="pt-BR" sz="2000" smtClean="0"/>
              <a:t> um conjunto de exemplos de treinamento, um indutor gera como saída um classificador (também denominado hipótese ou descrição de conceito) de forma que, dado um novo exemplo, ele possa predizer com a maior precisão possível sua classe.</a:t>
            </a:r>
          </a:p>
          <a:p>
            <a:pPr eaLnBrk="1" hangingPunct="1">
              <a:lnSpc>
                <a:spcPts val="2200"/>
              </a:lnSpc>
              <a:buFont typeface="Wingdings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sz="2000" smtClean="0"/>
          </a:p>
          <a:p>
            <a:pPr eaLnBrk="1" hangingPunct="1">
              <a:lnSpc>
                <a:spcPts val="22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smtClean="0"/>
              <a:t>Ruído: é comum no mundo real, trabalhar com dados imperfeitos. </a:t>
            </a:r>
            <a:r>
              <a:rPr lang="pt-BR" sz="2000" smtClean="0"/>
              <a:t>Eles podem ser derivados do próprio processo que gerou os dados, do processo de aquisição de dados, do processo de transformação ou mesmo devido a classes rotuladas incorretamente (por exemplo, exemplos com os mesmos valores de atributos mas com classes diferentes).</a:t>
            </a:r>
            <a:endParaRPr lang="en-GB" sz="200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8263" y="285750"/>
            <a:ext cx="7805737" cy="1141413"/>
          </a:xfrm>
        </p:spPr>
        <p:txBody>
          <a:bodyPr/>
          <a:lstStyle/>
          <a:p>
            <a:pPr eaLnBrk="1" hangingPunct="1">
              <a:lnSpc>
                <a:spcPts val="32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sz="3200" smtClean="0">
                <a:solidFill>
                  <a:srgbClr val="000000"/>
                </a:solidFill>
              </a:rPr>
              <a:t>	Conceitos e Definições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708150"/>
            <a:ext cx="7953375" cy="4475163"/>
          </a:xfrm>
        </p:spPr>
        <p:txBody>
          <a:bodyPr/>
          <a:lstStyle/>
          <a:p>
            <a:pPr eaLnBrk="1" hangingPunct="1">
              <a:lnSpc>
                <a:spcPts val="22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dirty="0" smtClean="0"/>
              <a:t>Missing Values (</a:t>
            </a:r>
            <a:r>
              <a:rPr lang="en-GB" sz="2200" dirty="0" err="1" smtClean="0"/>
              <a:t>Valores</a:t>
            </a:r>
            <a:r>
              <a:rPr lang="en-GB" sz="2200" dirty="0" smtClean="0"/>
              <a:t> </a:t>
            </a:r>
            <a:r>
              <a:rPr lang="en-GB" sz="2200" dirty="0" err="1" smtClean="0"/>
              <a:t>Perdidos</a:t>
            </a:r>
            <a:r>
              <a:rPr lang="en-GB" sz="2200" dirty="0" smtClean="0"/>
              <a:t>): </a:t>
            </a:r>
            <a:r>
              <a:rPr lang="en-GB" sz="2200" dirty="0" err="1" smtClean="0"/>
              <a:t>em</a:t>
            </a:r>
            <a:r>
              <a:rPr lang="en-GB" sz="2200" dirty="0" smtClean="0"/>
              <a:t> </a:t>
            </a:r>
            <a:r>
              <a:rPr lang="en-GB" sz="2200" dirty="0" err="1" smtClean="0"/>
              <a:t>geral</a:t>
            </a:r>
            <a:r>
              <a:rPr lang="en-GB" sz="2200" dirty="0" smtClean="0"/>
              <a:t>, </a:t>
            </a:r>
            <a:r>
              <a:rPr lang="en-GB" sz="2200" dirty="0" err="1" smtClean="0"/>
              <a:t>indicados</a:t>
            </a:r>
            <a:r>
              <a:rPr lang="en-GB" sz="2200" dirty="0" smtClean="0"/>
              <a:t> </a:t>
            </a:r>
            <a:r>
              <a:rPr lang="en-GB" sz="2200" dirty="0" err="1" smtClean="0"/>
              <a:t>por</a:t>
            </a:r>
            <a:r>
              <a:rPr lang="en-GB" sz="2200" dirty="0" smtClean="0"/>
              <a:t> </a:t>
            </a:r>
            <a:r>
              <a:rPr lang="en-GB" sz="2200" dirty="0" err="1" smtClean="0"/>
              <a:t>valores</a:t>
            </a:r>
            <a:r>
              <a:rPr lang="en-GB" sz="2200" dirty="0" smtClean="0"/>
              <a:t> </a:t>
            </a:r>
            <a:r>
              <a:rPr lang="en-GB" sz="2200" dirty="0" err="1" smtClean="0"/>
              <a:t>fora</a:t>
            </a:r>
            <a:r>
              <a:rPr lang="en-GB" sz="2200" dirty="0" smtClean="0"/>
              <a:t> do </a:t>
            </a:r>
            <a:r>
              <a:rPr lang="en-GB" sz="2200" dirty="0" err="1" smtClean="0"/>
              <a:t>escopo</a:t>
            </a:r>
            <a:endParaRPr lang="en-GB" sz="2200" dirty="0" smtClean="0"/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dirty="0" err="1" smtClean="0"/>
              <a:t>Tipos</a:t>
            </a:r>
            <a:r>
              <a:rPr lang="en-GB" sz="2200" dirty="0" smtClean="0"/>
              <a:t>: </a:t>
            </a:r>
            <a:r>
              <a:rPr lang="en-GB" sz="2200" dirty="0" err="1" smtClean="0"/>
              <a:t>desconhecidos</a:t>
            </a:r>
            <a:r>
              <a:rPr lang="en-GB" sz="2200" dirty="0" smtClean="0"/>
              <a:t>, </a:t>
            </a:r>
            <a:r>
              <a:rPr lang="en-GB" sz="2200" dirty="0" err="1" smtClean="0"/>
              <a:t>não</a:t>
            </a:r>
            <a:r>
              <a:rPr lang="en-GB" sz="2200" dirty="0" smtClean="0"/>
              <a:t> </a:t>
            </a:r>
            <a:r>
              <a:rPr lang="en-GB" sz="2200" dirty="0" err="1" smtClean="0"/>
              <a:t>registrados</a:t>
            </a:r>
            <a:r>
              <a:rPr lang="en-GB" sz="2200" dirty="0" smtClean="0"/>
              <a:t>, </a:t>
            </a:r>
            <a:r>
              <a:rPr lang="en-GB" sz="2200" dirty="0" err="1" smtClean="0"/>
              <a:t>irrelevantes</a:t>
            </a:r>
            <a:endParaRPr lang="en-GB" sz="2200" dirty="0" smtClean="0"/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dirty="0" err="1" smtClean="0"/>
              <a:t>Razões</a:t>
            </a:r>
            <a:endParaRPr lang="en-GB" sz="2200" dirty="0" smtClean="0"/>
          </a:p>
          <a:p>
            <a:pPr lvl="2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dirty="0" smtClean="0"/>
              <a:t>Mau-</a:t>
            </a:r>
            <a:r>
              <a:rPr lang="en-GB" sz="2200" dirty="0" err="1" smtClean="0"/>
              <a:t>funcionamento</a:t>
            </a:r>
            <a:r>
              <a:rPr lang="en-GB" sz="2200" dirty="0" smtClean="0"/>
              <a:t> do </a:t>
            </a:r>
            <a:r>
              <a:rPr lang="en-GB" sz="2200" dirty="0" err="1" smtClean="0"/>
              <a:t>equipamento</a:t>
            </a:r>
            <a:endParaRPr lang="en-GB" sz="2200" dirty="0" smtClean="0"/>
          </a:p>
          <a:p>
            <a:pPr lvl="2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dirty="0" err="1" smtClean="0"/>
              <a:t>Mudanças</a:t>
            </a:r>
            <a:r>
              <a:rPr lang="en-GB" sz="2200" dirty="0" smtClean="0"/>
              <a:t> </a:t>
            </a:r>
            <a:r>
              <a:rPr lang="en-GB" sz="2200" dirty="0" err="1" smtClean="0"/>
              <a:t>na</a:t>
            </a:r>
            <a:r>
              <a:rPr lang="en-GB" sz="2200" dirty="0" smtClean="0"/>
              <a:t> </a:t>
            </a:r>
            <a:r>
              <a:rPr lang="en-GB" sz="2200" dirty="0" err="1" smtClean="0"/>
              <a:t>definição</a:t>
            </a:r>
            <a:r>
              <a:rPr lang="en-GB" sz="2200" dirty="0" smtClean="0"/>
              <a:t> do </a:t>
            </a:r>
            <a:r>
              <a:rPr lang="en-GB" sz="2200" dirty="0" err="1" smtClean="0"/>
              <a:t>experimento</a:t>
            </a:r>
            <a:endParaRPr lang="en-GB" sz="2200" dirty="0" smtClean="0"/>
          </a:p>
          <a:p>
            <a:pPr lvl="2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dirty="0" err="1" smtClean="0"/>
              <a:t>Incapacidade</a:t>
            </a:r>
            <a:r>
              <a:rPr lang="en-GB" sz="2200" dirty="0" smtClean="0"/>
              <a:t> de </a:t>
            </a:r>
            <a:r>
              <a:rPr lang="en-GB" sz="2200" dirty="0" err="1" smtClean="0"/>
              <a:t>mesuração</a:t>
            </a:r>
            <a:endParaRPr lang="en-GB" sz="2200" dirty="0" smtClean="0"/>
          </a:p>
          <a:p>
            <a:pPr eaLnBrk="1" hangingPunct="1">
              <a:lnSpc>
                <a:spcPts val="2200"/>
              </a:lnSpc>
              <a:buFont typeface="Wingdings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100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8263" y="285750"/>
            <a:ext cx="7805737" cy="1141413"/>
          </a:xfrm>
        </p:spPr>
        <p:txBody>
          <a:bodyPr/>
          <a:lstStyle/>
          <a:p>
            <a:pPr eaLnBrk="1" hangingPunct="1">
              <a:lnSpc>
                <a:spcPts val="32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sz="3200" smtClean="0">
                <a:solidFill>
                  <a:srgbClr val="000000"/>
                </a:solidFill>
              </a:rPr>
              <a:t>	Conceitos e Definições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708150"/>
            <a:ext cx="7953375" cy="4475163"/>
          </a:xfrm>
        </p:spPr>
        <p:txBody>
          <a:bodyPr/>
          <a:lstStyle/>
          <a:p>
            <a:pPr eaLnBrk="1" hangingPunct="1">
              <a:lnSpc>
                <a:spcPts val="22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smtClean="0"/>
              <a:t>Modo de aprendizado:</a:t>
            </a:r>
            <a:r>
              <a:rPr lang="en-GB" sz="3000" smtClean="0"/>
              <a:t> </a:t>
            </a:r>
          </a:p>
          <a:p>
            <a:pPr lvl="1" eaLnBrk="1" hangingPunct="1">
              <a:lnSpc>
                <a:spcPts val="2200"/>
              </a:lnSpc>
              <a:buClr>
                <a:srgbClr val="3333CC"/>
              </a:buClr>
              <a:buSzPct val="6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smtClean="0"/>
              <a:t>Não incremental (batch): </a:t>
            </a:r>
            <a:r>
              <a:rPr lang="pt-BR" sz="2200" smtClean="0"/>
              <a:t>sempre que todo o conjunto de treinamento deva estar presente para o aprendizado.</a:t>
            </a:r>
          </a:p>
          <a:p>
            <a:pPr lvl="1" eaLnBrk="1" hangingPunct="1">
              <a:lnSpc>
                <a:spcPts val="2200"/>
              </a:lnSpc>
              <a:buClr>
                <a:srgbClr val="3333CC"/>
              </a:buClr>
              <a:buSzPct val="6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smtClean="0"/>
              <a:t>Incremental: </a:t>
            </a:r>
            <a:r>
              <a:rPr lang="pt-BR" sz="2200" smtClean="0"/>
              <a:t>o indutor apenas tenta atualizar a hipótese antiga sempre que novos exemplos são adicionados ao conjunto de treinamento.</a:t>
            </a:r>
          </a:p>
          <a:p>
            <a:pPr eaLnBrk="1" hangingPunct="1">
              <a:lnSpc>
                <a:spcPts val="22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200" smtClean="0"/>
              <a:t>Taxa de Erro de um classificador h:	</a:t>
            </a:r>
          </a:p>
          <a:p>
            <a:pPr eaLnBrk="1" hangingPunct="1">
              <a:lnSpc>
                <a:spcPts val="2200"/>
              </a:lnSpc>
              <a:buFont typeface="Wingdings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200" smtClean="0"/>
          </a:p>
          <a:p>
            <a:pPr lvl="1" eaLnBrk="1" hangingPunct="1">
              <a:lnSpc>
                <a:spcPts val="22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smtClean="0"/>
              <a:t>Compara a classe verdadeira de cada exemplo com o rótulo atribuído pelo classificador induzido.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5214950"/>
            <a:ext cx="24384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>
          <a:xfrm>
            <a:off x="1354138" y="642938"/>
            <a:ext cx="7789862" cy="642937"/>
          </a:xfrm>
        </p:spPr>
        <p:txBody>
          <a:bodyPr/>
          <a:lstStyle/>
          <a:p>
            <a:r>
              <a:rPr lang="en-GB" smtClean="0">
                <a:solidFill>
                  <a:srgbClr val="000000"/>
                </a:solidFill>
              </a:rPr>
              <a:t>Conceitos e Definições</a:t>
            </a:r>
            <a:endParaRPr lang="pt-BR" smtClean="0"/>
          </a:p>
        </p:txBody>
      </p:sp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Precisão do Classificador: complemento da taxa de erro denotado por acc(h)</a:t>
            </a:r>
          </a:p>
          <a:p>
            <a:pPr lvl="1"/>
            <a:endParaRPr lang="pt-BR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9025" y="3281363"/>
            <a:ext cx="18859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>
          <a:xfrm>
            <a:off x="2143125" y="642938"/>
            <a:ext cx="7789863" cy="642937"/>
          </a:xfrm>
        </p:spPr>
        <p:txBody>
          <a:bodyPr/>
          <a:lstStyle/>
          <a:p>
            <a:r>
              <a:rPr lang="en-GB" smtClean="0">
                <a:solidFill>
                  <a:srgbClr val="000000"/>
                </a:solidFill>
              </a:rPr>
              <a:t>Conceitos e Definições</a:t>
            </a:r>
            <a:endParaRPr lang="pt-BR" smtClean="0"/>
          </a:p>
        </p:txBody>
      </p:sp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Erro de Regressão: calcula-se a distância entre o valor real com o atribuído pela hipótese induzida. Pode-se usar: erro médio quadrado ou a distância absoluta média.</a:t>
            </a:r>
          </a:p>
          <a:p>
            <a:endParaRPr lang="pt-BR" smtClean="0"/>
          </a:p>
          <a:p>
            <a:pPr lvl="1"/>
            <a:endParaRPr lang="pt-BR" smtClean="0"/>
          </a:p>
          <a:p>
            <a:pPr lvl="1"/>
            <a:endParaRPr lang="pt-BR" smtClean="0"/>
          </a:p>
        </p:txBody>
      </p:sp>
      <p:pic>
        <p:nvPicPr>
          <p:cNvPr id="3072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63" y="4071938"/>
            <a:ext cx="28384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Cronograma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8074025" cy="5061049"/>
          </a:xfrm>
        </p:spPr>
        <p:txBody>
          <a:bodyPr/>
          <a:lstStyle/>
          <a:p>
            <a:r>
              <a:rPr lang="en-US" sz="2000" dirty="0" smtClean="0"/>
              <a:t>26/08 – </a:t>
            </a:r>
            <a:r>
              <a:rPr lang="en-US" sz="2000" dirty="0" err="1" smtClean="0"/>
              <a:t>Introdução</a:t>
            </a:r>
            <a:r>
              <a:rPr lang="en-US" sz="2000" dirty="0" smtClean="0"/>
              <a:t>: </a:t>
            </a:r>
            <a:r>
              <a:rPr lang="en-US" sz="2000" dirty="0" err="1" smtClean="0"/>
              <a:t>Aprendizado</a:t>
            </a:r>
            <a:r>
              <a:rPr lang="en-US" sz="2000" dirty="0" smtClean="0"/>
              <a:t> de </a:t>
            </a:r>
            <a:r>
              <a:rPr lang="en-US" sz="2000" dirty="0" err="1" smtClean="0"/>
              <a:t>Máquina</a:t>
            </a:r>
            <a:endParaRPr lang="en-US" sz="2000" dirty="0" smtClean="0"/>
          </a:p>
          <a:p>
            <a:r>
              <a:rPr lang="en-US" sz="2000" dirty="0" smtClean="0"/>
              <a:t>28/08 – </a:t>
            </a:r>
            <a:r>
              <a:rPr lang="en-US" sz="2000" dirty="0" err="1" smtClean="0"/>
              <a:t>Arvores</a:t>
            </a:r>
            <a:r>
              <a:rPr lang="en-US" sz="2000" dirty="0" smtClean="0"/>
              <a:t> de </a:t>
            </a:r>
            <a:r>
              <a:rPr lang="en-US" sz="2000" dirty="0" err="1" smtClean="0"/>
              <a:t>Decisão</a:t>
            </a:r>
            <a:endParaRPr lang="en-US" sz="2000" dirty="0" smtClean="0"/>
          </a:p>
          <a:p>
            <a:r>
              <a:rPr lang="en-US" sz="2000" dirty="0" smtClean="0"/>
              <a:t>03/09 – </a:t>
            </a:r>
            <a:r>
              <a:rPr lang="en-US" sz="2000" dirty="0" err="1" smtClean="0"/>
              <a:t>Redes</a:t>
            </a:r>
            <a:r>
              <a:rPr lang="en-US" sz="2000" dirty="0" smtClean="0"/>
              <a:t> </a:t>
            </a:r>
            <a:r>
              <a:rPr lang="en-US" sz="2000" dirty="0" err="1" smtClean="0"/>
              <a:t>Neurais</a:t>
            </a:r>
            <a:r>
              <a:rPr lang="en-US" sz="2000" dirty="0" smtClean="0"/>
              <a:t> 1</a:t>
            </a:r>
          </a:p>
          <a:p>
            <a:r>
              <a:rPr lang="en-US" sz="2000" dirty="0" smtClean="0"/>
              <a:t>05/09 – </a:t>
            </a:r>
            <a:r>
              <a:rPr lang="en-US" sz="2000" dirty="0" err="1"/>
              <a:t>Redes</a:t>
            </a:r>
            <a:r>
              <a:rPr lang="en-US" sz="2000" dirty="0"/>
              <a:t> </a:t>
            </a:r>
            <a:r>
              <a:rPr lang="en-US" sz="2000" dirty="0" err="1"/>
              <a:t>Neurais</a:t>
            </a:r>
            <a:r>
              <a:rPr lang="en-US" sz="2000" dirty="0"/>
              <a:t>  </a:t>
            </a:r>
            <a:r>
              <a:rPr lang="en-US" sz="2000" dirty="0" smtClean="0"/>
              <a:t>2</a:t>
            </a:r>
          </a:p>
          <a:p>
            <a:r>
              <a:rPr lang="en-US" sz="2000" dirty="0" smtClean="0"/>
              <a:t>09/09 – </a:t>
            </a: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 smtClean="0"/>
              <a:t>Genéticos</a:t>
            </a:r>
            <a:endParaRPr lang="en-US" sz="2000" dirty="0" smtClean="0"/>
          </a:p>
          <a:p>
            <a:r>
              <a:rPr lang="en-US" sz="2000" dirty="0" smtClean="0"/>
              <a:t>11/09 </a:t>
            </a:r>
            <a:r>
              <a:rPr lang="en-US" sz="2000" dirty="0"/>
              <a:t>– MATLAB – </a:t>
            </a:r>
            <a:r>
              <a:rPr lang="en-US" sz="2000" dirty="0" err="1" smtClean="0"/>
              <a:t>Laboratório</a:t>
            </a:r>
            <a:r>
              <a:rPr lang="en-US" sz="2000" dirty="0" smtClean="0"/>
              <a:t> G4</a:t>
            </a:r>
          </a:p>
          <a:p>
            <a:r>
              <a:rPr lang="en-US" sz="2000" dirty="0" smtClean="0"/>
              <a:t>16/09 – </a:t>
            </a:r>
            <a:r>
              <a:rPr lang="en-US" sz="2000" dirty="0" err="1" smtClean="0"/>
              <a:t>Sistemas</a:t>
            </a:r>
            <a:r>
              <a:rPr lang="en-US" sz="2000" dirty="0" smtClean="0"/>
              <a:t> </a:t>
            </a:r>
            <a:r>
              <a:rPr lang="en-US" sz="2000" dirty="0" err="1" smtClean="0"/>
              <a:t>Difusos</a:t>
            </a:r>
            <a:r>
              <a:rPr lang="en-US" sz="2000" dirty="0" smtClean="0"/>
              <a:t> 1</a:t>
            </a:r>
          </a:p>
          <a:p>
            <a:r>
              <a:rPr lang="en-US" sz="2000" dirty="0" smtClean="0"/>
              <a:t>18/09 – </a:t>
            </a:r>
            <a:r>
              <a:rPr lang="en-US" sz="2000" dirty="0" err="1"/>
              <a:t>Sistemas</a:t>
            </a:r>
            <a:r>
              <a:rPr lang="en-US" sz="2000" dirty="0"/>
              <a:t> </a:t>
            </a:r>
            <a:r>
              <a:rPr lang="en-US" sz="2000" dirty="0" err="1"/>
              <a:t>Difusos</a:t>
            </a:r>
            <a:r>
              <a:rPr lang="en-US" sz="2000" dirty="0"/>
              <a:t> </a:t>
            </a:r>
            <a:r>
              <a:rPr lang="en-US" sz="2000" dirty="0" smtClean="0"/>
              <a:t>2</a:t>
            </a:r>
          </a:p>
          <a:p>
            <a:r>
              <a:rPr lang="en-US" sz="2000" dirty="0" smtClean="0"/>
              <a:t>23/09 – Aula de </a:t>
            </a:r>
            <a:r>
              <a:rPr lang="en-US" sz="2000" dirty="0" err="1" smtClean="0"/>
              <a:t>Exercício</a:t>
            </a:r>
            <a:endParaRPr lang="en-US" sz="2000" dirty="0" smtClean="0"/>
          </a:p>
          <a:p>
            <a:r>
              <a:rPr lang="en-US" sz="2000" dirty="0" smtClean="0"/>
              <a:t>23/09 – </a:t>
            </a:r>
            <a:r>
              <a:rPr lang="en-US" sz="2000" dirty="0" err="1" smtClean="0">
                <a:solidFill>
                  <a:srgbClr val="FF0000"/>
                </a:solidFill>
              </a:rPr>
              <a:t>Enviar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relatório</a:t>
            </a:r>
            <a:r>
              <a:rPr lang="en-US" sz="2000" dirty="0" smtClean="0">
                <a:solidFill>
                  <a:srgbClr val="FF0000"/>
                </a:solidFill>
              </a:rPr>
              <a:t> do </a:t>
            </a:r>
            <a:r>
              <a:rPr lang="en-US" sz="2000" dirty="0" err="1" smtClean="0">
                <a:solidFill>
                  <a:srgbClr val="FF0000"/>
                </a:solidFill>
              </a:rPr>
              <a:t>Exercício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para</a:t>
            </a:r>
            <a:r>
              <a:rPr lang="en-US" sz="2000" dirty="0">
                <a:solidFill>
                  <a:srgbClr val="FF0000"/>
                </a:solidFill>
              </a:rPr>
              <a:t> Tiago (tpfl2@</a:t>
            </a:r>
            <a:r>
              <a:rPr lang="en-US" sz="2000" dirty="0" smtClean="0">
                <a:solidFill>
                  <a:srgbClr val="FF0000"/>
                </a:solidFill>
              </a:rPr>
              <a:t>cin.ufpe.br)</a:t>
            </a:r>
          </a:p>
          <a:p>
            <a:r>
              <a:rPr lang="en-US" sz="2000" dirty="0" smtClean="0"/>
              <a:t>25/09 – </a:t>
            </a:r>
            <a:r>
              <a:rPr lang="en-US" sz="2000" dirty="0" err="1" smtClean="0">
                <a:solidFill>
                  <a:srgbClr val="FF0000"/>
                </a:solidFill>
              </a:rPr>
              <a:t>Avaliação</a:t>
            </a:r>
            <a:r>
              <a:rPr lang="en-US" sz="2000" dirty="0" smtClean="0">
                <a:solidFill>
                  <a:srgbClr val="FF0000"/>
                </a:solidFill>
              </a:rPr>
              <a:t> oral do </a:t>
            </a:r>
            <a:r>
              <a:rPr lang="en-US" sz="2000" dirty="0" err="1">
                <a:solidFill>
                  <a:srgbClr val="FF0000"/>
                </a:solidFill>
              </a:rPr>
              <a:t>exercício</a:t>
            </a:r>
            <a:r>
              <a:rPr lang="en-US" sz="2000" dirty="0">
                <a:solidFill>
                  <a:srgbClr val="FF0000"/>
                </a:solidFill>
              </a:rPr>
              <a:t> MATLAB – G4 – 10</a:t>
            </a:r>
            <a:r>
              <a:rPr lang="en-US" sz="2000" dirty="0" smtClean="0">
                <a:solidFill>
                  <a:srgbClr val="FF0000"/>
                </a:solidFill>
              </a:rPr>
              <a:t>%</a:t>
            </a:r>
          </a:p>
          <a:p>
            <a:r>
              <a:rPr lang="en-US" sz="2000" dirty="0" smtClean="0"/>
              <a:t>30/09</a:t>
            </a:r>
            <a:r>
              <a:rPr lang="en-US" sz="2000" dirty="0" smtClean="0"/>
              <a:t> </a:t>
            </a:r>
            <a:r>
              <a:rPr lang="en-US" sz="2000" dirty="0" smtClean="0"/>
              <a:t>– </a:t>
            </a:r>
            <a:r>
              <a:rPr lang="en-US" sz="2000" dirty="0" err="1" smtClean="0">
                <a:solidFill>
                  <a:srgbClr val="FF0000"/>
                </a:solidFill>
              </a:rPr>
              <a:t>Primeiro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Exercício</a:t>
            </a:r>
            <a:r>
              <a:rPr lang="en-US" sz="2000" dirty="0" smtClean="0">
                <a:solidFill>
                  <a:srgbClr val="FF0000"/>
                </a:solidFill>
              </a:rPr>
              <a:t> Escolar – 90%</a:t>
            </a:r>
          </a:p>
          <a:p>
            <a:r>
              <a:rPr lang="en-US" sz="2000" dirty="0" smtClean="0"/>
              <a:t>02/</a:t>
            </a:r>
            <a:r>
              <a:rPr lang="en-US" sz="2000" dirty="0" smtClean="0"/>
              <a:t>10 – </a:t>
            </a:r>
            <a:r>
              <a:rPr lang="en-US" sz="2000" dirty="0" err="1" smtClean="0"/>
              <a:t>Revisão</a:t>
            </a:r>
            <a:r>
              <a:rPr lang="en-US" sz="2000" dirty="0" smtClean="0"/>
              <a:t> do </a:t>
            </a:r>
            <a:r>
              <a:rPr lang="en-US" sz="2000" dirty="0" err="1"/>
              <a:t>Primeiro</a:t>
            </a:r>
            <a:r>
              <a:rPr lang="en-US" sz="2000" dirty="0"/>
              <a:t> </a:t>
            </a:r>
            <a:r>
              <a:rPr lang="en-US" sz="2000" dirty="0" err="1"/>
              <a:t>Exercício</a:t>
            </a:r>
            <a:r>
              <a:rPr lang="en-US" sz="2000" dirty="0"/>
              <a:t> </a:t>
            </a:r>
            <a:r>
              <a:rPr lang="en-US" sz="2000" dirty="0" smtClean="0"/>
              <a:t>Escolar</a:t>
            </a:r>
          </a:p>
          <a:p>
            <a:r>
              <a:rPr lang="en-US" sz="2000" smtClean="0"/>
              <a:t>07/</a:t>
            </a:r>
            <a:r>
              <a:rPr lang="en-US" sz="2000" dirty="0" smtClean="0"/>
              <a:t>10 – </a:t>
            </a:r>
            <a:r>
              <a:rPr lang="en-US" sz="2000" dirty="0" err="1" smtClean="0"/>
              <a:t>Início</a:t>
            </a:r>
            <a:r>
              <a:rPr lang="en-US" sz="2000" dirty="0" smtClean="0"/>
              <a:t> da </a:t>
            </a:r>
            <a:r>
              <a:rPr lang="en-US" sz="2000" dirty="0" err="1" smtClean="0"/>
              <a:t>Segunda</a:t>
            </a:r>
            <a:r>
              <a:rPr lang="en-US" sz="2000" dirty="0" smtClean="0"/>
              <a:t> Parte da </a:t>
            </a:r>
            <a:r>
              <a:rPr lang="en-US" sz="2000" dirty="0" err="1" smtClean="0"/>
              <a:t>disciplina</a:t>
            </a:r>
            <a:r>
              <a:rPr lang="en-US" sz="2000" dirty="0" smtClean="0"/>
              <a:t> – Ricardo </a:t>
            </a:r>
            <a:r>
              <a:rPr lang="en-US" sz="2000" dirty="0" err="1" smtClean="0"/>
              <a:t>Prudêncio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Bons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from Data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Yaser</a:t>
            </a:r>
            <a:r>
              <a:rPr lang="en-US" dirty="0" smtClean="0"/>
              <a:t> S. Abu-</a:t>
            </a:r>
            <a:r>
              <a:rPr lang="en-US" dirty="0" err="1" smtClean="0"/>
              <a:t>Mostafa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Caltech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itunesU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Machine Learning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Andrew 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Stanford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coursera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4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255588"/>
            <a:ext cx="7810500" cy="1146175"/>
          </a:xfrm>
        </p:spPr>
        <p:txBody>
          <a:bodyPr/>
          <a:lstStyle/>
          <a:p>
            <a:pPr algn="ctr" eaLnBrk="1" hangingPunct="1">
              <a:lnSpc>
                <a:spcPts val="36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smtClean="0">
                <a:solidFill>
                  <a:srgbClr val="000000"/>
                </a:solidFill>
              </a:rPr>
              <a:t>	Bibliografia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379663"/>
            <a:ext cx="7958137" cy="4478337"/>
          </a:xfrm>
        </p:spPr>
        <p:txBody>
          <a:bodyPr/>
          <a:lstStyle/>
          <a:p>
            <a:pPr eaLnBrk="1" hangingPunct="1">
              <a:lnSpc>
                <a:spcPts val="2813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MITCHELL T. Machine Learning. McGraw Hill, 1997.</a:t>
            </a:r>
          </a:p>
          <a:p>
            <a:pPr eaLnBrk="1" hangingPunct="1">
              <a:lnSpc>
                <a:spcPts val="2813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 smtClean="0"/>
              <a:t>Redes Artificiais: Teoria e Aplicações, Braga, A., Carvalho,A. e </a:t>
            </a:r>
            <a:r>
              <a:rPr lang="pt-BR" dirty="0" err="1" smtClean="0"/>
              <a:t>Ludermir</a:t>
            </a:r>
            <a:r>
              <a:rPr lang="pt-BR" dirty="0" smtClean="0"/>
              <a:t>, T. LTC.</a:t>
            </a:r>
            <a:endParaRPr lang="en-US" dirty="0" smtClean="0"/>
          </a:p>
          <a:p>
            <a:pPr eaLnBrk="1" hangingPunct="1">
              <a:lnSpc>
                <a:spcPts val="2813"/>
              </a:lnSpc>
              <a:buFont typeface="Wingdings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28899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</a:t>
            </a:r>
            <a:r>
              <a:rPr lang="en-US" dirty="0" err="1" smtClean="0"/>
              <a:t>tbl</a:t>
            </a:r>
            <a:r>
              <a:rPr lang="en-US" dirty="0" smtClean="0"/>
              <a:t>/</a:t>
            </a:r>
            <a:r>
              <a:rPr lang="en-US" dirty="0" err="1" smtClean="0"/>
              <a:t>Aulas</a:t>
            </a:r>
            <a:r>
              <a:rPr lang="en-US" dirty="0" smtClean="0"/>
              <a:t>/SI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7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5A31245E-C1DC-4856-BEF7-0E3D36D3BC3F}" type="slidenum">
              <a:rPr lang="pt-BR"/>
              <a:pPr/>
              <a:t>4</a:t>
            </a:fld>
            <a:endParaRPr lang="pt-BR"/>
          </a:p>
        </p:txBody>
      </p:sp>
      <p:pic>
        <p:nvPicPr>
          <p:cNvPr id="378882" name="Picture 1026" descr="hazb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3276600"/>
            <a:ext cx="3868738" cy="3268663"/>
          </a:xfrm>
          <a:prstGeom prst="rect">
            <a:avLst/>
          </a:prstGeom>
          <a:noFill/>
        </p:spPr>
      </p:pic>
      <p:sp>
        <p:nvSpPr>
          <p:cNvPr id="378883" name="Rectangle 1027"/>
          <p:cNvSpPr>
            <a:spLocks noChangeArrowheads="1"/>
          </p:cNvSpPr>
          <p:nvPr/>
        </p:nvSpPr>
        <p:spPr bwMode="auto">
          <a:xfrm>
            <a:off x="5851525" y="4111625"/>
            <a:ext cx="3146425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defTabSz="762000"/>
            <a:r>
              <a:rPr lang="pt-BR" sz="2000">
                <a:latin typeface="Arial" pitchFamily="34" charset="0"/>
              </a:rPr>
              <a:t>HAZBOT: ambientes com </a:t>
            </a:r>
          </a:p>
          <a:p>
            <a:pPr algn="l" defTabSz="762000"/>
            <a:r>
              <a:rPr lang="pt-BR" sz="2000">
                <a:latin typeface="Arial" pitchFamily="34" charset="0"/>
              </a:rPr>
              <a:t>atmosfera inflamável</a:t>
            </a:r>
          </a:p>
        </p:txBody>
      </p:sp>
      <p:sp>
        <p:nvSpPr>
          <p:cNvPr id="37888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/>
              <a:t>Controle de robôs</a:t>
            </a:r>
            <a:endParaRPr lang="pt-BR"/>
          </a:p>
        </p:txBody>
      </p:sp>
      <p:sp>
        <p:nvSpPr>
          <p:cNvPr id="37888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/>
              <a:t>Como obter navegação segura e eficiente, estabilidade, manipulação fina e versátil? </a:t>
            </a:r>
          </a:p>
          <a:p>
            <a:r>
              <a:rPr lang="pt-BR" sz="2000"/>
              <a:t>E no caso de ambientes dinâmicos e imprevisíveis?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5DA317BA-A0D0-4AB5-AC94-D3FB2BAC9223}" type="slidenum">
              <a:rPr lang="pt-BR"/>
              <a:pPr/>
              <a:t>5</a:t>
            </a:fld>
            <a:endParaRPr lang="pt-BR"/>
          </a:p>
        </p:txBody>
      </p:sp>
      <p:sp>
        <p:nvSpPr>
          <p:cNvPr id="3809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/>
              <a:t>Busca de informação na Web</a:t>
            </a:r>
            <a:endParaRPr lang="pt-BR"/>
          </a:p>
        </p:txBody>
      </p:sp>
      <p:sp>
        <p:nvSpPr>
          <p:cNvPr id="3809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/>
              <a:t>Como localizar a informação relevante?</a:t>
            </a:r>
          </a:p>
        </p:txBody>
      </p:sp>
      <p:pic>
        <p:nvPicPr>
          <p:cNvPr id="380932" name="Picture 1028" descr="goog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84500"/>
            <a:ext cx="5822950" cy="3284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BE78EBBE-321B-4696-958B-6E43C86B9E3F}" type="slidenum">
              <a:rPr lang="pt-BR"/>
              <a:pPr/>
              <a:t>6</a:t>
            </a:fld>
            <a:endParaRPr lang="pt-BR"/>
          </a:p>
        </p:txBody>
      </p:sp>
      <p:pic>
        <p:nvPicPr>
          <p:cNvPr id="381954" name="Picture 1026" descr="w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388" y="3657600"/>
            <a:ext cx="3341687" cy="2714625"/>
          </a:xfrm>
          <a:prstGeom prst="rect">
            <a:avLst/>
          </a:prstGeom>
          <a:noFill/>
        </p:spPr>
      </p:pic>
      <p:pic>
        <p:nvPicPr>
          <p:cNvPr id="381955" name="Picture 1027" descr="brok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5113" y="3657600"/>
            <a:ext cx="2052637" cy="2667000"/>
          </a:xfrm>
          <a:prstGeom prst="rect">
            <a:avLst/>
          </a:prstGeom>
          <a:noFill/>
        </p:spPr>
      </p:pic>
      <p:sp>
        <p:nvSpPr>
          <p:cNvPr id="38195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/>
              <a:t>Previsão</a:t>
            </a:r>
            <a:endParaRPr lang="pt-BR"/>
          </a:p>
        </p:txBody>
      </p:sp>
      <p:sp>
        <p:nvSpPr>
          <p:cNvPr id="381957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/>
              <a:t>Como prever o valor do dólar (ou o clima) amanhã?</a:t>
            </a:r>
          </a:p>
          <a:p>
            <a:r>
              <a:rPr lang="pt-BR" sz="2000"/>
              <a:t>Que dados são relevantes? Há comportamentos recorrentes?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79D97A4F-D7ED-42B7-8C47-9BB7D8BBB50A}" type="slidenum">
              <a:rPr lang="pt-BR"/>
              <a:pPr/>
              <a:t>7</a:t>
            </a:fld>
            <a:endParaRPr lang="pt-BR"/>
          </a:p>
        </p:txBody>
      </p:sp>
      <p:sp>
        <p:nvSpPr>
          <p:cNvPr id="3829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/>
              <a:t>Detecção de Intrusão e Filtragem de Spam</a:t>
            </a:r>
            <a:endParaRPr lang="pt-BR"/>
          </a:p>
        </p:txBody>
      </p:sp>
      <p:graphicFrame>
        <p:nvGraphicFramePr>
          <p:cNvPr id="382979" name="Object 1027"/>
          <p:cNvGraphicFramePr>
            <a:graphicFrameLocks noChangeAspect="1"/>
          </p:cNvGraphicFramePr>
          <p:nvPr/>
        </p:nvGraphicFramePr>
        <p:xfrm>
          <a:off x="2673350" y="3810000"/>
          <a:ext cx="117633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1" name="Clip" r:id="rId3" imgW="3031560" imgH="4533480" progId="">
                  <p:embed/>
                </p:oleObj>
              </mc:Choice>
              <mc:Fallback>
                <p:oleObj name="Clip" r:id="rId3" imgW="3031560" imgH="4533480" progId="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3810000"/>
                        <a:ext cx="1176338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0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/>
              <a:t>Como saber se uma mensagem é lixo ou de fato interessa?</a:t>
            </a:r>
          </a:p>
          <a:p>
            <a:r>
              <a:rPr lang="pt-BR" sz="2000"/>
              <a:t>Como saber se um dado comportamento de usuário é suspeito e com lidar com isto?</a:t>
            </a:r>
          </a:p>
        </p:txBody>
      </p:sp>
      <p:pic>
        <p:nvPicPr>
          <p:cNvPr id="382981" name="Picture 1029" descr="Image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10025" y="4114800"/>
            <a:ext cx="3786188" cy="2414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9575C890-D5F2-4423-886A-32147523FE7E}" type="slidenum">
              <a:rPr lang="pt-BR"/>
              <a:pPr/>
              <a:t>8</a:t>
            </a:fld>
            <a:endParaRPr lang="pt-BR"/>
          </a:p>
        </p:txBody>
      </p:sp>
      <p:sp>
        <p:nvSpPr>
          <p:cNvPr id="38400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457200" y="2170113"/>
            <a:ext cx="8497888" cy="4268787"/>
          </a:xfrm>
        </p:spPr>
        <p:txBody>
          <a:bodyPr/>
          <a:lstStyle/>
          <a:p>
            <a:r>
              <a:rPr lang="pt-BR" sz="1800"/>
              <a:t>Como brecar o carro sem as rodas deslizarem em função da velocidade, atrito, etc.?</a:t>
            </a:r>
          </a:p>
          <a:p>
            <a:r>
              <a:rPr lang="pt-BR" sz="1800"/>
              <a:t>Como focar a câmera em função de luminosidade,  distância, etc.?</a:t>
            </a:r>
          </a:p>
          <a:p>
            <a:r>
              <a:rPr lang="pt-BR" sz="1800"/>
              <a:t>Como ajustar a temperatura em da quantidade de roupa, fluxo de água, etc.?</a:t>
            </a:r>
          </a:p>
          <a:p>
            <a:endParaRPr lang="pt-BR" sz="1800"/>
          </a:p>
          <a:p>
            <a:endParaRPr lang="pt-BR"/>
          </a:p>
        </p:txBody>
      </p:sp>
      <p:pic>
        <p:nvPicPr>
          <p:cNvPr id="384003" name="Picture 1027" descr="ab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5175" y="3708400"/>
            <a:ext cx="2085975" cy="2590800"/>
          </a:xfrm>
          <a:prstGeom prst="rect">
            <a:avLst/>
          </a:prstGeom>
          <a:noFill/>
        </p:spPr>
      </p:pic>
      <p:pic>
        <p:nvPicPr>
          <p:cNvPr id="384004" name="Picture 1028" descr="came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550" y="4457700"/>
            <a:ext cx="1687513" cy="1109663"/>
          </a:xfrm>
          <a:prstGeom prst="rect">
            <a:avLst/>
          </a:prstGeom>
          <a:noFill/>
        </p:spPr>
      </p:pic>
      <p:pic>
        <p:nvPicPr>
          <p:cNvPr id="384005" name="Picture 1029" descr="w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8675" y="3975100"/>
            <a:ext cx="2532063" cy="2062163"/>
          </a:xfrm>
          <a:prstGeom prst="rect">
            <a:avLst/>
          </a:prstGeom>
          <a:noFill/>
        </p:spPr>
      </p:pic>
      <p:sp>
        <p:nvSpPr>
          <p:cNvPr id="384006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/>
              <a:t>Sistemas de Controle</a:t>
            </a:r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5135D679-C712-4A17-9DAA-7E5ED2DA5E5B}" type="slidenum">
              <a:rPr lang="pt-BR"/>
              <a:pPr/>
              <a:t>9</a:t>
            </a:fld>
            <a:endParaRPr lang="pt-BR"/>
          </a:p>
        </p:txBody>
      </p:sp>
      <p:sp>
        <p:nvSpPr>
          <p:cNvPr id="3860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/>
              <a:t>O que estes problemas têm em comum?</a:t>
            </a:r>
            <a:endParaRPr lang="pt-BR"/>
          </a:p>
        </p:txBody>
      </p:sp>
      <p:sp>
        <p:nvSpPr>
          <p:cNvPr id="3860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/>
              <a:t>Grande complexidade (número, variedade e natureza das tarefas)</a:t>
            </a:r>
            <a:br>
              <a:rPr lang="pt-BR" sz="2400"/>
            </a:br>
            <a:endParaRPr lang="pt-BR" sz="2400"/>
          </a:p>
          <a:p>
            <a:r>
              <a:rPr lang="pt-BR" sz="2400"/>
              <a:t>Não há “solução algorítmica”, mas existe conhecimento</a:t>
            </a:r>
            <a:br>
              <a:rPr lang="pt-BR" sz="2400"/>
            </a:br>
            <a:endParaRPr lang="pt-BR" sz="2400"/>
          </a:p>
          <a:p>
            <a:r>
              <a:rPr lang="pt-BR" sz="2400"/>
              <a:t>Modelagem do comportamento de um ser inteligente (conhecimento, aprendizagem, iniciativa, etc.)</a:t>
            </a:r>
          </a:p>
          <a:p>
            <a:pPr lvl="1"/>
            <a:endParaRPr lang="pt-B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build="p" autoUpdateAnimBg="0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5491</TotalTime>
  <Words>1236</Words>
  <Application>Microsoft Macintosh PowerPoint</Application>
  <PresentationFormat>On-screen Show (4:3)</PresentationFormat>
  <Paragraphs>245</Paragraphs>
  <Slides>38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Design padrão</vt:lpstr>
      <vt:lpstr>1_Design padrão</vt:lpstr>
      <vt:lpstr>Clip</vt:lpstr>
      <vt:lpstr>Disciplina: Sistemas Inteligentes Introdução: Aprendizado de Máquina</vt:lpstr>
      <vt:lpstr>Exemplo: Recomendação de filmes para expectadores</vt:lpstr>
      <vt:lpstr>Produção de jogos e histórias interativas</vt:lpstr>
      <vt:lpstr>Controle de robôs</vt:lpstr>
      <vt:lpstr>Busca de informação na Web</vt:lpstr>
      <vt:lpstr>Previsão</vt:lpstr>
      <vt:lpstr>Detecção de Intrusão e Filtragem de Spam</vt:lpstr>
      <vt:lpstr>Sistemas de Controle</vt:lpstr>
      <vt:lpstr>O que estes problemas têm em comum?</vt:lpstr>
      <vt:lpstr>Sub-Áreas da IA</vt:lpstr>
      <vt:lpstr> AM - Motivação</vt:lpstr>
      <vt:lpstr>AM - Motivação</vt:lpstr>
      <vt:lpstr> O que é Aprendizado?</vt:lpstr>
      <vt:lpstr> Aprendizado de Máquina</vt:lpstr>
      <vt:lpstr>Exemplos aprendizagem  de máquina</vt:lpstr>
      <vt:lpstr>Multidisciplinaridade da Aprendizagem de Máquina</vt:lpstr>
      <vt:lpstr> Inferência Indutiva (1/2)</vt:lpstr>
      <vt:lpstr> Inferência Indutiva (2/2)</vt:lpstr>
      <vt:lpstr> Aprendizado de Máquina - uma definição</vt:lpstr>
      <vt:lpstr> Aprendizado de Máquina</vt:lpstr>
      <vt:lpstr> Aprendizado de Máquina - Exemplo (1/2)</vt:lpstr>
      <vt:lpstr> Aprendizado de Máquina - Exemplo (2/2)</vt:lpstr>
      <vt:lpstr> Tipos de Aprendizado de Máquina (1/3)</vt:lpstr>
      <vt:lpstr> Tipos de Aprendizado de Máquina (2/3)</vt:lpstr>
      <vt:lpstr> Tipos de Aprendizado de Máquina (3/3)</vt:lpstr>
      <vt:lpstr>Paradigmas de Aprendizado</vt:lpstr>
      <vt:lpstr> </vt:lpstr>
      <vt:lpstr> Conceitos e Definições </vt:lpstr>
      <vt:lpstr> Conceitos e Definições </vt:lpstr>
      <vt:lpstr> Conceitos e Definições </vt:lpstr>
      <vt:lpstr> Conceitos e Definições </vt:lpstr>
      <vt:lpstr> Conceitos e Definições </vt:lpstr>
      <vt:lpstr>Conceitos e Definições</vt:lpstr>
      <vt:lpstr>Conceitos e Definições</vt:lpstr>
      <vt:lpstr>Cronograma</vt:lpstr>
      <vt:lpstr>Bons cursos na web</vt:lpstr>
      <vt:lpstr> Bibliografia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Aprendizado de Máquina</dc:title>
  <cp:lastModifiedBy>Teresa Ludermir</cp:lastModifiedBy>
  <cp:revision>319</cp:revision>
  <dcterms:modified xsi:type="dcterms:W3CDTF">2015-09-16T21:57:51Z</dcterms:modified>
</cp:coreProperties>
</file>