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Comfortaa SemiBold"/>
      <p:regular r:id="rId22"/>
      <p:bold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Comfortaa Medium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iHabhXC9BNzWmNtZeKxadjoL1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0C8A64-0276-461E-8C04-F9337CBD6EBA}">
  <a:tblStyle styleId="{D20C8A64-0276-461E-8C04-F9337CBD6E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279193E3-2E02-451A-895A-E75E7005CF4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mfortaa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BarlowCondensed-regular.fntdata"/><Relationship Id="rId23" Type="http://schemas.openxmlformats.org/officeDocument/2006/relationships/font" Target="fonts/Comfortaa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ComfortaaMedium-regular.fnt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46a1d45a_0_0:notes"/>
          <p:cNvSpPr/>
          <p:nvPr>
            <p:ph idx="2" type="sldImg"/>
          </p:nvPr>
        </p:nvSpPr>
        <p:spPr>
          <a:xfrm>
            <a:off x="1244239" y="977515"/>
            <a:ext cx="3732900" cy="263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b046a1d45a_0_0:notes"/>
          <p:cNvSpPr txBox="1"/>
          <p:nvPr>
            <p:ph idx="1" type="body"/>
          </p:nvPr>
        </p:nvSpPr>
        <p:spPr>
          <a:xfrm>
            <a:off x="622119" y="3763433"/>
            <a:ext cx="49770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b046a1d45a_0_0:notes"/>
          <p:cNvSpPr txBox="1"/>
          <p:nvPr>
            <p:ph idx="12" type="sldNum"/>
          </p:nvPr>
        </p:nvSpPr>
        <p:spPr>
          <a:xfrm>
            <a:off x="3523899" y="7427758"/>
            <a:ext cx="26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046a1d45a_0_98:notes"/>
          <p:cNvSpPr/>
          <p:nvPr>
            <p:ph idx="2" type="sldImg"/>
          </p:nvPr>
        </p:nvSpPr>
        <p:spPr>
          <a:xfrm>
            <a:off x="1244239" y="977515"/>
            <a:ext cx="3732900" cy="263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046a1d45a_0_98:notes"/>
          <p:cNvSpPr txBox="1"/>
          <p:nvPr>
            <p:ph idx="1" type="body"/>
          </p:nvPr>
        </p:nvSpPr>
        <p:spPr>
          <a:xfrm>
            <a:off x="622119" y="3763433"/>
            <a:ext cx="49770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b046a1d45a_0_98:notes"/>
          <p:cNvSpPr txBox="1"/>
          <p:nvPr>
            <p:ph idx="12" type="sldNum"/>
          </p:nvPr>
        </p:nvSpPr>
        <p:spPr>
          <a:xfrm>
            <a:off x="3523899" y="7427758"/>
            <a:ext cx="26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b65d1da04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bb65d1da0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bb65d1da0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 1" showMasterSp="0">
  <p:cSld name="Six columns of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2b046a1d45a_0_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3825" y="6229925"/>
            <a:ext cx="2612425" cy="7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b046a1d45a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085" y="6313900"/>
            <a:ext cx="1556230" cy="47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1964155" y="2408058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2855902" y="3858879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0" i="1" sz="24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629841" y="678112"/>
            <a:ext cx="2949178" cy="169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200"/>
              <a:buFont typeface="Barlow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3885009" y="1306263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629841" y="23683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629841" y="88827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200"/>
              <a:buFont typeface="Barlow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/>
          <p:nvPr>
            <p:ph idx="2" type="pic"/>
          </p:nvPr>
        </p:nvSpPr>
        <p:spPr>
          <a:xfrm>
            <a:off x="3887391" y="1397726"/>
            <a:ext cx="4629150" cy="44633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629841" y="2521130"/>
            <a:ext cx="2949178" cy="3347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628650" y="365126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 rot="5400000">
            <a:off x="2620145" y="-43045"/>
            <a:ext cx="390371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lo el título">
  <p:cSld name="1_Solo el títul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1964155" y="2408058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2855902" y="3858879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0" i="1" sz="24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lo el título">
  <p:cSld name="2_Solo el títul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1964155" y="2408058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" type="body"/>
          </p:nvPr>
        </p:nvSpPr>
        <p:spPr>
          <a:xfrm>
            <a:off x="2855902" y="3858879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0" i="1" sz="24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 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 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000"/>
              <a:buFont typeface="Barlow Condense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685800" y="3602037"/>
            <a:ext cx="77724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28650" y="365126"/>
            <a:ext cx="5798276" cy="158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28650" y="1948450"/>
            <a:ext cx="7886700" cy="3903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000"/>
              <a:buFont typeface="Barlow Condense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C6FC"/>
              </a:buClr>
              <a:buSzPts val="2400"/>
              <a:buNone/>
              <a:defRPr b="0" i="1" sz="2400">
                <a:solidFill>
                  <a:srgbClr val="77C6FC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628650" y="365126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629841" y="365126"/>
            <a:ext cx="56867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1" sz="24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C6FC"/>
              </a:buClr>
              <a:buSzPts val="2800"/>
              <a:buChar char="•"/>
              <a:defRPr>
                <a:solidFill>
                  <a:srgbClr val="77C6F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400"/>
              <a:buChar char="•"/>
              <a:defRPr>
                <a:solidFill>
                  <a:srgbClr val="49494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000"/>
              <a:buChar char="•"/>
              <a:defRPr>
                <a:solidFill>
                  <a:srgbClr val="49494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1" sz="24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C6FC"/>
              </a:buClr>
              <a:buSzPts val="2800"/>
              <a:buChar char="•"/>
              <a:defRPr>
                <a:solidFill>
                  <a:srgbClr val="77C6F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400"/>
              <a:buChar char="•"/>
              <a:defRPr>
                <a:solidFill>
                  <a:srgbClr val="49494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000"/>
              <a:buChar char="•"/>
              <a:defRPr>
                <a:solidFill>
                  <a:srgbClr val="49494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6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7.xml"/><Relationship Id="rId3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10.xml"/><Relationship Id="rId35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9.xml"/><Relationship Id="rId3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12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3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6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 b="1" i="0" sz="4400" u="none" cap="none" strike="noStrike">
                <a:solidFill>
                  <a:srgbClr val="C582F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948450"/>
            <a:ext cx="7886700" cy="3903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7"/>
          <p:cNvGrpSpPr/>
          <p:nvPr/>
        </p:nvGrpSpPr>
        <p:grpSpPr>
          <a:xfrm>
            <a:off x="5884447" y="5987104"/>
            <a:ext cx="2657038" cy="464650"/>
            <a:chOff x="6002010" y="6164149"/>
            <a:chExt cx="2657038" cy="46465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17"/>
          <p:cNvGrpSpPr/>
          <p:nvPr/>
        </p:nvGrpSpPr>
        <p:grpSpPr>
          <a:xfrm>
            <a:off x="5884447" y="5987104"/>
            <a:ext cx="2657038" cy="464650"/>
            <a:chOff x="6002010" y="6164149"/>
            <a:chExt cx="2657038" cy="464650"/>
          </a:xfrm>
        </p:grpSpPr>
        <p:pic>
          <p:nvPicPr>
            <p:cNvPr id="16" name="Google Shape;16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878" y="365126"/>
            <a:ext cx="2157607" cy="4702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046a1d45a_0_0"/>
          <p:cNvSpPr txBox="1"/>
          <p:nvPr/>
        </p:nvSpPr>
        <p:spPr>
          <a:xfrm>
            <a:off x="52874" y="71301"/>
            <a:ext cx="9005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9775" lIns="79775" spcFirstLastPara="1" rIns="79775" wrap="square" tIns="79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s-CL" sz="33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BITÁCORA EA2</a:t>
            </a:r>
            <a:r>
              <a:rPr b="1" i="0" lang="es-CL" sz="42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0" sz="4200" u="none" cap="none" strike="noStrike">
              <a:solidFill>
                <a:srgbClr val="FFFFFF"/>
              </a:solidFill>
              <a:highlight>
                <a:srgbClr val="77C6F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1" lang="es-CL" sz="1900" u="none" cap="none" strike="noStrike">
                <a:solidFill>
                  <a:srgbClr val="77C6FC"/>
                </a:solidFill>
                <a:latin typeface="Comfortaa"/>
                <a:ea typeface="Comfortaa"/>
                <a:cs typeface="Comfortaa"/>
                <a:sym typeface="Comfortaa"/>
              </a:rPr>
              <a:t>de registro de actividades realizadas en clases  </a:t>
            </a:r>
            <a:endParaRPr b="1" i="1" sz="19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g2b046a1d45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32" y="2326810"/>
            <a:ext cx="7061137" cy="21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b046a1d45a_0_0"/>
          <p:cNvSpPr/>
          <p:nvPr/>
        </p:nvSpPr>
        <p:spPr>
          <a:xfrm>
            <a:off x="4208938" y="5754619"/>
            <a:ext cx="2272800" cy="10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9775" lIns="79775" spcFirstLastPara="1" rIns="79775" wrap="square" tIns="79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5. EVIDENCIAS Y CONCLUSIONES </a:t>
            </a:r>
            <a:endParaRPr b="1" i="0" sz="24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DE  ENTREVISTAS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fortaa Medium"/>
              <a:buChar char="●"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Incorpora fotografías o capturas de pantalla en caso de hacer la entrevista por alguna plataforma.</a:t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fortaa Medium"/>
              <a:buChar char="●"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Registra las notas de cosas relevantes que mencionó el entrevistado.</a:t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fortaa Medium"/>
              <a:buChar char="●"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Principales conclusiones de las entrevistas. Datos relevantes:</a:t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11"/>
          <p:cNvGraphicFramePr/>
          <p:nvPr/>
        </p:nvGraphicFramePr>
        <p:xfrm>
          <a:off x="172117" y="15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{279193E3-2E02-451A-895A-E75E7005CF43}</a:tableStyleId>
              </a:tblPr>
              <a:tblGrid>
                <a:gridCol w="1309675"/>
                <a:gridCol w="987400"/>
                <a:gridCol w="2077725"/>
                <a:gridCol w="2187350"/>
                <a:gridCol w="2187350"/>
              </a:tblGrid>
              <a:tr h="4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OBJETIVOS ESPECÍFICOS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 1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 2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 3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</a:tr>
              <a:tr h="753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1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  <a:tr h="753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2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  <a:tr h="942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3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  <a:tr h="753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4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</a:tbl>
          </a:graphicData>
        </a:graphic>
      </p:graphicFrame>
      <p:sp>
        <p:nvSpPr>
          <p:cNvPr id="210" name="Google Shape;210;p11"/>
          <p:cNvSpPr txBox="1"/>
          <p:nvPr/>
        </p:nvSpPr>
        <p:spPr>
          <a:xfrm>
            <a:off x="172050" y="5257200"/>
            <a:ext cx="8749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None/>
            </a:pPr>
            <a:r>
              <a:rPr b="1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Mejores Prácticas. Conclusión:</a:t>
            </a:r>
            <a:endParaRPr b="1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6 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219200" y="1353800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>
            <a:off x="219800" y="5187450"/>
            <a:ext cx="8748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1"/>
          <p:cNvSpPr txBox="1"/>
          <p:nvPr/>
        </p:nvSpPr>
        <p:spPr>
          <a:xfrm>
            <a:off x="2482225" y="1542675"/>
            <a:ext cx="1783500" cy="36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Hospital Público</a:t>
            </a:r>
            <a:endParaRPr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4546925" y="1542675"/>
            <a:ext cx="1783500" cy="36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Clínica</a:t>
            </a:r>
            <a:r>
              <a:rPr lang="es-CL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Privada</a:t>
            </a:r>
            <a:endParaRPr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6672750" y="1542675"/>
            <a:ext cx="1783500" cy="36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Hospital Extranjero</a:t>
            </a:r>
            <a:endParaRPr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278375" y="2108150"/>
            <a:ext cx="21315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Comparar las listas de espera en los distintos países/recintos asistenciales.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278375" y="2948550"/>
            <a:ext cx="2131500" cy="5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Identificar los perfiles de los pacientes.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278375" y="3736875"/>
            <a:ext cx="2131500" cy="5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Analizar los canales de contacto.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278375" y="4525200"/>
            <a:ext cx="2131500" cy="5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Evaluar la relación de los pacientes.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2249975" y="2166864"/>
            <a:ext cx="2131500" cy="52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Esperas largas para cirugías y especialidades.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492125" y="2151638"/>
            <a:ext cx="2131500" cy="52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Acceso rápido con menos espera por pago adicional.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6734275" y="4463375"/>
            <a:ext cx="2051700" cy="65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Alto nivel de atención para pacientes internacionales.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6734275" y="3669550"/>
            <a:ext cx="2051700" cy="65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Plataformas multilingües y asistencia online.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6734275" y="2831850"/>
            <a:ext cx="21315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Pacientes buscando especialización o precios bajos.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6734275" y="2137825"/>
            <a:ext cx="2131500" cy="59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Esperas variables, a menudo cortas para turistas médicos.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2249975" y="2849725"/>
            <a:ext cx="21315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Personas de bajos ingresos y alta demanda.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2249975" y="3702049"/>
            <a:ext cx="2131500" cy="65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Teléfono y algunas plataformas digitales.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4572075" y="3669550"/>
            <a:ext cx="2051700" cy="65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Múltiples canales: teléfono, chat, apps.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4572075" y="4465800"/>
            <a:ext cx="2051700" cy="65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Relación personalizada, seguimiento activo.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2249975" y="4444751"/>
            <a:ext cx="2131500" cy="65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Satisfacción media, limitado seguimiento personalizado.</a:t>
            </a:r>
            <a:endParaRPr sz="13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4572075" y="2823600"/>
            <a:ext cx="20517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latin typeface="Barlow Condensed"/>
                <a:ea typeface="Barlow Condensed"/>
                <a:cs typeface="Barlow Condensed"/>
                <a:sym typeface="Barlow Condensed"/>
              </a:rPr>
              <a:t>Pacientes con mayor capacidad económica.</a:t>
            </a:r>
            <a:endParaRPr sz="13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408875" y="5602400"/>
            <a:ext cx="3856800" cy="82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Mejores Prácticas:</a:t>
            </a:r>
            <a:endParaRPr sz="11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Públicos: Mejora en accesibilidad digital.</a:t>
            </a:r>
            <a:endParaRPr sz="11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Privados: Atención rápida y personalizada.</a:t>
            </a:r>
            <a:endParaRPr sz="11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Extranjeros: Experiencia adaptada a turistas médicos.</a:t>
            </a:r>
            <a:endParaRPr sz="11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4492125" y="5646200"/>
            <a:ext cx="43326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Conclusión: La plataforma ayudará a comparar precios, tiempos y servicios, mejorando la elección de los usuarios en salud.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/>
        </p:nvSpPr>
        <p:spPr>
          <a:xfrm>
            <a:off x="131000" y="933641"/>
            <a:ext cx="2311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Página</a:t>
            </a: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Principal donde se </a:t>
            </a: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podrá</a:t>
            </a: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ver los distintos tipos de productos ofrecidos →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465475" y="0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43075" y="131900"/>
            <a:ext cx="663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7.1 PRODUCTO MÍNIMO VIABLE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713" y="651875"/>
            <a:ext cx="5810351" cy="2796099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3" y="3555400"/>
            <a:ext cx="5538373" cy="26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/>
          <p:nvPr/>
        </p:nvSpPr>
        <p:spPr>
          <a:xfrm>
            <a:off x="6017925" y="4036341"/>
            <a:ext cx="2311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Pagina comparativa donde podrian ser examenes, tipos de tratamietntos y en el caso visto los remedios</a:t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←</a:t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/>
        </p:nvSpPr>
        <p:spPr>
          <a:xfrm>
            <a:off x="383675" y="2348880"/>
            <a:ext cx="857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Incorpore aquí su evidencia de la publicación realizada.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3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7.2 VALIDACIÓN DEL PRODUCTO MÍNIMO VIABLE (publicación)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282300" y="1767037"/>
            <a:ext cx="857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Resultados: ¿Se cumplió el criterio de éxito?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Conclusiones.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7.3 VALIDACIÓN DEL PRODUCTO MÍNIMO VIABLE (resultados)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15"/>
          <p:cNvGraphicFramePr/>
          <p:nvPr/>
        </p:nvGraphicFramePr>
        <p:xfrm>
          <a:off x="391632" y="1632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{279193E3-2E02-451A-895A-E75E7005CF43}</a:tableStyleId>
              </a:tblPr>
              <a:tblGrid>
                <a:gridCol w="8360750"/>
              </a:tblGrid>
              <a:tr h="9017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800"/>
                        <a:buFont typeface="Comfortaa Medium"/>
                        <a:buAutoNum type="arabicPeriod"/>
                      </a:pPr>
                      <a:r>
                        <a:rPr lang="es-CL" sz="1800" u="none" cap="none" strike="noStrike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Introducción:</a:t>
                      </a:r>
                      <a:endParaRPr sz="1400" u="none" cap="none" strike="noStrike">
                        <a:solidFill>
                          <a:srgbClr val="666666"/>
                        </a:solidFill>
                      </a:endParaRPr>
                    </a:p>
                    <a:p>
                      <a:pPr indent="-228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-228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-228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45725" marB="45725" marR="91450" marL="91450"/>
                </a:tc>
              </a:tr>
              <a:tr h="90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2. Problema:</a:t>
                      </a:r>
                      <a:endParaRPr sz="1400" u="none" cap="none" strike="noStrike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3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3. Solución:</a:t>
                      </a:r>
                      <a:endParaRPr sz="1400" u="none" cap="none" strike="noStrike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0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4. Cierre:</a:t>
                      </a:r>
                      <a:endParaRPr sz="1400" u="none" cap="none" strike="noStrike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8 ELEVATOR PITCH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idx="4294967295" type="subTitle"/>
          </p:nvPr>
        </p:nvSpPr>
        <p:spPr>
          <a:xfrm>
            <a:off x="243153" y="2082960"/>
            <a:ext cx="8533462" cy="7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8000" u="none" cap="none" strike="noStrike">
                <a:solidFill>
                  <a:schemeClr val="lt1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BITÁCORA</a:t>
            </a:r>
            <a:r>
              <a:rPr b="1" i="0" lang="es-CL" sz="8000" u="none" cap="none" strike="noStrike">
                <a:solidFill>
                  <a:srgbClr val="77C6FC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000" u="none" cap="none" strike="noStrike">
                <a:solidFill>
                  <a:srgbClr val="77C6FC"/>
                </a:solidFill>
                <a:latin typeface="Comfortaa"/>
                <a:ea typeface="Comfortaa"/>
                <a:cs typeface="Comfortaa"/>
                <a:sym typeface="Comfortaa"/>
              </a:rPr>
              <a:t>REGISTRO DE ACTIVIDADES CLASE A CLASE</a:t>
            </a:r>
            <a:endParaRPr b="0" i="0" sz="2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5875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5875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1123112" y="3836958"/>
            <a:ext cx="68977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L" sz="32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EXPERIENCIA APRENDIZAJE 2</a:t>
            </a:r>
            <a:endParaRPr b="1" i="0" sz="1800" u="none" cap="none" strike="noStrike">
              <a:solidFill>
                <a:srgbClr val="C582F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289672" y="5229200"/>
            <a:ext cx="4564655" cy="798245"/>
            <a:chOff x="6002010" y="6164149"/>
            <a:chExt cx="2657038" cy="464650"/>
          </a:xfrm>
        </p:grpSpPr>
        <p:pic>
          <p:nvPicPr>
            <p:cNvPr id="280" name="Google Shape;28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2b046a1d45a_0_98"/>
          <p:cNvGraphicFramePr/>
          <p:nvPr/>
        </p:nvGraphicFramePr>
        <p:xfrm>
          <a:off x="2936541" y="888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{D20C8A64-0276-461E-8C04-F9337CBD6EBA}</a:tableStyleId>
              </a:tblPr>
              <a:tblGrid>
                <a:gridCol w="2876275"/>
                <a:gridCol w="2876275"/>
              </a:tblGrid>
              <a:tr h="80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rPr lang="es-CL" sz="18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NOMBRE DE LOS INTEGRANTES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rPr lang="es-CL" sz="18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ROL/ 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rPr lang="es-CL" sz="18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COMPROMISO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Amparo Núñez</a:t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Eduardo Velasquez</a:t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Rodrigo Veloso</a:t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g2b046a1d45a_0_98"/>
          <p:cNvSpPr/>
          <p:nvPr/>
        </p:nvSpPr>
        <p:spPr>
          <a:xfrm>
            <a:off x="240346" y="224649"/>
            <a:ext cx="2199000" cy="6408600"/>
          </a:xfrm>
          <a:prstGeom prst="roundRect">
            <a:avLst>
              <a:gd fmla="val 6172" name="adj"/>
            </a:avLst>
          </a:prstGeom>
          <a:solidFill>
            <a:srgbClr val="C582F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300" lIns="68600" spcFirstLastPara="1" rIns="68600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</a:pPr>
            <a:r>
              <a:rPr b="1" i="0" lang="es-CL" sz="1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PROPONE UNA SOLUCIÓN INNOVADORA DE ACUERDO A SU ESPECIALIDAD</a:t>
            </a:r>
            <a:endParaRPr b="0" i="0" sz="18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702825" y="224650"/>
            <a:ext cx="6172200" cy="640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600"/>
              <a:buFont typeface="Comfortaa Medium"/>
              <a:buNone/>
            </a:pPr>
            <a:r>
              <a:rPr b="1" i="0" lang="es-CL" sz="24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Esta bitácora de registro de actividades contiene: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1. Generación de ideas.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2. Categorización de ideas y elección.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3. Propuesta de valor.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4. Pauta de entrevistas.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5. Evidencia y conclusiones de la entrevista.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6 Benchmarking.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7. Desarrollo del PMV.</a:t>
            </a:r>
            <a:endParaRPr b="0" i="0" sz="16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6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8. Validación de la propuesta de valor.</a:t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40346" y="224649"/>
            <a:ext cx="2199000" cy="6408600"/>
          </a:xfrm>
          <a:prstGeom prst="roundRect">
            <a:avLst>
              <a:gd fmla="val 6172" name="adj"/>
            </a:avLst>
          </a:prstGeom>
          <a:solidFill>
            <a:srgbClr val="C582F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300" lIns="68600" spcFirstLastPara="1" rIns="68600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L" sz="1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PROPONE UNA SOLUCIÓN INNOVADORA DE ACUERDO A SU ESPECIALIDAD</a:t>
            </a:r>
            <a:endParaRPr b="0" i="0" sz="18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281274" y="639890"/>
            <a:ext cx="7425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1. GENERACIÓN DE IDEAS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8116679" y="176932"/>
            <a:ext cx="584443" cy="1029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16826" l="10464" r="6808" t="0"/>
          <a:stretch/>
        </p:blipFill>
        <p:spPr>
          <a:xfrm>
            <a:off x="350875" y="1721361"/>
            <a:ext cx="2659876" cy="47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3064050" y="1721350"/>
            <a:ext cx="3015900" cy="783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1. Aplicación para personal de salud para realizar voluntariado en aspectos de telemedicina y/o orientación a pacientes.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064050" y="2692513"/>
            <a:ext cx="3015900" cy="70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2. Plataforma de telemedicina para pacientes de zonas rurales.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064050" y="3583600"/>
            <a:ext cx="3015900" cy="102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3. Canal informativo (tipo IA) que oriente a los pacientes sobre las listas de espera y que 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también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entregue información sobre ellas.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3064050" y="4739551"/>
            <a:ext cx="3131700" cy="783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4. Sistema de gestión de pacientes de lista de espera que ayude a una gestión rápida de pacientes y listados.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064050" y="5649200"/>
            <a:ext cx="3131700" cy="59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5. Página 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que muestra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el 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tiempo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aproximado de lista de espera.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309925" y="1721350"/>
            <a:ext cx="2493900" cy="87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6. Automatizar el llamado a pacientes que se encuentren en lista de espera.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6309925" y="2801675"/>
            <a:ext cx="2493900" cy="119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7. Página estilo "solotodo" pero de remedios, 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exámenes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, tratamientos por zonas. (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aumentaría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la 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competitividad</a:t>
            </a: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entre farmacias)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309925" y="4193400"/>
            <a:ext cx="2493900" cy="1329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8. Página web de crowdfunding para tratar enfermedades de precios elevados o enfermedades raras que sea de acceso a todo tipo de personas.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6"/>
          <p:cNvCxnSpPr/>
          <p:nvPr/>
        </p:nvCxnSpPr>
        <p:spPr>
          <a:xfrm>
            <a:off x="4498428" y="1305274"/>
            <a:ext cx="0" cy="5031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26" name="Google Shape;126;p6"/>
          <p:cNvCxnSpPr/>
          <p:nvPr/>
        </p:nvCxnSpPr>
        <p:spPr>
          <a:xfrm>
            <a:off x="1186060" y="3667173"/>
            <a:ext cx="6539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127" name="Google Shape;127;p6"/>
          <p:cNvSpPr txBox="1"/>
          <p:nvPr/>
        </p:nvSpPr>
        <p:spPr>
          <a:xfrm>
            <a:off x="2985676" y="1152875"/>
            <a:ext cx="14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+ Factibilidad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279199" y="3245709"/>
            <a:ext cx="167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+ Creatividad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81274" y="639890"/>
            <a:ext cx="7425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2.1 CATEGORIZACIÓN DE IDEAS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192599" y="3245709"/>
            <a:ext cx="167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- Creatividad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985676" y="6105875"/>
            <a:ext cx="14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- Factibilidad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4687825" y="1152875"/>
            <a:ext cx="4116000" cy="592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1. Aplicación para personal de salud para realizar voluntariado en aspectos de telemedicina y/o orientación a pacientes.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4687825" y="1817875"/>
            <a:ext cx="4116000" cy="592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4. Sistema de gestión de pacientes de lista de espera que ayude a una gestión rápida de pacientes y listados.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687825" y="2531800"/>
            <a:ext cx="4263600" cy="823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8. Página web de crowdfunding para tratar enfermedades de precios elevados o enfermedades raras que sea de acceso a todo tipo de personas.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611850" y="1532599"/>
            <a:ext cx="3697200" cy="59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2. Plataforma de telemedicina para pacientes de zonas rurales.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725475" y="3853350"/>
            <a:ext cx="4188300" cy="8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3. Canal informativo (tipo IA) que oriente a los pacientes sobre las listas de espera y que también entregue información sobre ellas.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894600" y="2389150"/>
            <a:ext cx="3131700" cy="59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5. Página que muestra el tiempo aproximado de lista de espera.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894600" y="3910125"/>
            <a:ext cx="3414600" cy="6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6. Automatizar el llamado a pacientes que se encuentren en lista de espera.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785300" y="4862725"/>
            <a:ext cx="4018500" cy="93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7. Página estilo "solotodo" pero de remedios, exámenes, tratamientos por zonas. (aumentaría la competitividad entre farmacias)</a:t>
            </a:r>
            <a:endParaRPr sz="1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2.2 ELECCIÓN DE LA IDEA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97250" y="1562100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Descripción de la idea elegida</a:t>
            </a:r>
            <a:endParaRPr b="0" i="0" sz="1400" u="none" cap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L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Plataforma comparativa de salud</a:t>
            </a:r>
            <a:r>
              <a:rPr lang="es-CL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Un sitio web similar a "Solotodo", pero enfocado en la salud, donde los usuarios pueden comparar presios de medicamentos, exámenes médicos y tratamientos en distintas farmacias, clínicas y laboratorios según su ubicación. Esto fomenta la competitividad entre proveedores, ayudando a las personas a encontrar la mejor opción en términos de precio y cercanía.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50" y="1628800"/>
            <a:ext cx="8932650" cy="48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4679529" y="4055382"/>
            <a:ext cx="1278900" cy="5925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farmacias locales tienen precios altos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134275" y="4726287"/>
            <a:ext cx="1407900" cy="6987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farmacias no tienen competencia o se coluden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843928" y="5551972"/>
            <a:ext cx="1595100" cy="6987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opciones de tratamiento muy costosas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7703174" y="2789567"/>
            <a:ext cx="1214700" cy="5439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comprar medicamentos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7638525" y="3468449"/>
            <a:ext cx="1344000" cy="5439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responsable con la salud de la familia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5022426" y="3393549"/>
            <a:ext cx="1278900" cy="5439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la farmacia con el mejor precio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6827225" y="1981797"/>
            <a:ext cx="1214700" cy="5439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tratar a su familia sin gastar mucho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350641" y="2613439"/>
            <a:ext cx="936000" cy="3600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Exámenes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accesibles 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7439025" y="4055365"/>
            <a:ext cx="1543500" cy="5439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sentirse tranquilo al obtener un tratamiento económico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259623" y="5605069"/>
            <a:ext cx="1214700" cy="5925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precios elevados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3.1 LIENZO PROPUESTA DE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809898" y="4287844"/>
            <a:ext cx="1214700" cy="5925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Simplificación del proceso de búsqueda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2777823" y="5658169"/>
            <a:ext cx="1214700" cy="5925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rápido a información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163725" y="2673325"/>
            <a:ext cx="1214700" cy="5925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900">
                <a:solidFill>
                  <a:schemeClr val="dk1"/>
                </a:solidFill>
              </a:rPr>
              <a:t>Comparador de precios de medicamentos, exámenes y tratamientos</a:t>
            </a:r>
            <a:endParaRPr i="0" sz="900" u="none" cap="none" strike="noStrike">
              <a:solidFill>
                <a:schemeClr val="dk1"/>
              </a:solidFill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321825" y="4647875"/>
            <a:ext cx="1278900" cy="4107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 de precios y disponibilidad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2899725" y="3460150"/>
            <a:ext cx="1278900" cy="4107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Conveniencia y ahorro de tiempo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2899725" y="1894850"/>
            <a:ext cx="1278900" cy="4107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Ahorro de dinero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1227525" y="1981800"/>
            <a:ext cx="1278900" cy="4107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Tranquilidad y confianza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532825" y="3830550"/>
            <a:ext cx="1278900" cy="59250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Ahorro de tiempo en la 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idx="4294967295" type="title"/>
          </p:nvPr>
        </p:nvSpPr>
        <p:spPr>
          <a:xfrm>
            <a:off x="138158" y="538445"/>
            <a:ext cx="7383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600"/>
              <a:buFont typeface="Barlow"/>
              <a:buNone/>
            </a:pPr>
            <a:r>
              <a:rPr lang="es-CL" sz="2400">
                <a:solidFill>
                  <a:schemeClr val="lt1"/>
                </a:solidFill>
                <a:highlight>
                  <a:srgbClr val="C582F4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3.2 PROPUESTA DE VALOR</a:t>
            </a:r>
            <a:endParaRPr sz="2400">
              <a:solidFill>
                <a:schemeClr val="lt1"/>
              </a:solidFill>
              <a:highlight>
                <a:srgbClr val="C582F4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s-CL">
                <a:solidFill>
                  <a:srgbClr val="66666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Para familias y personas mayores que buscan acceso rápido y económico a remedios y tratamientos médicos, nuestro servicio es una plataforma en línea que compara precios en farmacias y clínicas por zona y permite a los usuarios encontrar opciones más económicas y convenientes cerca de ellos, aumentando la competitividad entre farmacias.</a:t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b65d1da04_0_2"/>
          <p:cNvSpPr txBox="1"/>
          <p:nvPr/>
        </p:nvSpPr>
        <p:spPr>
          <a:xfrm>
            <a:off x="416160" y="1765879"/>
            <a:ext cx="23736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Nombre entrevistado:</a:t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Edad: </a:t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Género: </a:t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Ocupación: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g2bb65d1da04_0_2"/>
          <p:cNvSpPr txBox="1"/>
          <p:nvPr/>
        </p:nvSpPr>
        <p:spPr>
          <a:xfrm>
            <a:off x="3033349" y="1577425"/>
            <a:ext cx="58899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L" sz="16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Preguntas (al menos 6)</a:t>
            </a:r>
            <a:endParaRPr b="1" i="0" sz="1400" u="sng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1-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2-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3-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4-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5-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6-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0" name="Google Shape;190;g2bb65d1da04_0_2"/>
          <p:cNvCxnSpPr/>
          <p:nvPr/>
        </p:nvCxnSpPr>
        <p:spPr>
          <a:xfrm>
            <a:off x="2857500" y="1758450"/>
            <a:ext cx="14700" cy="3927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2bb65d1da04_0_2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4 PAUTA DE ENTREVISTAS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bb65d1da04_0_2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b65d1da04_0_2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H.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2023-12-18T17:06:19Z</dcterms:created>
  <dc:creator>Camilafernanda Varas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0x010100F8A06B26220EBB4D9BE65A30CA11F66E</vt:lpwstr>
  </property>
  <property fmtid="{D5CDD505-2E9C-101B-9397-08002B2CF9AE}" pid="3" name="Order">
    <vt:r8>125200.0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