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29519563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20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0117-E883-4C59-9367-20379382F424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3763" y="1143000"/>
            <a:ext cx="2530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4C14-12A3-457F-B9E9-2F67CCCA5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4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1pPr>
    <a:lvl2pPr marL="1243343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2pPr>
    <a:lvl3pPr marL="2486687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3pPr>
    <a:lvl4pPr marL="3730030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4pPr>
    <a:lvl5pPr marL="4973374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5pPr>
    <a:lvl6pPr marL="6216720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6pPr>
    <a:lvl7pPr marL="7460064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7pPr>
    <a:lvl8pPr marL="8703407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8pPr>
    <a:lvl9pPr marL="9946751" algn="l" defTabSz="2486687" rtl="0" eaLnBrk="1" latinLnBrk="0" hangingPunct="1">
      <a:defRPr sz="32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891626"/>
            <a:ext cx="25091629" cy="12533242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908198"/>
            <a:ext cx="22139672" cy="8691601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1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916653"/>
            <a:ext cx="636515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916653"/>
            <a:ext cx="18726473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974945"/>
            <a:ext cx="25460623" cy="14974888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4091502"/>
            <a:ext cx="25460623" cy="787494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6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583264"/>
            <a:ext cx="12545814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583264"/>
            <a:ext cx="12545814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94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916661"/>
            <a:ext cx="25460623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824938"/>
            <a:ext cx="12488157" cy="4324966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3149904"/>
            <a:ext cx="12488157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824938"/>
            <a:ext cx="12549659" cy="4324966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3149904"/>
            <a:ext cx="12549659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1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3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99982"/>
            <a:ext cx="9520827" cy="8399939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5183304"/>
            <a:ext cx="14944279" cy="25583147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799922"/>
            <a:ext cx="9520827" cy="20008190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2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99982"/>
            <a:ext cx="9520827" cy="8399939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5183304"/>
            <a:ext cx="14944279" cy="25583147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799922"/>
            <a:ext cx="9520827" cy="20008190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916661"/>
            <a:ext cx="25460623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583264"/>
            <a:ext cx="25460623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3366432"/>
            <a:ext cx="664190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ECB2-8435-48A4-850E-CC67C0F1902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3366432"/>
            <a:ext cx="996285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3366432"/>
            <a:ext cx="664190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F54E-189F-4762-8B48-7430A62B6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6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51958" rtl="0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l" defTabSz="2951958" rtl="0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l" defTabSz="2951958" rtl="0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l" defTabSz="2951958" rtl="0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F08D275-0B2A-4AB9-94B3-F9EE3449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19563" cy="35999738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D0C53D06-5A06-4510-BA1D-675A7C01DD54}"/>
              </a:ext>
            </a:extLst>
          </p:cNvPr>
          <p:cNvSpPr/>
          <p:nvPr/>
        </p:nvSpPr>
        <p:spPr>
          <a:xfrm>
            <a:off x="1031601" y="8685969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Introdução</a:t>
            </a:r>
            <a:endParaRPr lang="en-US" sz="440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E9DA3786-3CE4-483C-A8A0-201807B6D3F1}"/>
              </a:ext>
            </a:extLst>
          </p:cNvPr>
          <p:cNvSpPr/>
          <p:nvPr/>
        </p:nvSpPr>
        <p:spPr>
          <a:xfrm>
            <a:off x="1031601" y="9888744"/>
            <a:ext cx="12868275" cy="2516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5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Desafio OilMap surge como uma proposta inovadora para a indústria petrolífera brasileira, visando otimizar a análise e visualização de dados geoespaciais. Este projeto, desenvolvido por Eduardo Teixeira Viríssimo, Guilherme Queiroz Sassi, Victor Cézar Bonatti Carvalho e Enrik Paulo Lemes da Silva do Senai, busca criar uma ferramenta que integre informações de fontes públicas, como a Agência Nacional do Petróleo (ANP).</a:t>
            </a:r>
            <a:endParaRPr lang="en-US" sz="245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E9E2960E-D01B-4085-BAB7-55460D89634B}"/>
              </a:ext>
            </a:extLst>
          </p:cNvPr>
          <p:cNvSpPr/>
          <p:nvPr/>
        </p:nvSpPr>
        <p:spPr>
          <a:xfrm>
            <a:off x="1031601" y="12688856"/>
            <a:ext cx="12868275" cy="2516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5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iniciativa tem como objetivo principal facilitar o acesso e a interpretação de dados sobre bacias, campos e poços exploratórios no Brasil, contribuindo para aumentar a eficiência operacional e apoiar decisões estratégicas no setor. Com a vasta extensão das bacias sedimentares brasileiras e o grande número de poços exploratórios, esta ferramenta promete ser um recurso valioso para profissionais da indústria.</a:t>
            </a:r>
            <a:endParaRPr lang="en-US" sz="245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2A7A4FE8-168F-4805-ACE0-2426CE270CAB}"/>
              </a:ext>
            </a:extLst>
          </p:cNvPr>
          <p:cNvSpPr/>
          <p:nvPr/>
        </p:nvSpPr>
        <p:spPr>
          <a:xfrm>
            <a:off x="1004415" y="20730328"/>
            <a:ext cx="4561642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35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Materiais e Métodos</a:t>
            </a:r>
            <a:endParaRPr lang="en-US" sz="355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280834E3-511B-4797-9DC6-2A63704341B9}"/>
              </a:ext>
            </a:extLst>
          </p:cNvPr>
          <p:cNvSpPr/>
          <p:nvPr/>
        </p:nvSpPr>
        <p:spPr>
          <a:xfrm>
            <a:off x="1300881" y="21710921"/>
            <a:ext cx="22860" cy="5760720"/>
          </a:xfrm>
          <a:prstGeom prst="roundRect">
            <a:avLst>
              <a:gd name="adj" fmla="val 1346944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C2A1B6FA-DCC8-4904-A470-FBA9C058AE77}"/>
              </a:ext>
            </a:extLst>
          </p:cNvPr>
          <p:cNvSpPr/>
          <p:nvPr/>
        </p:nvSpPr>
        <p:spPr>
          <a:xfrm>
            <a:off x="1520378" y="22161215"/>
            <a:ext cx="718423" cy="22860"/>
          </a:xfrm>
          <a:prstGeom prst="roundRect">
            <a:avLst>
              <a:gd name="adj" fmla="val 1346944"/>
            </a:avLst>
          </a:prstGeom>
          <a:solidFill>
            <a:srgbClr val="16FFBB"/>
          </a:solidFill>
          <a:ln/>
        </p:spPr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44602341-AF44-4045-9E07-A62983D21F83}"/>
              </a:ext>
            </a:extLst>
          </p:cNvPr>
          <p:cNvSpPr/>
          <p:nvPr/>
        </p:nvSpPr>
        <p:spPr>
          <a:xfrm>
            <a:off x="1081395" y="21941789"/>
            <a:ext cx="461843" cy="461843"/>
          </a:xfrm>
          <a:prstGeom prst="roundRect">
            <a:avLst>
              <a:gd name="adj" fmla="val 6667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0B37B1F8-F411-4D8C-87FD-7A3D974FB5E2}"/>
              </a:ext>
            </a:extLst>
          </p:cNvPr>
          <p:cNvSpPr/>
          <p:nvPr/>
        </p:nvSpPr>
        <p:spPr>
          <a:xfrm>
            <a:off x="1253077" y="22035849"/>
            <a:ext cx="118348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150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C0D4F0E7-7227-4256-A4BE-C3E7E03801C8}"/>
              </a:ext>
            </a:extLst>
          </p:cNvPr>
          <p:cNvSpPr/>
          <p:nvPr/>
        </p:nvSpPr>
        <p:spPr>
          <a:xfrm>
            <a:off x="2441261" y="21916191"/>
            <a:ext cx="2736890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Coleta de Dados</a:t>
            </a:r>
            <a:endParaRPr lang="en-US" sz="2150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2115E167-7732-45C0-922A-3C7B71F0D889}"/>
              </a:ext>
            </a:extLst>
          </p:cNvPr>
          <p:cNvSpPr/>
          <p:nvPr/>
        </p:nvSpPr>
        <p:spPr>
          <a:xfrm>
            <a:off x="2441261" y="22381362"/>
            <a:ext cx="11756708" cy="410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Utilização de dados públicos da ANP sobre poços, campos, bacias e blocos exploratórios.</a:t>
            </a:r>
            <a:endParaRPr lang="en-US" sz="2000" dirty="0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817A708F-8BFA-4399-83C6-5CC48F9ABF29}"/>
              </a:ext>
            </a:extLst>
          </p:cNvPr>
          <p:cNvSpPr/>
          <p:nvPr/>
        </p:nvSpPr>
        <p:spPr>
          <a:xfrm>
            <a:off x="1520378" y="23652711"/>
            <a:ext cx="718423" cy="22860"/>
          </a:xfrm>
          <a:prstGeom prst="roundRect">
            <a:avLst>
              <a:gd name="adj" fmla="val 1346944"/>
            </a:avLst>
          </a:prstGeom>
          <a:solidFill>
            <a:srgbClr val="29DDDA"/>
          </a:solidFill>
          <a:ln/>
        </p:spPr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8F5B31DF-DE77-46EE-B77E-BA61B2D103FC}"/>
              </a:ext>
            </a:extLst>
          </p:cNvPr>
          <p:cNvSpPr/>
          <p:nvPr/>
        </p:nvSpPr>
        <p:spPr>
          <a:xfrm>
            <a:off x="1081395" y="23433285"/>
            <a:ext cx="461843" cy="461843"/>
          </a:xfrm>
          <a:prstGeom prst="roundRect">
            <a:avLst>
              <a:gd name="adj" fmla="val 66670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C156A259-CD68-46D8-B2B2-B6507DB2F5B2}"/>
              </a:ext>
            </a:extLst>
          </p:cNvPr>
          <p:cNvSpPr/>
          <p:nvPr/>
        </p:nvSpPr>
        <p:spPr>
          <a:xfrm>
            <a:off x="1236170" y="23527345"/>
            <a:ext cx="152162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150" dirty="0"/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DA7420F6-625F-4FA4-A92C-6D57912A6D55}"/>
              </a:ext>
            </a:extLst>
          </p:cNvPr>
          <p:cNvSpPr/>
          <p:nvPr/>
        </p:nvSpPr>
        <p:spPr>
          <a:xfrm>
            <a:off x="2441261" y="23407687"/>
            <a:ext cx="339518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Ferramentas Tecnológicas</a:t>
            </a:r>
            <a:endParaRPr lang="en-US" sz="2150" dirty="0"/>
          </a:p>
        </p:txBody>
      </p:sp>
      <p:sp>
        <p:nvSpPr>
          <p:cNvPr id="26" name="Text 11">
            <a:extLst>
              <a:ext uri="{FF2B5EF4-FFF2-40B4-BE49-F238E27FC236}">
                <a16:creationId xmlns:a16="http://schemas.microsoft.com/office/drawing/2014/main" id="{FC886DD6-3BAA-4475-B036-E3F7116AD0BB}"/>
              </a:ext>
            </a:extLst>
          </p:cNvPr>
          <p:cNvSpPr/>
          <p:nvPr/>
        </p:nvSpPr>
        <p:spPr>
          <a:xfrm>
            <a:off x="2441261" y="23872858"/>
            <a:ext cx="11756708" cy="410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Aplicação de tecnologias de banco de dados e software de visualização geoespacial.</a:t>
            </a:r>
            <a:endParaRPr lang="en-US" sz="2000" dirty="0"/>
          </a:p>
        </p:txBody>
      </p:sp>
      <p:sp>
        <p:nvSpPr>
          <p:cNvPr id="27" name="Shape 12">
            <a:extLst>
              <a:ext uri="{FF2B5EF4-FFF2-40B4-BE49-F238E27FC236}">
                <a16:creationId xmlns:a16="http://schemas.microsoft.com/office/drawing/2014/main" id="{A8B3AC35-C266-42AF-ACFC-F9AEE00BAEEF}"/>
              </a:ext>
            </a:extLst>
          </p:cNvPr>
          <p:cNvSpPr/>
          <p:nvPr/>
        </p:nvSpPr>
        <p:spPr>
          <a:xfrm>
            <a:off x="1520378" y="25144207"/>
            <a:ext cx="718423" cy="22860"/>
          </a:xfrm>
          <a:prstGeom prst="roundRect">
            <a:avLst>
              <a:gd name="adj" fmla="val 1346944"/>
            </a:avLst>
          </a:prstGeom>
          <a:solidFill>
            <a:srgbClr val="37A7E7"/>
          </a:solidFill>
          <a:ln/>
        </p:spPr>
      </p:sp>
      <p:sp>
        <p:nvSpPr>
          <p:cNvPr id="28" name="Shape 13">
            <a:extLst>
              <a:ext uri="{FF2B5EF4-FFF2-40B4-BE49-F238E27FC236}">
                <a16:creationId xmlns:a16="http://schemas.microsoft.com/office/drawing/2014/main" id="{44F91353-04B3-4E18-B674-D54492E8E83C}"/>
              </a:ext>
            </a:extLst>
          </p:cNvPr>
          <p:cNvSpPr/>
          <p:nvPr/>
        </p:nvSpPr>
        <p:spPr>
          <a:xfrm>
            <a:off x="1081395" y="24924781"/>
            <a:ext cx="461843" cy="461843"/>
          </a:xfrm>
          <a:prstGeom prst="roundRect">
            <a:avLst>
              <a:gd name="adj" fmla="val 66670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4BEBDE7D-330B-4E6B-AD15-3967D500EA46}"/>
              </a:ext>
            </a:extLst>
          </p:cNvPr>
          <p:cNvSpPr/>
          <p:nvPr/>
        </p:nvSpPr>
        <p:spPr>
          <a:xfrm>
            <a:off x="1232122" y="25018840"/>
            <a:ext cx="160258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150" dirty="0"/>
          </a:p>
        </p:txBody>
      </p:sp>
      <p:sp>
        <p:nvSpPr>
          <p:cNvPr id="30" name="Text 15">
            <a:extLst>
              <a:ext uri="{FF2B5EF4-FFF2-40B4-BE49-F238E27FC236}">
                <a16:creationId xmlns:a16="http://schemas.microsoft.com/office/drawing/2014/main" id="{6643CEAB-806E-4921-8CA9-80FDBB31C09C}"/>
              </a:ext>
            </a:extLst>
          </p:cNvPr>
          <p:cNvSpPr/>
          <p:nvPr/>
        </p:nvSpPr>
        <p:spPr>
          <a:xfrm>
            <a:off x="2441267" y="24899183"/>
            <a:ext cx="384667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Desenvolvimento de Interface</a:t>
            </a:r>
            <a:endParaRPr lang="en-US" sz="2150" dirty="0"/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36D90F0C-5C19-4A85-892D-FF55673E02E6}"/>
              </a:ext>
            </a:extLst>
          </p:cNvPr>
          <p:cNvSpPr/>
          <p:nvPr/>
        </p:nvSpPr>
        <p:spPr>
          <a:xfrm>
            <a:off x="2441261" y="25364354"/>
            <a:ext cx="11756708" cy="410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Criação de uma interface intuitiva e acessível para os usuários.</a:t>
            </a:r>
            <a:endParaRPr lang="en-US" sz="2000" dirty="0"/>
          </a:p>
        </p:txBody>
      </p:sp>
      <p:sp>
        <p:nvSpPr>
          <p:cNvPr id="32" name="Shape 17">
            <a:extLst>
              <a:ext uri="{FF2B5EF4-FFF2-40B4-BE49-F238E27FC236}">
                <a16:creationId xmlns:a16="http://schemas.microsoft.com/office/drawing/2014/main" id="{5A2A2681-28A6-48DC-995F-A04065B37C3A}"/>
              </a:ext>
            </a:extLst>
          </p:cNvPr>
          <p:cNvSpPr/>
          <p:nvPr/>
        </p:nvSpPr>
        <p:spPr>
          <a:xfrm>
            <a:off x="1520378" y="26635703"/>
            <a:ext cx="718423" cy="22860"/>
          </a:xfrm>
          <a:prstGeom prst="roundRect">
            <a:avLst>
              <a:gd name="adj" fmla="val 1346944"/>
            </a:avLst>
          </a:prstGeom>
          <a:solidFill>
            <a:srgbClr val="091231"/>
          </a:solidFill>
          <a:ln>
            <a:solidFill>
              <a:schemeClr val="accent1"/>
            </a:solidFill>
          </a:ln>
        </p:spPr>
      </p:sp>
      <p:sp>
        <p:nvSpPr>
          <p:cNvPr id="33" name="Shape 18">
            <a:extLst>
              <a:ext uri="{FF2B5EF4-FFF2-40B4-BE49-F238E27FC236}">
                <a16:creationId xmlns:a16="http://schemas.microsoft.com/office/drawing/2014/main" id="{742F67A2-FD45-4C15-9CEB-9089CB2BF365}"/>
              </a:ext>
            </a:extLst>
          </p:cNvPr>
          <p:cNvSpPr/>
          <p:nvPr/>
        </p:nvSpPr>
        <p:spPr>
          <a:xfrm>
            <a:off x="1081395" y="26416277"/>
            <a:ext cx="461843" cy="461843"/>
          </a:xfrm>
          <a:prstGeom prst="roundRect">
            <a:avLst>
              <a:gd name="adj" fmla="val 66670"/>
            </a:avLst>
          </a:prstGeom>
          <a:solidFill>
            <a:srgbClr val="0A081B"/>
          </a:solidFill>
          <a:ln w="22860">
            <a:solidFill>
              <a:schemeClr val="accent1"/>
            </a:solidFill>
            <a:prstDash val="solid"/>
          </a:ln>
        </p:spPr>
      </p:sp>
      <p:sp>
        <p:nvSpPr>
          <p:cNvPr id="34" name="Text 19">
            <a:extLst>
              <a:ext uri="{FF2B5EF4-FFF2-40B4-BE49-F238E27FC236}">
                <a16:creationId xmlns:a16="http://schemas.microsoft.com/office/drawing/2014/main" id="{F9EAC13F-AF28-4666-A665-A5DD5FA8895A}"/>
              </a:ext>
            </a:extLst>
          </p:cNvPr>
          <p:cNvSpPr/>
          <p:nvPr/>
        </p:nvSpPr>
        <p:spPr>
          <a:xfrm>
            <a:off x="1234980" y="26510336"/>
            <a:ext cx="154662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4</a:t>
            </a:r>
            <a:endParaRPr lang="en-US" sz="2150" dirty="0"/>
          </a:p>
        </p:txBody>
      </p:sp>
      <p:sp>
        <p:nvSpPr>
          <p:cNvPr id="35" name="Text 20">
            <a:extLst>
              <a:ext uri="{FF2B5EF4-FFF2-40B4-BE49-F238E27FC236}">
                <a16:creationId xmlns:a16="http://schemas.microsoft.com/office/drawing/2014/main" id="{14A3CBD2-25AA-4A4B-9378-E08A9D7BC9BE}"/>
              </a:ext>
            </a:extLst>
          </p:cNvPr>
          <p:cNvSpPr/>
          <p:nvPr/>
        </p:nvSpPr>
        <p:spPr>
          <a:xfrm>
            <a:off x="2441267" y="26390679"/>
            <a:ext cx="3272195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Elaboração de Diagramas</a:t>
            </a:r>
            <a:endParaRPr lang="en-US" sz="2150" dirty="0"/>
          </a:p>
        </p:txBody>
      </p:sp>
      <p:sp>
        <p:nvSpPr>
          <p:cNvPr id="36" name="Text 21">
            <a:extLst>
              <a:ext uri="{FF2B5EF4-FFF2-40B4-BE49-F238E27FC236}">
                <a16:creationId xmlns:a16="http://schemas.microsoft.com/office/drawing/2014/main" id="{C3DD7B70-5AB7-4AA3-B081-0AC3AB589C6F}"/>
              </a:ext>
            </a:extLst>
          </p:cNvPr>
          <p:cNvSpPr/>
          <p:nvPr/>
        </p:nvSpPr>
        <p:spPr>
          <a:xfrm>
            <a:off x="2441261" y="26855850"/>
            <a:ext cx="11756708" cy="410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Criação de Diagramas de Casos de Uso, Entidades e Relacionamentos, e Classes para estruturar o sistema.</a:t>
            </a:r>
            <a:endParaRPr lang="en-US" sz="2000" dirty="0"/>
          </a:p>
        </p:txBody>
      </p:sp>
      <p:sp>
        <p:nvSpPr>
          <p:cNvPr id="37" name="Text 22">
            <a:extLst>
              <a:ext uri="{FF2B5EF4-FFF2-40B4-BE49-F238E27FC236}">
                <a16:creationId xmlns:a16="http://schemas.microsoft.com/office/drawing/2014/main" id="{239A31BD-C887-4CBD-933D-F5086B5B68E9}"/>
              </a:ext>
            </a:extLst>
          </p:cNvPr>
          <p:cNvSpPr/>
          <p:nvPr/>
        </p:nvSpPr>
        <p:spPr>
          <a:xfrm>
            <a:off x="1004415" y="27702509"/>
            <a:ext cx="13193554" cy="2052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projeto OilMap baseia-se em uma metodologia robusta, utilizando dados da ANP e tecnologias avançadas de visualização geoespacial. A elaboração de diagramas específicos, como o de Casos de Uso, Entidades e Relacionamentos, e Classes, é fundamental para estruturar o sistema de forma eficiente e compreensível. Estas ferramentas e métodos visam criar uma plataforma que atenda às necessidades dos diversos profissionais do setor, desde analistas até engenheiros, garantindo um acesso seguro e eficaz aos dados críticos para a exploração petrolífera.</a:t>
            </a:r>
            <a:endParaRPr lang="en-US" sz="2000" dirty="0"/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72D2286E-5389-4FFB-84B0-709D27CCAAF9}"/>
              </a:ext>
            </a:extLst>
          </p:cNvPr>
          <p:cNvSpPr/>
          <p:nvPr/>
        </p:nvSpPr>
        <p:spPr>
          <a:xfrm>
            <a:off x="15409053" y="11915870"/>
            <a:ext cx="5534025" cy="663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200"/>
              </a:lnSpc>
            </a:pPr>
            <a:r>
              <a:rPr lang="en-US" sz="4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Resultados Esperados</a:t>
            </a:r>
            <a:endParaRPr lang="en-US" sz="4150" dirty="0"/>
          </a:p>
        </p:txBody>
      </p:sp>
      <p:sp>
        <p:nvSpPr>
          <p:cNvPr id="39" name="Shape 1">
            <a:extLst>
              <a:ext uri="{FF2B5EF4-FFF2-40B4-BE49-F238E27FC236}">
                <a16:creationId xmlns:a16="http://schemas.microsoft.com/office/drawing/2014/main" id="{6A99048A-433D-48E0-B0AA-E3C091BD405C}"/>
              </a:ext>
            </a:extLst>
          </p:cNvPr>
          <p:cNvSpPr/>
          <p:nvPr/>
        </p:nvSpPr>
        <p:spPr>
          <a:xfrm>
            <a:off x="15409053" y="13057678"/>
            <a:ext cx="4159925" cy="4297844"/>
          </a:xfrm>
          <a:prstGeom prst="roundRect">
            <a:avLst>
              <a:gd name="adj" fmla="val 9115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C61F2489-4AED-46B8-8168-F2BBCC2CF3AD}"/>
              </a:ext>
            </a:extLst>
          </p:cNvPr>
          <p:cNvSpPr/>
          <p:nvPr/>
        </p:nvSpPr>
        <p:spPr>
          <a:xfrm>
            <a:off x="15670866" y="13319492"/>
            <a:ext cx="3202186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Visualização Intuitiva</a:t>
            </a:r>
            <a:endParaRPr lang="en-US" sz="2500" dirty="0"/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DB4A41ED-3C80-4396-9F3F-614BE9FDF769}"/>
              </a:ext>
            </a:extLst>
          </p:cNvPr>
          <p:cNvSpPr/>
          <p:nvPr/>
        </p:nvSpPr>
        <p:spPr>
          <a:xfrm>
            <a:off x="15670866" y="13861108"/>
            <a:ext cx="3636288" cy="2389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750"/>
              </a:lnSpc>
            </a:pPr>
            <a:r>
              <a:rPr lang="en-US" sz="2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Interface amigável para simplificar a interpretação de dados geoespaciais e apoiar a tomada de decisões estratégicas.</a:t>
            </a:r>
            <a:endParaRPr lang="en-US" sz="2350" dirty="0"/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C7CEB292-FBA1-4B3C-80D3-92E8919A991D}"/>
              </a:ext>
            </a:extLst>
          </p:cNvPr>
          <p:cNvSpPr/>
          <p:nvPr/>
        </p:nvSpPr>
        <p:spPr>
          <a:xfrm>
            <a:off x="19807936" y="13057678"/>
            <a:ext cx="4159925" cy="4297844"/>
          </a:xfrm>
          <a:prstGeom prst="roundRect">
            <a:avLst>
              <a:gd name="adj" fmla="val 9115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43" name="Text 5">
            <a:extLst>
              <a:ext uri="{FF2B5EF4-FFF2-40B4-BE49-F238E27FC236}">
                <a16:creationId xmlns:a16="http://schemas.microsoft.com/office/drawing/2014/main" id="{D577DAEA-DADF-4700-8F71-06D0F09C9276}"/>
              </a:ext>
            </a:extLst>
          </p:cNvPr>
          <p:cNvSpPr/>
          <p:nvPr/>
        </p:nvSpPr>
        <p:spPr>
          <a:xfrm>
            <a:off x="20069755" y="13319492"/>
            <a:ext cx="3198019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Otimização de Tempo</a:t>
            </a:r>
            <a:endParaRPr lang="en-US" sz="2500" dirty="0"/>
          </a:p>
        </p:txBody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D3A8B927-DDEC-4780-A52F-9B77B6C3E90B}"/>
              </a:ext>
            </a:extLst>
          </p:cNvPr>
          <p:cNvSpPr/>
          <p:nvPr/>
        </p:nvSpPr>
        <p:spPr>
          <a:xfrm>
            <a:off x="20069749" y="13861108"/>
            <a:ext cx="3636288" cy="2389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750"/>
              </a:lnSpc>
            </a:pPr>
            <a:r>
              <a:rPr lang="en-US" sz="2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Redução significativa no esforço e tempo dedicados à análise manual de dados, promovendo maior eficiência operacional.</a:t>
            </a:r>
            <a:endParaRPr lang="en-US" sz="2350" dirty="0"/>
          </a:p>
        </p:txBody>
      </p:sp>
      <p:sp>
        <p:nvSpPr>
          <p:cNvPr id="45" name="Shape 7">
            <a:extLst>
              <a:ext uri="{FF2B5EF4-FFF2-40B4-BE49-F238E27FC236}">
                <a16:creationId xmlns:a16="http://schemas.microsoft.com/office/drawing/2014/main" id="{A98135CE-34FD-4441-9241-464613178789}"/>
              </a:ext>
            </a:extLst>
          </p:cNvPr>
          <p:cNvSpPr/>
          <p:nvPr/>
        </p:nvSpPr>
        <p:spPr>
          <a:xfrm>
            <a:off x="24206819" y="13057678"/>
            <a:ext cx="4159925" cy="4297844"/>
          </a:xfrm>
          <a:prstGeom prst="roundRect">
            <a:avLst>
              <a:gd name="adj" fmla="val 9115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46" name="Text 8">
            <a:extLst>
              <a:ext uri="{FF2B5EF4-FFF2-40B4-BE49-F238E27FC236}">
                <a16:creationId xmlns:a16="http://schemas.microsoft.com/office/drawing/2014/main" id="{1780FA36-1EAC-4FFE-B8EA-DB01C2D1E598}"/>
              </a:ext>
            </a:extLst>
          </p:cNvPr>
          <p:cNvSpPr/>
          <p:nvPr/>
        </p:nvSpPr>
        <p:spPr>
          <a:xfrm>
            <a:off x="24468632" y="13319492"/>
            <a:ext cx="3186470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Acesso Integrado</a:t>
            </a:r>
            <a:endParaRPr lang="en-US" sz="2500" dirty="0"/>
          </a:p>
        </p:txBody>
      </p:sp>
      <p:sp>
        <p:nvSpPr>
          <p:cNvPr id="47" name="Text 9">
            <a:extLst>
              <a:ext uri="{FF2B5EF4-FFF2-40B4-BE49-F238E27FC236}">
                <a16:creationId xmlns:a16="http://schemas.microsoft.com/office/drawing/2014/main" id="{84DB888C-95A2-42A7-9E2D-AADD2FCB3613}"/>
              </a:ext>
            </a:extLst>
          </p:cNvPr>
          <p:cNvSpPr/>
          <p:nvPr/>
        </p:nvSpPr>
        <p:spPr>
          <a:xfrm>
            <a:off x="24468632" y="13861114"/>
            <a:ext cx="3636288" cy="2867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750"/>
              </a:lnSpc>
            </a:pPr>
            <a:r>
              <a:rPr lang="en-US" sz="2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Unificação e consolidação de informações de diversas fontes em uma única plataforma, facilitando uma visão holística do contexto geoespacial.</a:t>
            </a:r>
            <a:endParaRPr lang="en-US" sz="2350" dirty="0"/>
          </a:p>
        </p:txBody>
      </p:sp>
      <p:sp>
        <p:nvSpPr>
          <p:cNvPr id="48" name="Text 10">
            <a:extLst>
              <a:ext uri="{FF2B5EF4-FFF2-40B4-BE49-F238E27FC236}">
                <a16:creationId xmlns:a16="http://schemas.microsoft.com/office/drawing/2014/main" id="{2FD83301-29EC-4EB1-813F-6DA23D22FF1B}"/>
              </a:ext>
            </a:extLst>
          </p:cNvPr>
          <p:cNvSpPr/>
          <p:nvPr/>
        </p:nvSpPr>
        <p:spPr>
          <a:xfrm>
            <a:off x="15409047" y="17884909"/>
            <a:ext cx="12957572" cy="334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750"/>
              </a:lnSpc>
            </a:pPr>
            <a:r>
              <a:rPr lang="en-US" sz="2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OilMap promete trazer benefícios significativos para a indústria petrolífera brasileira. A visualização intuitiva dos dados geoespaciais permitirá uma análise mais rápida e precisa, enquanto a otimização do tempo de processamento de informações aumentará a eficiência operacional. O acesso integrado a dados de diversas fontes em uma única plataforma facilitará a tomada de decisões estratégicas, proporcionando uma visão abrangente do cenário exploratório. Estes resultados esperados visam impulsionar a inovação e competitividade no setor, tornando o OilMap uma ferramenta valiosa para profissionais e empresas da indústria do petróleo.</a:t>
            </a:r>
            <a:endParaRPr lang="en-US" sz="2350" dirty="0"/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C6202CFB-8A24-4A2B-8A52-AAC073DAD811}"/>
              </a:ext>
            </a:extLst>
          </p:cNvPr>
          <p:cNvSpPr/>
          <p:nvPr/>
        </p:nvSpPr>
        <p:spPr>
          <a:xfrm>
            <a:off x="15409045" y="21465870"/>
            <a:ext cx="11466790" cy="694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450"/>
              </a:lnSpc>
            </a:pPr>
            <a:r>
              <a:rPr lang="en-US" sz="43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Considerações Finais e Impacto na Indústria</a:t>
            </a:r>
            <a:endParaRPr lang="en-US" sz="4350" dirty="0"/>
          </a:p>
        </p:txBody>
      </p:sp>
      <p:pic>
        <p:nvPicPr>
          <p:cNvPr id="50" name="Image 0" descr="preencoded.png">
            <a:extLst>
              <a:ext uri="{FF2B5EF4-FFF2-40B4-BE49-F238E27FC236}">
                <a16:creationId xmlns:a16="http://schemas.microsoft.com/office/drawing/2014/main" id="{F27F57CC-732A-47C9-8993-D022CB15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051" y="22660305"/>
            <a:ext cx="3220045" cy="1000006"/>
          </a:xfrm>
          <a:prstGeom prst="rect">
            <a:avLst/>
          </a:prstGeom>
        </p:spPr>
      </p:pic>
      <p:sp>
        <p:nvSpPr>
          <p:cNvPr id="51" name="Text 1">
            <a:extLst>
              <a:ext uri="{FF2B5EF4-FFF2-40B4-BE49-F238E27FC236}">
                <a16:creationId xmlns:a16="http://schemas.microsoft.com/office/drawing/2014/main" id="{82640E5C-887B-4D09-93C5-0FCF0F99E84D}"/>
              </a:ext>
            </a:extLst>
          </p:cNvPr>
          <p:cNvSpPr/>
          <p:nvPr/>
        </p:nvSpPr>
        <p:spPr>
          <a:xfrm>
            <a:off x="15658964" y="24035239"/>
            <a:ext cx="272022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Solução Prática</a:t>
            </a:r>
            <a:endParaRPr lang="en-US" sz="2150" dirty="0"/>
          </a:p>
        </p:txBody>
      </p:sp>
      <p:sp>
        <p:nvSpPr>
          <p:cNvPr id="52" name="Text 2">
            <a:extLst>
              <a:ext uri="{FF2B5EF4-FFF2-40B4-BE49-F238E27FC236}">
                <a16:creationId xmlns:a16="http://schemas.microsoft.com/office/drawing/2014/main" id="{DF8D9E53-F2CC-4884-8691-3EB7C737CEE9}"/>
              </a:ext>
            </a:extLst>
          </p:cNvPr>
          <p:cNvSpPr/>
          <p:nvPr/>
        </p:nvSpPr>
        <p:spPr>
          <a:xfrm>
            <a:off x="15658964" y="24532325"/>
            <a:ext cx="2720221" cy="200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0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Abordagem eficiente para desafios de análise geoespacial.</a:t>
            </a:r>
            <a:endParaRPr lang="en-US" sz="2450" dirty="0"/>
          </a:p>
        </p:txBody>
      </p:sp>
      <p:pic>
        <p:nvPicPr>
          <p:cNvPr id="53" name="Image 1" descr="preencoded.png">
            <a:extLst>
              <a:ext uri="{FF2B5EF4-FFF2-40B4-BE49-F238E27FC236}">
                <a16:creationId xmlns:a16="http://schemas.microsoft.com/office/drawing/2014/main" id="{662E6F66-5B1A-4A11-B014-0792C552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9091" y="22660305"/>
            <a:ext cx="3220164" cy="1000006"/>
          </a:xfrm>
          <a:prstGeom prst="rect">
            <a:avLst/>
          </a:prstGeom>
        </p:spPr>
      </p:pic>
      <p:sp>
        <p:nvSpPr>
          <p:cNvPr id="54" name="Text 3">
            <a:extLst>
              <a:ext uri="{FF2B5EF4-FFF2-40B4-BE49-F238E27FC236}">
                <a16:creationId xmlns:a16="http://schemas.microsoft.com/office/drawing/2014/main" id="{AA07739E-848F-4896-A947-E6B07403E190}"/>
              </a:ext>
            </a:extLst>
          </p:cNvPr>
          <p:cNvSpPr/>
          <p:nvPr/>
        </p:nvSpPr>
        <p:spPr>
          <a:xfrm>
            <a:off x="18879003" y="24035239"/>
            <a:ext cx="2720340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Acesso Facilitado</a:t>
            </a:r>
            <a:endParaRPr lang="en-US" sz="2150" dirty="0"/>
          </a:p>
        </p:txBody>
      </p:sp>
      <p:sp>
        <p:nvSpPr>
          <p:cNvPr id="55" name="Text 4">
            <a:extLst>
              <a:ext uri="{FF2B5EF4-FFF2-40B4-BE49-F238E27FC236}">
                <a16:creationId xmlns:a16="http://schemas.microsoft.com/office/drawing/2014/main" id="{2B0FB200-825E-4096-91E0-B608D15F3912}"/>
              </a:ext>
            </a:extLst>
          </p:cNvPr>
          <p:cNvSpPr/>
          <p:nvPr/>
        </p:nvSpPr>
        <p:spPr>
          <a:xfrm>
            <a:off x="18879003" y="24532325"/>
            <a:ext cx="2720340" cy="200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0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Simplificação do acesso a informações vitais do setor.</a:t>
            </a:r>
            <a:endParaRPr lang="en-US" sz="2450" dirty="0"/>
          </a:p>
        </p:txBody>
      </p:sp>
      <p:pic>
        <p:nvPicPr>
          <p:cNvPr id="56" name="Image 2" descr="preencoded.png">
            <a:extLst>
              <a:ext uri="{FF2B5EF4-FFF2-40B4-BE49-F238E27FC236}">
                <a16:creationId xmlns:a16="http://schemas.microsoft.com/office/drawing/2014/main" id="{D3796653-DB07-4AD8-90FA-9BEF519CF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9261" y="22660305"/>
            <a:ext cx="3220045" cy="1000006"/>
          </a:xfrm>
          <a:prstGeom prst="rect">
            <a:avLst/>
          </a:prstGeom>
        </p:spPr>
      </p:pic>
      <p:sp>
        <p:nvSpPr>
          <p:cNvPr id="57" name="Text 5">
            <a:extLst>
              <a:ext uri="{FF2B5EF4-FFF2-40B4-BE49-F238E27FC236}">
                <a16:creationId xmlns:a16="http://schemas.microsoft.com/office/drawing/2014/main" id="{4D0BCCAF-0FF4-49F5-B953-8428E153274E}"/>
              </a:ext>
            </a:extLst>
          </p:cNvPr>
          <p:cNvSpPr/>
          <p:nvPr/>
        </p:nvSpPr>
        <p:spPr>
          <a:xfrm>
            <a:off x="22099173" y="24035239"/>
            <a:ext cx="272022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Inovação Setorial</a:t>
            </a:r>
            <a:endParaRPr lang="en-US" sz="2150" dirty="0"/>
          </a:p>
        </p:txBody>
      </p:sp>
      <p:sp>
        <p:nvSpPr>
          <p:cNvPr id="58" name="Text 6">
            <a:extLst>
              <a:ext uri="{FF2B5EF4-FFF2-40B4-BE49-F238E27FC236}">
                <a16:creationId xmlns:a16="http://schemas.microsoft.com/office/drawing/2014/main" id="{319822C2-4F48-4F44-854B-CF9A289E543D}"/>
              </a:ext>
            </a:extLst>
          </p:cNvPr>
          <p:cNvSpPr/>
          <p:nvPr/>
        </p:nvSpPr>
        <p:spPr>
          <a:xfrm>
            <a:off x="22099173" y="24532325"/>
            <a:ext cx="2720221" cy="200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0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Contribuição para o avanço tecnológico na indústria petrolífera.</a:t>
            </a:r>
            <a:endParaRPr lang="en-US" sz="2450" dirty="0"/>
          </a:p>
        </p:txBody>
      </p:sp>
      <p:pic>
        <p:nvPicPr>
          <p:cNvPr id="59" name="Image 3" descr="preencoded.png">
            <a:extLst>
              <a:ext uri="{FF2B5EF4-FFF2-40B4-BE49-F238E27FC236}">
                <a16:creationId xmlns:a16="http://schemas.microsoft.com/office/drawing/2014/main" id="{5AAB5A83-55C4-4BDF-B826-AFD5F1CF1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9300" y="22660305"/>
            <a:ext cx="3220164" cy="1000006"/>
          </a:xfrm>
          <a:prstGeom prst="rect">
            <a:avLst/>
          </a:prstGeom>
        </p:spPr>
      </p:pic>
      <p:sp>
        <p:nvSpPr>
          <p:cNvPr id="60" name="Text 7">
            <a:extLst>
              <a:ext uri="{FF2B5EF4-FFF2-40B4-BE49-F238E27FC236}">
                <a16:creationId xmlns:a16="http://schemas.microsoft.com/office/drawing/2014/main" id="{CD052502-F156-4B32-823D-1267E7431A29}"/>
              </a:ext>
            </a:extLst>
          </p:cNvPr>
          <p:cNvSpPr/>
          <p:nvPr/>
        </p:nvSpPr>
        <p:spPr>
          <a:xfrm>
            <a:off x="25319213" y="24035239"/>
            <a:ext cx="2720340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Competitividade</a:t>
            </a:r>
            <a:endParaRPr lang="en-US" sz="215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54351498-E1F2-4634-927F-50CD99F8139C}"/>
              </a:ext>
            </a:extLst>
          </p:cNvPr>
          <p:cNvSpPr/>
          <p:nvPr/>
        </p:nvSpPr>
        <p:spPr>
          <a:xfrm>
            <a:off x="25319213" y="24532325"/>
            <a:ext cx="2720340" cy="200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0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Fortalecimento da posição do Brasil no mercado global de petróleo.</a:t>
            </a:r>
            <a:endParaRPr lang="en-US" sz="2450" dirty="0"/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BEF5F689-9A1F-412C-A9D0-361AD35B9968}"/>
              </a:ext>
            </a:extLst>
          </p:cNvPr>
          <p:cNvSpPr/>
          <p:nvPr/>
        </p:nvSpPr>
        <p:spPr>
          <a:xfrm>
            <a:off x="15409051" y="27063712"/>
            <a:ext cx="12880419" cy="400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00"/>
              </a:lnSpc>
            </a:pPr>
            <a:r>
              <a:rPr lang="en-US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Desafio OilMap representa um avanço significativo na forma como a indústria petrolífera brasileira lida com dados geoespaciais. Ao propor uma solução que integra informações cruciais em uma plataforma acessível e eficiente, o projeto promete revolucionar os processos de análise e tomada de decisão no setor. A iniciativa não apenas facilita o trabalho dos profissionais envolvidos, mas também posiciona o Brasil na vanguarda da inovação tecnológica aplicada à exploração de petróleo. Com o OilMap, espera-se um aumento na competitividade e eficiência operacional, contribuindo para o fortalecimento e crescimento sustentável da indústria petrolífera nacional.</a:t>
            </a:r>
            <a:endParaRPr lang="en-US" sz="2450" dirty="0"/>
          </a:p>
        </p:txBody>
      </p:sp>
      <p:sp>
        <p:nvSpPr>
          <p:cNvPr id="63" name="Text 0">
            <a:extLst>
              <a:ext uri="{FF2B5EF4-FFF2-40B4-BE49-F238E27FC236}">
                <a16:creationId xmlns:a16="http://schemas.microsoft.com/office/drawing/2014/main" id="{44DAC5D9-CDD2-496E-A534-E108B0588128}"/>
              </a:ext>
            </a:extLst>
          </p:cNvPr>
          <p:cNvSpPr/>
          <p:nvPr/>
        </p:nvSpPr>
        <p:spPr>
          <a:xfrm>
            <a:off x="3285141" y="1922171"/>
            <a:ext cx="21883281" cy="1615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7550"/>
              </a:lnSpc>
            </a:pPr>
            <a:r>
              <a:rPr lang="en-US" sz="5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Análise e Visualização Geoespacial na Indústria de Petróleo: Desafio OilMap</a:t>
            </a:r>
            <a:endParaRPr lang="en-US" sz="5400" dirty="0"/>
          </a:p>
        </p:txBody>
      </p:sp>
      <p:pic>
        <p:nvPicPr>
          <p:cNvPr id="64" name="Google Shape;121;p1" descr="Ícone&#10;&#10;Descrição gerada automaticamente">
            <a:extLst>
              <a:ext uri="{FF2B5EF4-FFF2-40B4-BE49-F238E27FC236}">
                <a16:creationId xmlns:a16="http://schemas.microsoft.com/office/drawing/2014/main" id="{6FF768E6-104F-4686-9FAA-9DE9DF9879D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731931" y="599879"/>
            <a:ext cx="4363888" cy="7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92;p1">
            <a:extLst>
              <a:ext uri="{FF2B5EF4-FFF2-40B4-BE49-F238E27FC236}">
                <a16:creationId xmlns:a16="http://schemas.microsoft.com/office/drawing/2014/main" id="{EEEDA04F-82A4-49D2-9861-24AF361CA6D6}"/>
              </a:ext>
            </a:extLst>
          </p:cNvPr>
          <p:cNvSpPr/>
          <p:nvPr/>
        </p:nvSpPr>
        <p:spPr>
          <a:xfrm>
            <a:off x="2634779" y="3127878"/>
            <a:ext cx="23314628" cy="326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spAutoFit/>
          </a:bodyPr>
          <a:lstStyle/>
          <a:p>
            <a:pPr algn="ctr">
              <a:lnSpc>
                <a:spcPct val="150000"/>
              </a:lnSpc>
              <a:buClr>
                <a:schemeClr val="dk1"/>
              </a:buClr>
              <a:buSzPts val="4800"/>
            </a:pP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150000"/>
              </a:lnSpc>
              <a:buClr>
                <a:schemeClr val="dk1"/>
              </a:buClr>
              <a:buSzPts val="4000"/>
            </a:pPr>
            <a:r>
              <a:rPr lang="pt-BR" sz="4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4000" dirty="0">
                <a:solidFill>
                  <a:schemeClr val="bg1"/>
                </a:solidFill>
              </a:rPr>
              <a:t>Eduardo Teixeira </a:t>
            </a:r>
            <a:r>
              <a:rPr lang="pt-BR" sz="4000" dirty="0" err="1">
                <a:solidFill>
                  <a:schemeClr val="bg1"/>
                </a:solidFill>
              </a:rPr>
              <a:t>Viríssimo</a:t>
            </a:r>
            <a:r>
              <a:rPr lang="pt-BR" sz="4000" dirty="0">
                <a:solidFill>
                  <a:schemeClr val="bg1"/>
                </a:solidFill>
              </a:rPr>
              <a:t>, Guilherme Queiroz </a:t>
            </a:r>
            <a:r>
              <a:rPr lang="pt-BR" sz="4000" dirty="0" err="1">
                <a:solidFill>
                  <a:schemeClr val="bg1"/>
                </a:solidFill>
              </a:rPr>
              <a:t>Sassi</a:t>
            </a:r>
            <a:r>
              <a:rPr lang="pt-BR" sz="4000" dirty="0">
                <a:solidFill>
                  <a:schemeClr val="bg1"/>
                </a:solidFill>
              </a:rPr>
              <a:t>, Victor Cézar </a:t>
            </a:r>
            <a:r>
              <a:rPr lang="pt-BR" sz="4000" dirty="0" err="1">
                <a:solidFill>
                  <a:schemeClr val="bg1"/>
                </a:solidFill>
              </a:rPr>
              <a:t>Bonatti</a:t>
            </a:r>
            <a:r>
              <a:rPr lang="pt-BR" sz="4000" dirty="0">
                <a:solidFill>
                  <a:schemeClr val="bg1"/>
                </a:solidFill>
              </a:rPr>
              <a:t> Carvalho, </a:t>
            </a:r>
            <a:r>
              <a:rPr lang="pt-BR" sz="4000" dirty="0" err="1">
                <a:solidFill>
                  <a:schemeClr val="bg1"/>
                </a:solidFill>
              </a:rPr>
              <a:t>Enrik</a:t>
            </a:r>
            <a:r>
              <a:rPr lang="pt-BR" sz="4000" dirty="0">
                <a:solidFill>
                  <a:schemeClr val="bg1"/>
                </a:solidFill>
              </a:rPr>
              <a:t> Paulo Lemes da Silva</a:t>
            </a:r>
            <a:br>
              <a:rPr lang="pt-BR" sz="4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200" b="1" baseline="30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Centro Universitário SENAI/SC (</a:t>
            </a:r>
            <a:r>
              <a:rPr lang="pt-BR" sz="32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UniSENAI</a:t>
            </a:r>
            <a:r>
              <a:rPr lang="pt-BR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) – Campus Florianópolis</a:t>
            </a:r>
            <a:endParaRPr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3200"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 0">
            <a:extLst>
              <a:ext uri="{FF2B5EF4-FFF2-40B4-BE49-F238E27FC236}">
                <a16:creationId xmlns:a16="http://schemas.microsoft.com/office/drawing/2014/main" id="{BD767AE9-9598-452F-8B0A-2195BAE138CE}"/>
              </a:ext>
            </a:extLst>
          </p:cNvPr>
          <p:cNvSpPr/>
          <p:nvPr/>
        </p:nvSpPr>
        <p:spPr>
          <a:xfrm>
            <a:off x="15409047" y="31435925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b="1" dirty="0" err="1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Referências</a:t>
            </a:r>
            <a:endParaRPr lang="en-US" sz="4400" dirty="0"/>
          </a:p>
        </p:txBody>
      </p:sp>
      <p:sp>
        <p:nvSpPr>
          <p:cNvPr id="67" name="Text 1">
            <a:extLst>
              <a:ext uri="{FF2B5EF4-FFF2-40B4-BE49-F238E27FC236}">
                <a16:creationId xmlns:a16="http://schemas.microsoft.com/office/drawing/2014/main" id="{3B792C54-593B-4A1A-907D-C2148D376FCB}"/>
              </a:ext>
            </a:extLst>
          </p:cNvPr>
          <p:cNvSpPr/>
          <p:nvPr/>
        </p:nvSpPr>
        <p:spPr>
          <a:xfrm>
            <a:off x="15415119" y="32528089"/>
            <a:ext cx="12868275" cy="2516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50"/>
              </a:lnSpc>
            </a:pPr>
            <a:endParaRPr lang="en-US" sz="2450" dirty="0"/>
          </a:p>
        </p:txBody>
      </p:sp>
      <p:sp>
        <p:nvSpPr>
          <p:cNvPr id="69" name="Text 1">
            <a:extLst>
              <a:ext uri="{FF2B5EF4-FFF2-40B4-BE49-F238E27FC236}">
                <a16:creationId xmlns:a16="http://schemas.microsoft.com/office/drawing/2014/main" id="{67EC1B6F-F749-45E3-AC91-268DBD31BDB4}"/>
              </a:ext>
            </a:extLst>
          </p:cNvPr>
          <p:cNvSpPr/>
          <p:nvPr/>
        </p:nvSpPr>
        <p:spPr>
          <a:xfrm>
            <a:off x="508275" y="26606343"/>
            <a:ext cx="12868275" cy="2516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50"/>
              </a:lnSpc>
            </a:pPr>
            <a:endParaRPr lang="en-US" sz="2450" dirty="0"/>
          </a:p>
        </p:txBody>
      </p:sp>
      <p:sp>
        <p:nvSpPr>
          <p:cNvPr id="70" name="Text 1">
            <a:extLst>
              <a:ext uri="{FF2B5EF4-FFF2-40B4-BE49-F238E27FC236}">
                <a16:creationId xmlns:a16="http://schemas.microsoft.com/office/drawing/2014/main" id="{949E2CD8-FFCA-4F66-A6F7-3A19518381BC}"/>
              </a:ext>
            </a:extLst>
          </p:cNvPr>
          <p:cNvSpPr/>
          <p:nvPr/>
        </p:nvSpPr>
        <p:spPr>
          <a:xfrm>
            <a:off x="15415118" y="32497051"/>
            <a:ext cx="12868275" cy="2516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50"/>
              </a:lnSpc>
            </a:pPr>
            <a:r>
              <a:rPr lang="pt-BR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Agência Nacional do Petróleo, Gás Natural e Biocombustíveis (ANP).</a:t>
            </a:r>
          </a:p>
          <a:p>
            <a:pPr>
              <a:lnSpc>
                <a:spcPts val="3950"/>
              </a:lnSpc>
            </a:pPr>
            <a:r>
              <a:rPr lang="pt-BR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Documentação de referência e normas técnicas de análise </a:t>
            </a:r>
            <a:r>
              <a:rPr lang="pt-BR" sz="24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geoespacial</a:t>
            </a:r>
            <a:r>
              <a:rPr lang="pt-BR" sz="2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</a:p>
          <a:p>
            <a:pPr>
              <a:lnSpc>
                <a:spcPts val="3950"/>
              </a:lnSpc>
            </a:pPr>
            <a:endParaRPr lang="en-US" sz="2450" dirty="0"/>
          </a:p>
        </p:txBody>
      </p:sp>
      <p:pic>
        <p:nvPicPr>
          <p:cNvPr id="73" name="Image 0" descr="preencoded.png">
            <a:extLst>
              <a:ext uri="{FF2B5EF4-FFF2-40B4-BE49-F238E27FC236}">
                <a16:creationId xmlns:a16="http://schemas.microsoft.com/office/drawing/2014/main" id="{FFDF1BE9-931D-44D3-B928-C2A8D1708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063039"/>
            <a:ext cx="14630400" cy="3458408"/>
          </a:xfrm>
          <a:prstGeom prst="rect">
            <a:avLst/>
          </a:prstGeom>
        </p:spPr>
      </p:pic>
      <p:pic>
        <p:nvPicPr>
          <p:cNvPr id="76" name="Image 0" descr="preencoded.png">
            <a:extLst>
              <a:ext uri="{FF2B5EF4-FFF2-40B4-BE49-F238E27FC236}">
                <a16:creationId xmlns:a16="http://schemas.microsoft.com/office/drawing/2014/main" id="{29D7FDE3-3D64-4F55-97A1-40684ACCBC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89163" y="8491366"/>
            <a:ext cx="14630400" cy="30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1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678</Words>
  <Application>Microsoft Office PowerPoint</Application>
  <PresentationFormat>Personalizar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Spline Sans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enrikp.2016@gmail.com</dc:creator>
  <cp:lastModifiedBy>enrikp.2016@gmail.com</cp:lastModifiedBy>
  <cp:revision>2</cp:revision>
  <dcterms:created xsi:type="dcterms:W3CDTF">2024-11-06T23:22:11Z</dcterms:created>
  <dcterms:modified xsi:type="dcterms:W3CDTF">2024-11-07T01:09:14Z</dcterms:modified>
</cp:coreProperties>
</file>