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96"/>
  </p:notesMasterIdLst>
  <p:sldIdLst>
    <p:sldId id="256" r:id="rId2"/>
    <p:sldId id="257" r:id="rId3"/>
    <p:sldId id="258" r:id="rId4"/>
    <p:sldId id="259" r:id="rId5"/>
    <p:sldId id="260" r:id="rId6"/>
    <p:sldId id="261" r:id="rId7"/>
    <p:sldId id="262" r:id="rId8"/>
    <p:sldId id="263" r:id="rId9"/>
    <p:sldId id="266" r:id="rId10"/>
    <p:sldId id="272" r:id="rId11"/>
    <p:sldId id="267" r:id="rId12"/>
    <p:sldId id="271" r:id="rId13"/>
    <p:sldId id="269" r:id="rId14"/>
    <p:sldId id="273" r:id="rId15"/>
    <p:sldId id="265" r:id="rId16"/>
    <p:sldId id="268" r:id="rId17"/>
    <p:sldId id="270" r:id="rId18"/>
    <p:sldId id="274" r:id="rId19"/>
    <p:sldId id="275" r:id="rId20"/>
    <p:sldId id="276" r:id="rId21"/>
    <p:sldId id="277" r:id="rId22"/>
    <p:sldId id="278" r:id="rId23"/>
    <p:sldId id="279" r:id="rId24"/>
    <p:sldId id="280" r:id="rId25"/>
    <p:sldId id="285" r:id="rId26"/>
    <p:sldId id="286" r:id="rId27"/>
    <p:sldId id="281" r:id="rId28"/>
    <p:sldId id="264" r:id="rId29"/>
    <p:sldId id="284" r:id="rId30"/>
    <p:sldId id="287" r:id="rId31"/>
    <p:sldId id="283" r:id="rId32"/>
    <p:sldId id="288"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5" r:id="rId53"/>
    <p:sldId id="313" r:id="rId54"/>
    <p:sldId id="314" r:id="rId55"/>
    <p:sldId id="319" r:id="rId56"/>
    <p:sldId id="320" r:id="rId57"/>
    <p:sldId id="321" r:id="rId58"/>
    <p:sldId id="322" r:id="rId59"/>
    <p:sldId id="323" r:id="rId60"/>
    <p:sldId id="324" r:id="rId61"/>
    <p:sldId id="325" r:id="rId62"/>
    <p:sldId id="326" r:id="rId63"/>
    <p:sldId id="327" r:id="rId64"/>
    <p:sldId id="328" r:id="rId65"/>
    <p:sldId id="329" r:id="rId66"/>
    <p:sldId id="312" r:id="rId67"/>
    <p:sldId id="311" r:id="rId68"/>
    <p:sldId id="316" r:id="rId69"/>
    <p:sldId id="317"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50" r:id="rId89"/>
    <p:sldId id="351" r:id="rId90"/>
    <p:sldId id="352" r:id="rId91"/>
    <p:sldId id="353" r:id="rId92"/>
    <p:sldId id="354" r:id="rId93"/>
    <p:sldId id="348" r:id="rId94"/>
    <p:sldId id="349" r:id="rId95"/>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30" autoAdjust="0"/>
  </p:normalViewPr>
  <p:slideViewPr>
    <p:cSldViewPr>
      <p:cViewPr varScale="1">
        <p:scale>
          <a:sx n="68" d="100"/>
          <a:sy n="68" d="100"/>
        </p:scale>
        <p:origin x="154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8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B92B5F-C60E-4211-9587-0D207EF48A4B}" type="datetimeFigureOut">
              <a:rPr lang="es-VE" smtClean="0"/>
              <a:pPr/>
              <a:t>10/1/2018</a:t>
            </a:fld>
            <a:endParaRPr lang="es-VE"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VE"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1F49E-CB76-4691-B28D-EC0757AC54A5}" type="slidenum">
              <a:rPr lang="es-VE" smtClean="0"/>
              <a:pPr/>
              <a:t>‹Nº›</a:t>
            </a:fld>
            <a:endParaRPr lang="es-V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dirty="0"/>
          </a:p>
        </p:txBody>
      </p:sp>
      <p:sp>
        <p:nvSpPr>
          <p:cNvPr id="4" name="3 Marcador de número de diapositiva"/>
          <p:cNvSpPr>
            <a:spLocks noGrp="1"/>
          </p:cNvSpPr>
          <p:nvPr>
            <p:ph type="sldNum" sz="quarter" idx="10"/>
          </p:nvPr>
        </p:nvSpPr>
        <p:spPr/>
        <p:txBody>
          <a:bodyPr/>
          <a:lstStyle/>
          <a:p>
            <a:fld id="{EBF1F49E-CB76-4691-B28D-EC0757AC54A5}" type="slidenum">
              <a:rPr lang="es-VE" smtClean="0"/>
              <a:pPr/>
              <a:t>8</a:t>
            </a:fld>
            <a:endParaRPr lang="es-V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19" name="18 Marcador de pie de página"/>
          <p:cNvSpPr>
            <a:spLocks noGrp="1"/>
          </p:cNvSpPr>
          <p:nvPr>
            <p:ph type="ftr" sz="quarter" idx="11"/>
          </p:nvPr>
        </p:nvSpPr>
        <p:spPr/>
        <p:txBody>
          <a:bodyPr/>
          <a:lstStyle/>
          <a:p>
            <a:endParaRPr lang="es-VE" dirty="0"/>
          </a:p>
        </p:txBody>
      </p:sp>
      <p:sp>
        <p:nvSpPr>
          <p:cNvPr id="27" name="26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5" name="4 Marcador de pie de página"/>
          <p:cNvSpPr>
            <a:spLocks noGrp="1"/>
          </p:cNvSpPr>
          <p:nvPr>
            <p:ph type="ftr" sz="quarter" idx="11"/>
          </p:nvPr>
        </p:nvSpPr>
        <p:spPr/>
        <p:txBody>
          <a:bodyPr/>
          <a:lstStyle/>
          <a:p>
            <a:endParaRPr lang="es-VE" dirty="0"/>
          </a:p>
        </p:txBody>
      </p:sp>
      <p:sp>
        <p:nvSpPr>
          <p:cNvPr id="6" name="5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5" name="4 Marcador de pie de página"/>
          <p:cNvSpPr>
            <a:spLocks noGrp="1"/>
          </p:cNvSpPr>
          <p:nvPr>
            <p:ph type="ftr" sz="quarter" idx="11"/>
          </p:nvPr>
        </p:nvSpPr>
        <p:spPr/>
        <p:txBody>
          <a:bodyPr/>
          <a:lstStyle/>
          <a:p>
            <a:endParaRPr lang="es-VE" dirty="0"/>
          </a:p>
        </p:txBody>
      </p:sp>
      <p:sp>
        <p:nvSpPr>
          <p:cNvPr id="6" name="5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5" name="4 Marcador de pie de página"/>
          <p:cNvSpPr>
            <a:spLocks noGrp="1"/>
          </p:cNvSpPr>
          <p:nvPr>
            <p:ph type="ftr" sz="quarter" idx="11"/>
          </p:nvPr>
        </p:nvSpPr>
        <p:spPr/>
        <p:txBody>
          <a:bodyPr/>
          <a:lstStyle/>
          <a:p>
            <a:endParaRPr lang="es-VE" dirty="0"/>
          </a:p>
        </p:txBody>
      </p:sp>
      <p:sp>
        <p:nvSpPr>
          <p:cNvPr id="6" name="5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5" name="4 Marcador de pie de página"/>
          <p:cNvSpPr>
            <a:spLocks noGrp="1"/>
          </p:cNvSpPr>
          <p:nvPr>
            <p:ph type="ftr" sz="quarter" idx="11"/>
          </p:nvPr>
        </p:nvSpPr>
        <p:spPr/>
        <p:txBody>
          <a:bodyPr/>
          <a:lstStyle/>
          <a:p>
            <a:endParaRPr lang="es-VE" dirty="0"/>
          </a:p>
        </p:txBody>
      </p:sp>
      <p:sp>
        <p:nvSpPr>
          <p:cNvPr id="6" name="5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6" name="5 Marcador de pie de página"/>
          <p:cNvSpPr>
            <a:spLocks noGrp="1"/>
          </p:cNvSpPr>
          <p:nvPr>
            <p:ph type="ftr" sz="quarter" idx="11"/>
          </p:nvPr>
        </p:nvSpPr>
        <p:spPr/>
        <p:txBody>
          <a:bodyPr/>
          <a:lstStyle/>
          <a:p>
            <a:endParaRPr lang="es-VE" dirty="0"/>
          </a:p>
        </p:txBody>
      </p:sp>
      <p:sp>
        <p:nvSpPr>
          <p:cNvPr id="7" name="6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8" name="7 Marcador de pie de página"/>
          <p:cNvSpPr>
            <a:spLocks noGrp="1"/>
          </p:cNvSpPr>
          <p:nvPr>
            <p:ph type="ftr" sz="quarter" idx="11"/>
          </p:nvPr>
        </p:nvSpPr>
        <p:spPr/>
        <p:txBody>
          <a:bodyPr/>
          <a:lstStyle/>
          <a:p>
            <a:endParaRPr lang="es-VE" dirty="0"/>
          </a:p>
        </p:txBody>
      </p:sp>
      <p:sp>
        <p:nvSpPr>
          <p:cNvPr id="9" name="8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4" name="3 Marcador de pie de página"/>
          <p:cNvSpPr>
            <a:spLocks noGrp="1"/>
          </p:cNvSpPr>
          <p:nvPr>
            <p:ph type="ftr" sz="quarter" idx="11"/>
          </p:nvPr>
        </p:nvSpPr>
        <p:spPr/>
        <p:txBody>
          <a:bodyPr/>
          <a:lstStyle/>
          <a:p>
            <a:endParaRPr lang="es-VE" dirty="0"/>
          </a:p>
        </p:txBody>
      </p:sp>
      <p:sp>
        <p:nvSpPr>
          <p:cNvPr id="5" name="4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3" name="2 Marcador de pie de página"/>
          <p:cNvSpPr>
            <a:spLocks noGrp="1"/>
          </p:cNvSpPr>
          <p:nvPr>
            <p:ph type="ftr" sz="quarter" idx="11"/>
          </p:nvPr>
        </p:nvSpPr>
        <p:spPr/>
        <p:txBody>
          <a:bodyPr/>
          <a:lstStyle/>
          <a:p>
            <a:endParaRPr lang="es-VE" dirty="0"/>
          </a:p>
        </p:txBody>
      </p:sp>
      <p:sp>
        <p:nvSpPr>
          <p:cNvPr id="4" name="3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6" name="5 Marcador de pie de página"/>
          <p:cNvSpPr>
            <a:spLocks noGrp="1"/>
          </p:cNvSpPr>
          <p:nvPr>
            <p:ph type="ftr" sz="quarter" idx="11"/>
          </p:nvPr>
        </p:nvSpPr>
        <p:spPr/>
        <p:txBody>
          <a:bodyPr/>
          <a:lstStyle/>
          <a:p>
            <a:endParaRPr lang="es-VE" dirty="0"/>
          </a:p>
        </p:txBody>
      </p:sp>
      <p:sp>
        <p:nvSpPr>
          <p:cNvPr id="7" name="6 Marcador de número de diapositiva"/>
          <p:cNvSpPr>
            <a:spLocks noGrp="1"/>
          </p:cNvSpPr>
          <p:nvPr>
            <p:ph type="sldNum" sz="quarter" idx="12"/>
          </p:nvPr>
        </p:nvSpPr>
        <p:spPr/>
        <p:txBody>
          <a:bodyPr/>
          <a:lstStyle/>
          <a:p>
            <a:fld id="{912E97A7-ACD5-44B9-A04D-6F89128B4E38}" type="slidenum">
              <a:rPr lang="es-VE" smtClean="0"/>
              <a:pPr/>
              <a:t>‹Nº›</a:t>
            </a:fld>
            <a:endParaRPr lang="es-V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0FA59444-4B50-4AAD-99A3-7E50D0DC028C}" type="datetimeFigureOut">
              <a:rPr lang="es-VE" smtClean="0"/>
              <a:pPr/>
              <a:t>10/1/2018</a:t>
            </a:fld>
            <a:endParaRPr lang="es-VE" dirty="0"/>
          </a:p>
        </p:txBody>
      </p:sp>
      <p:sp>
        <p:nvSpPr>
          <p:cNvPr id="6" name="5 Marcador de pie de página"/>
          <p:cNvSpPr>
            <a:spLocks noGrp="1"/>
          </p:cNvSpPr>
          <p:nvPr>
            <p:ph type="ftr" sz="quarter" idx="11"/>
          </p:nvPr>
        </p:nvSpPr>
        <p:spPr/>
        <p:txBody>
          <a:bodyPr/>
          <a:lstStyle/>
          <a:p>
            <a:endParaRPr lang="es-VE" dirty="0"/>
          </a:p>
        </p:txBody>
      </p:sp>
      <p:sp>
        <p:nvSpPr>
          <p:cNvPr id="7" name="6 Marcador de número de diapositiva"/>
          <p:cNvSpPr>
            <a:spLocks noGrp="1"/>
          </p:cNvSpPr>
          <p:nvPr>
            <p:ph type="sldNum" sz="quarter" idx="12"/>
          </p:nvPr>
        </p:nvSpPr>
        <p:spPr>
          <a:xfrm>
            <a:off x="8077200" y="6356350"/>
            <a:ext cx="609600" cy="365125"/>
          </a:xfrm>
        </p:spPr>
        <p:txBody>
          <a:bodyPr/>
          <a:lstStyle/>
          <a:p>
            <a:fld id="{912E97A7-ACD5-44B9-A04D-6F89128B4E38}" type="slidenum">
              <a:rPr lang="es-VE" smtClean="0"/>
              <a:pPr/>
              <a:t>‹Nº›</a:t>
            </a:fld>
            <a:endParaRPr lang="es-VE" dirty="0"/>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dirty="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FA59444-4B50-4AAD-99A3-7E50D0DC028C}" type="datetimeFigureOut">
              <a:rPr lang="es-VE" smtClean="0"/>
              <a:pPr/>
              <a:t>10/1/2018</a:t>
            </a:fld>
            <a:endParaRPr lang="es-VE" dirty="0"/>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VE" dirty="0"/>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2E97A7-ACD5-44B9-A04D-6F89128B4E38}" type="slidenum">
              <a:rPr lang="es-VE" smtClean="0"/>
              <a:pPr/>
              <a:t>‹Nº›</a:t>
            </a:fld>
            <a:endParaRPr lang="es-VE" dirty="0"/>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71472" y="2285992"/>
            <a:ext cx="7851648" cy="1828800"/>
          </a:xfrm>
        </p:spPr>
        <p:txBody>
          <a:bodyPr>
            <a:normAutofit/>
          </a:bodyPr>
          <a:lstStyle/>
          <a:p>
            <a:pPr algn="ctr"/>
            <a:r>
              <a:rPr lang="es-VE" dirty="0">
                <a:latin typeface="Arial Black" pitchFamily="34" charset="0"/>
              </a:rPr>
              <a:t>Administración de Bases de Datos</a:t>
            </a:r>
          </a:p>
        </p:txBody>
      </p:sp>
      <p:sp>
        <p:nvSpPr>
          <p:cNvPr id="6" name="5 CuadroTexto"/>
          <p:cNvSpPr txBox="1"/>
          <p:nvPr/>
        </p:nvSpPr>
        <p:spPr>
          <a:xfrm>
            <a:off x="5357818" y="5857892"/>
            <a:ext cx="3462654" cy="646331"/>
          </a:xfrm>
          <a:prstGeom prst="rect">
            <a:avLst/>
          </a:prstGeom>
          <a:noFill/>
        </p:spPr>
        <p:txBody>
          <a:bodyPr wrap="square" rtlCol="0">
            <a:spAutoFit/>
          </a:bodyPr>
          <a:lstStyle/>
          <a:p>
            <a:r>
              <a:rPr lang="es-VE" b="1" dirty="0">
                <a:solidFill>
                  <a:srgbClr val="92D050"/>
                </a:solidFill>
              </a:rPr>
              <a:t>Ing. </a:t>
            </a:r>
            <a:r>
              <a:rPr lang="es-VE" b="1" dirty="0" err="1">
                <a:solidFill>
                  <a:srgbClr val="92D050"/>
                </a:solidFill>
              </a:rPr>
              <a:t>Eyamir</a:t>
            </a:r>
            <a:r>
              <a:rPr lang="es-VE" b="1" dirty="0">
                <a:solidFill>
                  <a:srgbClr val="92D050"/>
                </a:solidFill>
              </a:rPr>
              <a:t>  </a:t>
            </a:r>
            <a:r>
              <a:rPr lang="es-VE" b="1" dirty="0" err="1">
                <a:solidFill>
                  <a:srgbClr val="92D050"/>
                </a:solidFill>
              </a:rPr>
              <a:t>Ugueto</a:t>
            </a:r>
            <a:endParaRPr lang="es-VE" b="1" dirty="0">
              <a:solidFill>
                <a:srgbClr val="92D050"/>
              </a:solidFill>
            </a:endParaRPr>
          </a:p>
          <a:p>
            <a:r>
              <a:rPr lang="es-VE" b="1" dirty="0">
                <a:solidFill>
                  <a:srgbClr val="92D050"/>
                </a:solidFill>
              </a:rPr>
              <a:t>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00042"/>
            <a:ext cx="8229600" cy="1143000"/>
          </a:xfrm>
        </p:spPr>
        <p:txBody>
          <a:bodyPr/>
          <a:lstStyle/>
          <a:p>
            <a:r>
              <a:rPr lang="es-VE" b="1" dirty="0"/>
              <a:t>Administración de Datos</a:t>
            </a:r>
          </a:p>
        </p:txBody>
      </p:sp>
      <p:sp>
        <p:nvSpPr>
          <p:cNvPr id="3" name="2 Marcador de contenido"/>
          <p:cNvSpPr>
            <a:spLocks noGrp="1"/>
          </p:cNvSpPr>
          <p:nvPr>
            <p:ph idx="1"/>
          </p:nvPr>
        </p:nvSpPr>
        <p:spPr/>
        <p:txBody>
          <a:bodyPr/>
          <a:lstStyle/>
          <a:p>
            <a:pPr algn="just"/>
            <a:r>
              <a:rPr lang="es-VE" dirty="0"/>
              <a:t>Es la gestión de los recursos de datos,  lo que incluye la planificación  de la base de datos, el desarrollo y el mantenimiento de estándares, políticas y procedimientos, así como el  diseño conceptual y lógico de la base de datos.  </a:t>
            </a:r>
          </a:p>
          <a:p>
            <a:pPr algn="just"/>
            <a:r>
              <a:rPr lang="es-VE" dirty="0"/>
              <a:t>El Administrador de Datos  (DA): es responsable de los recursos corporativos, así como de consultar y aconsejar a la alta gerencia, para garantizar que la dirección seguida para el desarrollo de la base de datos  permita soportar los objetivos corporativos.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00042"/>
            <a:ext cx="8358246" cy="1143000"/>
          </a:xfrm>
        </p:spPr>
        <p:txBody>
          <a:bodyPr>
            <a:normAutofit/>
          </a:bodyPr>
          <a:lstStyle/>
          <a:p>
            <a:r>
              <a:rPr lang="es-VE" sz="3200" b="1" dirty="0"/>
              <a:t>Administrador de Datos (DA) vs Administrador de Base de Datos (DBA)</a:t>
            </a:r>
          </a:p>
        </p:txBody>
      </p:sp>
      <p:sp>
        <p:nvSpPr>
          <p:cNvPr id="3" name="2 Marcador de contenido"/>
          <p:cNvSpPr>
            <a:spLocks noGrp="1"/>
          </p:cNvSpPr>
          <p:nvPr>
            <p:ph idx="1"/>
          </p:nvPr>
        </p:nvSpPr>
        <p:spPr/>
        <p:txBody>
          <a:bodyPr>
            <a:normAutofit fontScale="92500" lnSpcReduction="10000"/>
          </a:bodyPr>
          <a:lstStyle/>
          <a:p>
            <a:pPr algn="just"/>
            <a:r>
              <a:rPr lang="es-VE" dirty="0"/>
              <a:t>El alcance de la actividad de la </a:t>
            </a:r>
            <a:r>
              <a:rPr lang="es-VE" b="1" dirty="0"/>
              <a:t>Administración de Datos </a:t>
            </a:r>
            <a:r>
              <a:rPr lang="es-VE" dirty="0"/>
              <a:t>es la organización completa (empresa, institución u otro organismo), mientras que el alcance de la </a:t>
            </a:r>
            <a:r>
              <a:rPr lang="es-VE" b="1" dirty="0"/>
              <a:t>Administración de Bases de Datos </a:t>
            </a:r>
            <a:r>
              <a:rPr lang="es-VE" dirty="0"/>
              <a:t>queda restringido a una Base de Datos en particular y a los sistemas que los procesan. La Administración de la Base de Datos opera dentro de un marco proporcionado por la Administración de Datos facilitándose de esta manera el desarrollo y el uso de una Base de Datos y sus aplicaciones. Las siglas DBA suelen utilizarse para designar tanto la función Administración de Base de Datos como al titulo del puesto administrador de Base de Datos.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71480"/>
            <a:ext cx="8229600" cy="1143000"/>
          </a:xfrm>
        </p:spPr>
        <p:txBody>
          <a:bodyPr>
            <a:normAutofit/>
          </a:bodyPr>
          <a:lstStyle/>
          <a:p>
            <a:r>
              <a:rPr lang="es-VE" sz="4000" b="1" dirty="0"/>
              <a:t>Administrador de Base de Datos (DBA)</a:t>
            </a:r>
          </a:p>
        </p:txBody>
      </p:sp>
      <p:sp>
        <p:nvSpPr>
          <p:cNvPr id="3" name="2 Marcador de contenido"/>
          <p:cNvSpPr>
            <a:spLocks noGrp="1"/>
          </p:cNvSpPr>
          <p:nvPr>
            <p:ph idx="1"/>
          </p:nvPr>
        </p:nvSpPr>
        <p:spPr/>
        <p:txBody>
          <a:bodyPr numCol="1">
            <a:normAutofit fontScale="92500" lnSpcReduction="10000"/>
          </a:bodyPr>
          <a:lstStyle/>
          <a:p>
            <a:pPr algn="just">
              <a:lnSpc>
                <a:spcPct val="150000"/>
              </a:lnSpc>
            </a:pPr>
            <a:r>
              <a:rPr lang="es-VE" dirty="0"/>
              <a:t>Es responsable de la materialización física de la base de datos, incluyendo la implementación y diseño físicos de la base de datos, el control de la seguridad y de la integridad, el mantenimiento de la fiabilidad del sistema y la garantía de que las aplicaciones exhiban un rendimiento satisfactorio para los usuarios.  Debe tener  conocimientos detallados del SGBD, del entorno de sistema en el que está implementado.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10" y="428604"/>
            <a:ext cx="8229600" cy="1143000"/>
          </a:xfrm>
        </p:spPr>
        <p:txBody>
          <a:bodyPr>
            <a:normAutofit/>
          </a:bodyPr>
          <a:lstStyle/>
          <a:p>
            <a:r>
              <a:rPr lang="es-VE" sz="4000" b="1" dirty="0"/>
              <a:t>Administrador de Base de Datos (DBA)</a:t>
            </a:r>
          </a:p>
        </p:txBody>
      </p:sp>
      <p:sp>
        <p:nvSpPr>
          <p:cNvPr id="3" name="2 Marcador de contenido"/>
          <p:cNvSpPr>
            <a:spLocks noGrp="1"/>
          </p:cNvSpPr>
          <p:nvPr>
            <p:ph idx="1"/>
          </p:nvPr>
        </p:nvSpPr>
        <p:spPr/>
        <p:txBody>
          <a:bodyPr/>
          <a:lstStyle/>
          <a:p>
            <a:pPr algn="just"/>
            <a:r>
              <a:rPr lang="es-VE" dirty="0"/>
              <a:t>Es la persona encargada de definir y controlar las bases de datos corporativas, además proporciona asesoría a los desarrolladores, usuarios y ejecutivos que la requieran. Es la persona o equipo de personas profesionales responsables del control y manejo del sistema de base de datos, generalmente tiene(n) experiencia en DBMS, diseño de bases de datos, Sistemas operativos, comunicación de datos, hardware y  programación.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29642" cy="796086"/>
          </a:xfrm>
        </p:spPr>
        <p:txBody>
          <a:bodyPr>
            <a:noAutofit/>
          </a:bodyPr>
          <a:lstStyle/>
          <a:p>
            <a:r>
              <a:rPr lang="es-VE" sz="4000" b="1" dirty="0"/>
              <a:t>Administración de Base de Datos (DBA)</a:t>
            </a:r>
          </a:p>
        </p:txBody>
      </p:sp>
      <p:sp>
        <p:nvSpPr>
          <p:cNvPr id="3" name="2 Marcador de contenido"/>
          <p:cNvSpPr>
            <a:spLocks noGrp="1"/>
          </p:cNvSpPr>
          <p:nvPr>
            <p:ph idx="1"/>
          </p:nvPr>
        </p:nvSpPr>
        <p:spPr/>
        <p:txBody>
          <a:bodyPr/>
          <a:lstStyle/>
          <a:p>
            <a:pPr algn="just">
              <a:lnSpc>
                <a:spcPct val="150000"/>
              </a:lnSpc>
            </a:pPr>
            <a:r>
              <a:rPr lang="es-VE" dirty="0"/>
              <a:t>Es la gestión de la implementación física de un sistema de base de datos, lo que incluye el diseño físico, implementación, la configuración de los controles de seguridad e integridad, la monitorización de las prestaciones del sistema y la reorganización de la base de datos según sea necesario.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00042"/>
            <a:ext cx="8229600" cy="1143000"/>
          </a:xfrm>
        </p:spPr>
        <p:txBody>
          <a:bodyPr/>
          <a:lstStyle/>
          <a:p>
            <a:r>
              <a:rPr lang="es-VE" dirty="0"/>
              <a:t>Funciones del DBA</a:t>
            </a:r>
          </a:p>
        </p:txBody>
      </p:sp>
      <p:sp>
        <p:nvSpPr>
          <p:cNvPr id="3" name="2 Marcador de contenido"/>
          <p:cNvSpPr>
            <a:spLocks noGrp="1"/>
          </p:cNvSpPr>
          <p:nvPr>
            <p:ph idx="1"/>
          </p:nvPr>
        </p:nvSpPr>
        <p:spPr>
          <a:xfrm>
            <a:off x="457200" y="1785926"/>
            <a:ext cx="8229600" cy="4786346"/>
          </a:xfrm>
        </p:spPr>
        <p:txBody>
          <a:bodyPr>
            <a:normAutofit fontScale="70000" lnSpcReduction="20000"/>
          </a:bodyPr>
          <a:lstStyle/>
          <a:p>
            <a:pPr algn="just">
              <a:lnSpc>
                <a:spcPct val="160000"/>
              </a:lnSpc>
            </a:pPr>
            <a:r>
              <a:rPr lang="es-VE" dirty="0"/>
              <a:t>En los distintos niveles y aplicaciones de Base de Datos existe la función </a:t>
            </a:r>
            <a:r>
              <a:rPr lang="es-VE" b="1" dirty="0"/>
              <a:t>DBA</a:t>
            </a:r>
            <a:r>
              <a:rPr lang="es-VE" dirty="0"/>
              <a:t>, aunque varia en complejidad. Esta es más sencilla cuando se trata de una Base de Datos Personal que cuando se refiere a una Base de Datos de grupos de trabajo, y esta a su vez es más sencilla que en una Base de Datos Organizacional. En una Base de Datos Personal comúnmente el mismo usuario es el Administrador de la Base de Datos; las Bases de Datos de grupos de trabajo requieren de una o dos personas que normalmente no se dedican a esta función de tiempo completo puesto que tienen otras responsabilidades dentro o fuera de la organización. En las Bases de Datos Organizacionales, que comúnmente permiten el acceso a decenas e incluso centenas de usuarios, se requiere de un administrador de Base de Datos de tiempo completo; lo anterior debido al alto volumen de procesos que deben desarrollarse, controlarse y supervisarse.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VE" dirty="0"/>
            </a:br>
            <a:r>
              <a:rPr lang="es-VE" dirty="0"/>
              <a:t> </a:t>
            </a:r>
            <a:r>
              <a:rPr lang="es-VE" sz="4400" dirty="0"/>
              <a:t>Un Administrador de Base de Datos de tiempo completo normalmente tiene:</a:t>
            </a:r>
          </a:p>
        </p:txBody>
      </p:sp>
      <p:sp>
        <p:nvSpPr>
          <p:cNvPr id="3" name="2 Marcador de contenido"/>
          <p:cNvSpPr>
            <a:spLocks noGrp="1"/>
          </p:cNvSpPr>
          <p:nvPr>
            <p:ph idx="1"/>
          </p:nvPr>
        </p:nvSpPr>
        <p:spPr/>
        <p:txBody>
          <a:bodyPr>
            <a:normAutofit fontScale="92500" lnSpcReduction="10000"/>
          </a:bodyPr>
          <a:lstStyle/>
          <a:p>
            <a:pPr algn="just">
              <a:lnSpc>
                <a:spcPct val="150000"/>
              </a:lnSpc>
            </a:pPr>
            <a:r>
              <a:rPr lang="es-VE" dirty="0"/>
              <a:t>Aptitudes técnicas para el manejo del sistema en cuestión.</a:t>
            </a:r>
          </a:p>
          <a:p>
            <a:pPr algn="just">
              <a:lnSpc>
                <a:spcPct val="150000"/>
              </a:lnSpc>
            </a:pPr>
            <a:r>
              <a:rPr lang="es-VE" dirty="0"/>
              <a:t>Nociones de administración, manejo de personal e incluso un cierto grado de diplomacia. </a:t>
            </a:r>
          </a:p>
          <a:p>
            <a:pPr>
              <a:lnSpc>
                <a:spcPct val="150000"/>
              </a:lnSpc>
            </a:pPr>
            <a:r>
              <a:rPr lang="es-VE" dirty="0"/>
              <a:t>La característica más importante  que  debe  poseer   es un conocimiento profundo de las políticas y normas de la empresa así como el criterio de la empresa para aplicarlas en un momento dado.</a:t>
            </a:r>
            <a:br>
              <a:rPr lang="es-VE" dirty="0"/>
            </a:br>
            <a:endParaRPr lang="es-V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357166"/>
            <a:ext cx="8229600" cy="1143000"/>
          </a:xfrm>
        </p:spPr>
        <p:txBody>
          <a:bodyPr/>
          <a:lstStyle/>
          <a:p>
            <a:r>
              <a:rPr lang="es-VE" dirty="0"/>
              <a:t>Funciones del DA</a:t>
            </a:r>
          </a:p>
        </p:txBody>
      </p:sp>
      <p:sp>
        <p:nvSpPr>
          <p:cNvPr id="3" name="2 Marcador de contenido"/>
          <p:cNvSpPr>
            <a:spLocks noGrp="1"/>
          </p:cNvSpPr>
          <p:nvPr>
            <p:ph idx="1"/>
          </p:nvPr>
        </p:nvSpPr>
        <p:spPr>
          <a:xfrm>
            <a:off x="457200" y="1714488"/>
            <a:ext cx="8401080" cy="4610112"/>
          </a:xfrm>
        </p:spPr>
        <p:txBody>
          <a:bodyPr numCol="1">
            <a:normAutofit/>
          </a:bodyPr>
          <a:lstStyle/>
          <a:p>
            <a:r>
              <a:rPr lang="es-VE" dirty="0"/>
              <a:t>Selección de herramientas apropiadas.</a:t>
            </a:r>
          </a:p>
          <a:p>
            <a:r>
              <a:rPr lang="es-VE" dirty="0"/>
              <a:t>Ayuda en el desarrollo de las estrategias corporativas relativas a la tecnologías de la información y SI.</a:t>
            </a:r>
          </a:p>
          <a:p>
            <a:r>
              <a:rPr lang="es-VE" dirty="0"/>
              <a:t>Realización de estudios de factibilidad y planificación del desarrollo de la base de datos.</a:t>
            </a:r>
          </a:p>
          <a:p>
            <a:r>
              <a:rPr lang="es-VE" dirty="0"/>
              <a:t>Desarrollo de un modelo corporativo.</a:t>
            </a:r>
          </a:p>
          <a:p>
            <a:r>
              <a:rPr lang="es-VE" dirty="0"/>
              <a:t>Determinación  de los requisitos de datos de la organización.</a:t>
            </a:r>
          </a:p>
          <a:p>
            <a:r>
              <a:rPr lang="es-VE" dirty="0"/>
              <a:t>Establecimiento de estándares de recopilación de datos y de formatos de los datos.</a:t>
            </a:r>
          </a:p>
          <a:p>
            <a:endParaRPr lang="es-VE" dirty="0"/>
          </a:p>
          <a:p>
            <a:endParaRPr lang="es-V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500042"/>
            <a:ext cx="8229600" cy="1143000"/>
          </a:xfrm>
        </p:spPr>
        <p:txBody>
          <a:bodyPr/>
          <a:lstStyle/>
          <a:p>
            <a:r>
              <a:rPr lang="es-VE" dirty="0"/>
              <a:t>Funciones del DA</a:t>
            </a:r>
          </a:p>
        </p:txBody>
      </p:sp>
      <p:sp>
        <p:nvSpPr>
          <p:cNvPr id="3" name="2 Marcador de contenido"/>
          <p:cNvSpPr>
            <a:spLocks noGrp="1"/>
          </p:cNvSpPr>
          <p:nvPr>
            <p:ph idx="1"/>
          </p:nvPr>
        </p:nvSpPr>
        <p:spPr>
          <a:xfrm>
            <a:off x="457200" y="1935480"/>
            <a:ext cx="8472518" cy="4389120"/>
          </a:xfrm>
        </p:spPr>
        <p:txBody>
          <a:bodyPr/>
          <a:lstStyle/>
          <a:p>
            <a:r>
              <a:rPr lang="es-VE" dirty="0"/>
              <a:t>Estimación de los patrones  y frecuencia de la utilización de los datos.</a:t>
            </a:r>
          </a:p>
          <a:p>
            <a:r>
              <a:rPr lang="es-VE" dirty="0"/>
              <a:t>Estimación de los volúmenes de datos y del crecimiento previsible.</a:t>
            </a:r>
          </a:p>
          <a:p>
            <a:r>
              <a:rPr lang="es-VE" dirty="0"/>
              <a:t>Determinación de los requisitos de acceso a los datos  y de la salvaguardas  relacionadas con los requisitos empresariales y legales.</a:t>
            </a:r>
          </a:p>
          <a:p>
            <a:r>
              <a:rPr lang="es-VE" dirty="0"/>
              <a:t>Realización del diseño conceptual y lógico de la base de datos.</a:t>
            </a:r>
          </a:p>
          <a:p>
            <a:r>
              <a:rPr lang="es-VE" dirty="0"/>
              <a:t>Desarrollo de políticas de seguridad</a:t>
            </a:r>
          </a:p>
          <a:p>
            <a:endParaRPr lang="es-VE" dirty="0"/>
          </a:p>
          <a:p>
            <a:endParaRPr lang="es-VE" dirty="0"/>
          </a:p>
          <a:p>
            <a:endParaRPr lang="es-V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935480"/>
            <a:ext cx="8401080" cy="4389120"/>
          </a:xfrm>
        </p:spPr>
        <p:txBody>
          <a:bodyPr/>
          <a:lstStyle/>
          <a:p>
            <a:pPr algn="just"/>
            <a:r>
              <a:rPr lang="es-VE" dirty="0"/>
              <a:t>Colaboración con el personal de DBA y con los desarrolladores de aplicaciones para garantizar que las aplicaciones cumplan los requisitos establecidos.</a:t>
            </a:r>
          </a:p>
          <a:p>
            <a:pPr algn="just"/>
            <a:r>
              <a:rPr lang="es-VE" dirty="0"/>
              <a:t>Gestión del Diccionario de Datos  ( DD).</a:t>
            </a:r>
          </a:p>
          <a:p>
            <a:pPr algn="just"/>
            <a:r>
              <a:rPr lang="es-VE" dirty="0"/>
              <a:t>Garantizar que la documentación está actualizada y completa, incluyendo estándares, políticas, procedimiento, utilización del DD, y controles relativos a los usuarios finales.</a:t>
            </a:r>
          </a:p>
          <a:p>
            <a:pPr algn="just"/>
            <a:r>
              <a:rPr lang="es-VE" dirty="0"/>
              <a:t>Mantenerse actualizado en los desarrollos de nuevas tecnologías de información </a:t>
            </a:r>
          </a:p>
          <a:p>
            <a:pPr algn="just"/>
            <a:endParaRPr lang="es-VE" dirty="0"/>
          </a:p>
        </p:txBody>
      </p:sp>
      <p:sp>
        <p:nvSpPr>
          <p:cNvPr id="4" name="1 Título"/>
          <p:cNvSpPr>
            <a:spLocks noGrp="1"/>
          </p:cNvSpPr>
          <p:nvPr>
            <p:ph type="title"/>
          </p:nvPr>
        </p:nvSpPr>
        <p:spPr>
          <a:xfrm>
            <a:off x="500034" y="500042"/>
            <a:ext cx="8229600" cy="1143000"/>
          </a:xfrm>
        </p:spPr>
        <p:txBody>
          <a:bodyPr/>
          <a:lstStyle/>
          <a:p>
            <a:r>
              <a:rPr lang="es-VE" dirty="0"/>
              <a:t>Funciones del 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428604"/>
            <a:ext cx="8229600" cy="1143000"/>
          </a:xfrm>
        </p:spPr>
        <p:txBody>
          <a:bodyPr/>
          <a:lstStyle/>
          <a:p>
            <a:r>
              <a:rPr lang="es-VE" dirty="0"/>
              <a:t>Contenido</a:t>
            </a:r>
          </a:p>
        </p:txBody>
      </p:sp>
      <p:sp>
        <p:nvSpPr>
          <p:cNvPr id="3" name="2 Marcador de contenido"/>
          <p:cNvSpPr>
            <a:spLocks noGrp="1"/>
          </p:cNvSpPr>
          <p:nvPr>
            <p:ph idx="1"/>
          </p:nvPr>
        </p:nvSpPr>
        <p:spPr>
          <a:xfrm>
            <a:off x="457200" y="1714488"/>
            <a:ext cx="8401080" cy="4610112"/>
          </a:xfrm>
        </p:spPr>
        <p:txBody>
          <a:bodyPr/>
          <a:lstStyle/>
          <a:p>
            <a:r>
              <a:rPr lang="es-VE" b="1" i="1" dirty="0"/>
              <a:t>Unidad I</a:t>
            </a:r>
            <a:r>
              <a:rPr lang="en-US" b="1" i="1" dirty="0"/>
              <a:t>: </a:t>
            </a:r>
            <a:r>
              <a:rPr lang="en-US" b="1" i="1" dirty="0" err="1"/>
              <a:t>Manejo</a:t>
            </a:r>
            <a:r>
              <a:rPr lang="en-US" b="1" i="1" dirty="0"/>
              <a:t> de Bases de </a:t>
            </a:r>
            <a:r>
              <a:rPr lang="en-US" b="1" i="1" dirty="0" err="1"/>
              <a:t>Datos</a:t>
            </a:r>
            <a:r>
              <a:rPr lang="en-US" b="1" i="1" dirty="0"/>
              <a:t>.</a:t>
            </a:r>
          </a:p>
          <a:p>
            <a:pPr lvl="1" algn="just">
              <a:lnSpc>
                <a:spcPct val="150000"/>
              </a:lnSpc>
              <a:buFont typeface="Arial" pitchFamily="34" charset="0"/>
              <a:buChar char="•"/>
            </a:pPr>
            <a:r>
              <a:rPr lang="en-US" dirty="0" err="1"/>
              <a:t>Entorno</a:t>
            </a:r>
            <a:r>
              <a:rPr lang="en-US" dirty="0"/>
              <a:t>  de </a:t>
            </a:r>
            <a:r>
              <a:rPr lang="en-US" dirty="0" err="1"/>
              <a:t>trabajo</a:t>
            </a:r>
            <a:r>
              <a:rPr lang="en-US" dirty="0"/>
              <a:t> de base de </a:t>
            </a:r>
            <a:r>
              <a:rPr lang="en-US" dirty="0" err="1"/>
              <a:t>datos</a:t>
            </a:r>
            <a:r>
              <a:rPr lang="en-US" dirty="0"/>
              <a:t>.</a:t>
            </a:r>
          </a:p>
          <a:p>
            <a:pPr lvl="1" algn="just">
              <a:lnSpc>
                <a:spcPct val="150000"/>
              </a:lnSpc>
              <a:buFont typeface="Arial" pitchFamily="34" charset="0"/>
              <a:buChar char="•"/>
            </a:pPr>
            <a:r>
              <a:rPr lang="en-US" dirty="0" err="1"/>
              <a:t>Funciones</a:t>
            </a:r>
            <a:r>
              <a:rPr lang="en-US" dirty="0"/>
              <a:t> y </a:t>
            </a:r>
            <a:r>
              <a:rPr lang="en-US" dirty="0" err="1"/>
              <a:t>objetivos</a:t>
            </a:r>
            <a:r>
              <a:rPr lang="en-US" dirty="0"/>
              <a:t> de la </a:t>
            </a:r>
            <a:r>
              <a:rPr lang="en-US" dirty="0" err="1"/>
              <a:t>administración</a:t>
            </a:r>
            <a:r>
              <a:rPr lang="en-US" dirty="0"/>
              <a:t> de Bases de </a:t>
            </a:r>
            <a:r>
              <a:rPr lang="en-US" dirty="0" err="1"/>
              <a:t>datos</a:t>
            </a:r>
            <a:r>
              <a:rPr lang="en-US" dirty="0"/>
              <a:t>.</a:t>
            </a:r>
          </a:p>
          <a:p>
            <a:pPr lvl="1" algn="just">
              <a:lnSpc>
                <a:spcPct val="150000"/>
              </a:lnSpc>
              <a:buFont typeface="Arial" pitchFamily="34" charset="0"/>
              <a:buChar char="•"/>
            </a:pPr>
            <a:r>
              <a:rPr lang="en-US" dirty="0" err="1"/>
              <a:t>Herramientas</a:t>
            </a:r>
            <a:r>
              <a:rPr lang="en-US" dirty="0"/>
              <a:t> </a:t>
            </a:r>
            <a:r>
              <a:rPr lang="en-US" dirty="0" err="1"/>
              <a:t>administrativas</a:t>
            </a:r>
            <a:r>
              <a:rPr lang="en-US" dirty="0"/>
              <a:t> del SMBD.</a:t>
            </a:r>
          </a:p>
          <a:p>
            <a:pPr lvl="1" algn="just">
              <a:lnSpc>
                <a:spcPct val="150000"/>
              </a:lnSpc>
              <a:buFont typeface="Arial" pitchFamily="34" charset="0"/>
              <a:buChar char="•"/>
            </a:pPr>
            <a:r>
              <a:rPr lang="en-US" dirty="0" err="1"/>
              <a:t>Gestión</a:t>
            </a:r>
            <a:r>
              <a:rPr lang="en-US" dirty="0"/>
              <a:t> de </a:t>
            </a:r>
            <a:r>
              <a:rPr lang="en-US" dirty="0" err="1"/>
              <a:t>almacenamiento</a:t>
            </a:r>
            <a:r>
              <a:rPr lang="en-US" dirty="0"/>
              <a:t> </a:t>
            </a:r>
            <a:r>
              <a:rPr lang="en-US" dirty="0" err="1"/>
              <a:t>físico</a:t>
            </a:r>
            <a:endParaRPr lang="en-US" dirty="0"/>
          </a:p>
          <a:p>
            <a:pPr lvl="1" algn="just">
              <a:lnSpc>
                <a:spcPct val="150000"/>
              </a:lnSpc>
              <a:buFont typeface="Arial" pitchFamily="34" charset="0"/>
              <a:buChar char="•"/>
            </a:pPr>
            <a:r>
              <a:rPr lang="en-US" dirty="0" err="1"/>
              <a:t>Gestión</a:t>
            </a:r>
            <a:r>
              <a:rPr lang="en-US" dirty="0"/>
              <a:t> de </a:t>
            </a:r>
            <a:r>
              <a:rPr lang="en-US" dirty="0" err="1"/>
              <a:t>errores</a:t>
            </a:r>
            <a:r>
              <a:rPr lang="en-US" dirty="0"/>
              <a:t> de </a:t>
            </a:r>
            <a:r>
              <a:rPr lang="en-US" dirty="0" err="1"/>
              <a:t>transacciones</a:t>
            </a:r>
            <a:r>
              <a:rPr lang="es-V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85728"/>
            <a:ext cx="8229600" cy="1143000"/>
          </a:xfrm>
        </p:spPr>
        <p:txBody>
          <a:bodyPr>
            <a:normAutofit/>
          </a:bodyPr>
          <a:lstStyle/>
          <a:p>
            <a:r>
              <a:rPr lang="es-VE" sz="4400" b="1" dirty="0"/>
              <a:t>Funciones del DBA</a:t>
            </a:r>
          </a:p>
        </p:txBody>
      </p:sp>
      <p:sp>
        <p:nvSpPr>
          <p:cNvPr id="3" name="2 Marcador de contenido"/>
          <p:cNvSpPr>
            <a:spLocks noGrp="1"/>
          </p:cNvSpPr>
          <p:nvPr>
            <p:ph idx="1"/>
          </p:nvPr>
        </p:nvSpPr>
        <p:spPr>
          <a:xfrm>
            <a:off x="571472" y="1500174"/>
            <a:ext cx="8572528" cy="4824426"/>
          </a:xfrm>
        </p:spPr>
        <p:txBody>
          <a:bodyPr/>
          <a:lstStyle/>
          <a:p>
            <a:r>
              <a:rPr lang="es-VE" dirty="0"/>
              <a:t>Evaluación y selección de productos SGBD</a:t>
            </a:r>
          </a:p>
          <a:p>
            <a:r>
              <a:rPr lang="es-VE" dirty="0"/>
              <a:t>Realización del diseño físico de la base de datos.</a:t>
            </a:r>
          </a:p>
          <a:p>
            <a:r>
              <a:rPr lang="es-VE" dirty="0"/>
              <a:t>Implementación del diseño físico de la BD en el SGBD seleccionado.</a:t>
            </a:r>
          </a:p>
          <a:p>
            <a:r>
              <a:rPr lang="es-VE" dirty="0"/>
              <a:t>Definición de las restricciones de seguridad e  integridad.</a:t>
            </a:r>
          </a:p>
          <a:p>
            <a:r>
              <a:rPr lang="es-VE" dirty="0"/>
              <a:t>Colaboración con los desarrolladores de aplicaciones.</a:t>
            </a:r>
          </a:p>
          <a:p>
            <a:r>
              <a:rPr lang="es-VE" dirty="0"/>
              <a:t>Desarrollo de las estrategias de prueba.</a:t>
            </a:r>
          </a:p>
          <a:p>
            <a:r>
              <a:rPr lang="es-VE" dirty="0"/>
              <a:t>Formación de los usuarios.</a:t>
            </a:r>
          </a:p>
          <a:p>
            <a:r>
              <a:rPr lang="es-VE" dirty="0"/>
              <a:t>Aprobación final del sistema de base de datos  implementados.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00042"/>
            <a:ext cx="8229600" cy="785818"/>
          </a:xfrm>
        </p:spPr>
        <p:txBody>
          <a:bodyPr>
            <a:normAutofit/>
          </a:bodyPr>
          <a:lstStyle/>
          <a:p>
            <a:r>
              <a:rPr lang="es-VE" sz="4400" b="1" dirty="0"/>
              <a:t>Funciones del DBA</a:t>
            </a:r>
            <a:endParaRPr lang="es-VE" sz="4400" dirty="0"/>
          </a:p>
        </p:txBody>
      </p:sp>
      <p:sp>
        <p:nvSpPr>
          <p:cNvPr id="3" name="2 Marcador de contenido"/>
          <p:cNvSpPr>
            <a:spLocks noGrp="1"/>
          </p:cNvSpPr>
          <p:nvPr>
            <p:ph idx="1"/>
          </p:nvPr>
        </p:nvSpPr>
        <p:spPr>
          <a:xfrm>
            <a:off x="357158" y="1500174"/>
            <a:ext cx="8329642" cy="4824426"/>
          </a:xfrm>
        </p:spPr>
        <p:txBody>
          <a:bodyPr/>
          <a:lstStyle/>
          <a:p>
            <a:pPr algn="just"/>
            <a:r>
              <a:rPr lang="es-VE" dirty="0"/>
              <a:t>Monitorización de las implementaciones del sistema y optimización de la base de datos.</a:t>
            </a:r>
          </a:p>
          <a:p>
            <a:pPr algn="just"/>
            <a:r>
              <a:rPr lang="es-VE" dirty="0"/>
              <a:t>Realización de copias de seguridad rutinarias.</a:t>
            </a:r>
          </a:p>
          <a:p>
            <a:pPr algn="just"/>
            <a:r>
              <a:rPr lang="es-VE" dirty="0"/>
              <a:t>Garantizar la presencia de mecanismo y procedimientos de recuperación.</a:t>
            </a:r>
          </a:p>
          <a:p>
            <a:pPr algn="just"/>
            <a:r>
              <a:rPr lang="es-VE" dirty="0"/>
              <a:t>Garantizar que la documentación esté completa, incluyendo el producido internamente.</a:t>
            </a:r>
          </a:p>
          <a:p>
            <a:pPr algn="just"/>
            <a:r>
              <a:rPr lang="es-VE" dirty="0"/>
              <a:t>Mantenerse actualizado en lo que respecta a los desarrollados en el campo del software y el hardware y sus costos correspondientes, e instalar las actualizaciones según sea necesario.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00042"/>
            <a:ext cx="8229600" cy="857256"/>
          </a:xfrm>
        </p:spPr>
        <p:txBody>
          <a:bodyPr>
            <a:normAutofit/>
          </a:bodyPr>
          <a:lstStyle/>
          <a:p>
            <a:r>
              <a:rPr lang="es-VE" sz="4400" b="1" dirty="0"/>
              <a:t>Diferencias entre el DA y DBA</a:t>
            </a:r>
          </a:p>
        </p:txBody>
      </p:sp>
      <p:graphicFrame>
        <p:nvGraphicFramePr>
          <p:cNvPr id="4" name="3 Tabla"/>
          <p:cNvGraphicFramePr>
            <a:graphicFrameLocks noGrp="1"/>
          </p:cNvGraphicFramePr>
          <p:nvPr/>
        </p:nvGraphicFramePr>
        <p:xfrm>
          <a:off x="571472" y="1571612"/>
          <a:ext cx="8001056" cy="4765040"/>
        </p:xfrm>
        <a:graphic>
          <a:graphicData uri="http://schemas.openxmlformats.org/drawingml/2006/table">
            <a:tbl>
              <a:tblPr firstRow="1" bandRow="1">
                <a:tableStyleId>{1FECB4D8-DB02-4DC6-A0A2-4F2EBAE1DC90}</a:tableStyleId>
              </a:tblPr>
              <a:tblGrid>
                <a:gridCol w="4000528">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tblGrid>
              <a:tr h="370840">
                <a:tc>
                  <a:txBody>
                    <a:bodyPr/>
                    <a:lstStyle/>
                    <a:p>
                      <a:pPr algn="ctr"/>
                      <a:r>
                        <a:rPr lang="es-VE" dirty="0">
                          <a:solidFill>
                            <a:sysClr val="windowText" lastClr="000000"/>
                          </a:solidFill>
                        </a:rPr>
                        <a:t>DA</a:t>
                      </a:r>
                    </a:p>
                  </a:txBody>
                  <a:tcPr/>
                </a:tc>
                <a:tc>
                  <a:txBody>
                    <a:bodyPr/>
                    <a:lstStyle/>
                    <a:p>
                      <a:pPr algn="ctr"/>
                      <a:r>
                        <a:rPr lang="es-VE" dirty="0">
                          <a:solidFill>
                            <a:sysClr val="windowText" lastClr="000000"/>
                          </a:solidFill>
                        </a:rPr>
                        <a:t>DBA</a:t>
                      </a:r>
                    </a:p>
                  </a:txBody>
                  <a:tcPr/>
                </a:tc>
                <a:extLst>
                  <a:ext uri="{0D108BD9-81ED-4DB2-BD59-A6C34878D82A}">
                    <a16:rowId xmlns:a16="http://schemas.microsoft.com/office/drawing/2014/main" val="10000"/>
                  </a:ext>
                </a:extLst>
              </a:tr>
              <a:tr h="370840">
                <a:tc>
                  <a:txBody>
                    <a:bodyPr/>
                    <a:lstStyle/>
                    <a:p>
                      <a:r>
                        <a:rPr lang="es-VE" dirty="0">
                          <a:solidFill>
                            <a:sysClr val="windowText" lastClr="000000"/>
                          </a:solidFill>
                        </a:rPr>
                        <a:t>Planificación</a:t>
                      </a:r>
                      <a:r>
                        <a:rPr lang="es-VE" baseline="0" dirty="0">
                          <a:solidFill>
                            <a:sysClr val="windowText" lastClr="000000"/>
                          </a:solidFill>
                        </a:rPr>
                        <a:t> estratégica de los SI</a:t>
                      </a:r>
                      <a:endParaRPr lang="es-VE" dirty="0">
                        <a:solidFill>
                          <a:sysClr val="windowText" lastClr="000000"/>
                        </a:solidFill>
                      </a:endParaRPr>
                    </a:p>
                  </a:txBody>
                  <a:tcPr/>
                </a:tc>
                <a:tc>
                  <a:txBody>
                    <a:bodyPr/>
                    <a:lstStyle/>
                    <a:p>
                      <a:r>
                        <a:rPr lang="es-VE" dirty="0">
                          <a:solidFill>
                            <a:sysClr val="windowText" lastClr="000000"/>
                          </a:solidFill>
                        </a:rPr>
                        <a:t>Evalúa nuevos SGBD</a:t>
                      </a:r>
                    </a:p>
                  </a:txBody>
                  <a:tcPr/>
                </a:tc>
                <a:extLst>
                  <a:ext uri="{0D108BD9-81ED-4DB2-BD59-A6C34878D82A}">
                    <a16:rowId xmlns:a16="http://schemas.microsoft.com/office/drawing/2014/main" val="10001"/>
                  </a:ext>
                </a:extLst>
              </a:tr>
              <a:tr h="370840">
                <a:tc>
                  <a:txBody>
                    <a:bodyPr/>
                    <a:lstStyle/>
                    <a:p>
                      <a:r>
                        <a:rPr lang="es-VE" dirty="0">
                          <a:solidFill>
                            <a:sysClr val="windowText" lastClr="000000"/>
                          </a:solidFill>
                        </a:rPr>
                        <a:t>Determina Objetivos</a:t>
                      </a:r>
                      <a:r>
                        <a:rPr lang="es-VE" baseline="0" dirty="0">
                          <a:solidFill>
                            <a:sysClr val="windowText" lastClr="000000"/>
                          </a:solidFill>
                        </a:rPr>
                        <a:t> a largo Plazo</a:t>
                      </a:r>
                      <a:endParaRPr lang="es-VE" dirty="0">
                        <a:solidFill>
                          <a:sysClr val="windowText" lastClr="000000"/>
                        </a:solidFill>
                      </a:endParaRPr>
                    </a:p>
                  </a:txBody>
                  <a:tcPr/>
                </a:tc>
                <a:tc>
                  <a:txBody>
                    <a:bodyPr/>
                    <a:lstStyle/>
                    <a:p>
                      <a:r>
                        <a:rPr lang="es-VE" dirty="0">
                          <a:solidFill>
                            <a:sysClr val="windowText" lastClr="000000"/>
                          </a:solidFill>
                        </a:rPr>
                        <a:t>Ejecuta los planes para lograr los objetivos</a:t>
                      </a:r>
                    </a:p>
                  </a:txBody>
                  <a:tcPr/>
                </a:tc>
                <a:extLst>
                  <a:ext uri="{0D108BD9-81ED-4DB2-BD59-A6C34878D82A}">
                    <a16:rowId xmlns:a16="http://schemas.microsoft.com/office/drawing/2014/main" val="10002"/>
                  </a:ext>
                </a:extLst>
              </a:tr>
              <a:tr h="370840">
                <a:tc>
                  <a:txBody>
                    <a:bodyPr/>
                    <a:lstStyle/>
                    <a:p>
                      <a:r>
                        <a:rPr lang="es-VE" dirty="0">
                          <a:solidFill>
                            <a:sysClr val="windowText" lastClr="000000"/>
                          </a:solidFill>
                        </a:rPr>
                        <a:t>Impone los estándares</a:t>
                      </a:r>
                      <a:r>
                        <a:rPr lang="es-VE" baseline="0" dirty="0">
                          <a:solidFill>
                            <a:sysClr val="windowText" lastClr="000000"/>
                          </a:solidFill>
                        </a:rPr>
                        <a:t>, políticas y procedimientos</a:t>
                      </a:r>
                      <a:endParaRPr lang="es-VE" dirty="0">
                        <a:solidFill>
                          <a:sysClr val="windowText" lastClr="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VE" dirty="0">
                          <a:solidFill>
                            <a:sysClr val="windowText" lastClr="000000"/>
                          </a:solidFill>
                        </a:rPr>
                        <a:t>Implanta los estándares</a:t>
                      </a:r>
                      <a:r>
                        <a:rPr lang="es-VE" baseline="0" dirty="0">
                          <a:solidFill>
                            <a:sysClr val="windowText" lastClr="000000"/>
                          </a:solidFill>
                        </a:rPr>
                        <a:t>, políticas y procedimientos</a:t>
                      </a:r>
                      <a:endParaRPr lang="es-VE" dirty="0">
                        <a:solidFill>
                          <a:sysClr val="windowText" lastClr="000000"/>
                        </a:solidFill>
                      </a:endParaRPr>
                    </a:p>
                    <a:p>
                      <a:endParaRPr lang="es-VE" dirty="0">
                        <a:solidFill>
                          <a:sysClr val="windowText" lastClr="000000"/>
                        </a:solidFill>
                      </a:endParaRPr>
                    </a:p>
                  </a:txBody>
                  <a:tcPr/>
                </a:tc>
                <a:extLst>
                  <a:ext uri="{0D108BD9-81ED-4DB2-BD59-A6C34878D82A}">
                    <a16:rowId xmlns:a16="http://schemas.microsoft.com/office/drawing/2014/main" val="10003"/>
                  </a:ext>
                </a:extLst>
              </a:tr>
              <a:tr h="370840">
                <a:tc>
                  <a:txBody>
                    <a:bodyPr/>
                    <a:lstStyle/>
                    <a:p>
                      <a:r>
                        <a:rPr lang="es-VE" dirty="0">
                          <a:solidFill>
                            <a:sysClr val="windowText" lastClr="000000"/>
                          </a:solidFill>
                        </a:rPr>
                        <a:t>Determina los requisitos relativos a </a:t>
                      </a:r>
                      <a:r>
                        <a:rPr lang="es-VE" baseline="0" dirty="0">
                          <a:solidFill>
                            <a:sysClr val="windowText" lastClr="000000"/>
                          </a:solidFill>
                        </a:rPr>
                        <a:t> los datos</a:t>
                      </a:r>
                      <a:endParaRPr lang="es-VE" dirty="0">
                        <a:solidFill>
                          <a:sysClr val="windowText" lastClr="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VE" dirty="0">
                          <a:solidFill>
                            <a:sysClr val="windowText" lastClr="000000"/>
                          </a:solidFill>
                        </a:rPr>
                        <a:t>Implementa</a:t>
                      </a:r>
                      <a:r>
                        <a:rPr lang="es-VE" baseline="0" dirty="0">
                          <a:solidFill>
                            <a:sysClr val="windowText" lastClr="000000"/>
                          </a:solidFill>
                        </a:rPr>
                        <a:t> </a:t>
                      </a:r>
                      <a:r>
                        <a:rPr lang="es-VE" dirty="0">
                          <a:solidFill>
                            <a:sysClr val="windowText" lastClr="000000"/>
                          </a:solidFill>
                        </a:rPr>
                        <a:t>los requisitos relativos a </a:t>
                      </a:r>
                      <a:r>
                        <a:rPr lang="es-VE" baseline="0" dirty="0">
                          <a:solidFill>
                            <a:sysClr val="windowText" lastClr="000000"/>
                          </a:solidFill>
                        </a:rPr>
                        <a:t> los datos</a:t>
                      </a:r>
                      <a:endParaRPr lang="es-VE" dirty="0">
                        <a:solidFill>
                          <a:sysClr val="windowText" lastClr="000000"/>
                        </a:solidFill>
                      </a:endParaRPr>
                    </a:p>
                    <a:p>
                      <a:endParaRPr lang="es-VE" dirty="0">
                        <a:solidFill>
                          <a:sysClr val="windowText" lastClr="000000"/>
                        </a:solidFill>
                      </a:endParaRPr>
                    </a:p>
                  </a:txBody>
                  <a:tcPr/>
                </a:tc>
                <a:extLst>
                  <a:ext uri="{0D108BD9-81ED-4DB2-BD59-A6C34878D82A}">
                    <a16:rowId xmlns:a16="http://schemas.microsoft.com/office/drawing/2014/main" val="10004"/>
                  </a:ext>
                </a:extLst>
              </a:tr>
              <a:tr h="370840">
                <a:tc>
                  <a:txBody>
                    <a:bodyPr/>
                    <a:lstStyle/>
                    <a:p>
                      <a:r>
                        <a:rPr lang="es-VE" dirty="0">
                          <a:solidFill>
                            <a:sysClr val="windowText" lastClr="000000"/>
                          </a:solidFill>
                        </a:rPr>
                        <a:t>Realiza el Diseño conceptual y lógico de la base de datos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VE" dirty="0">
                          <a:solidFill>
                            <a:sysClr val="windowText" lastClr="000000"/>
                          </a:solidFill>
                        </a:rPr>
                        <a:t>Realiza el Diseño lógico y físico de la base de datos</a:t>
                      </a:r>
                    </a:p>
                    <a:p>
                      <a:endParaRPr lang="es-VE" dirty="0">
                        <a:solidFill>
                          <a:sysClr val="windowText" lastClr="000000"/>
                        </a:solidFill>
                      </a:endParaRPr>
                    </a:p>
                  </a:txBody>
                  <a:tcPr/>
                </a:tc>
                <a:extLst>
                  <a:ext uri="{0D108BD9-81ED-4DB2-BD59-A6C34878D82A}">
                    <a16:rowId xmlns:a16="http://schemas.microsoft.com/office/drawing/2014/main" val="10005"/>
                  </a:ext>
                </a:extLst>
              </a:tr>
              <a:tr h="370840">
                <a:tc>
                  <a:txBody>
                    <a:bodyPr/>
                    <a:lstStyle/>
                    <a:p>
                      <a:r>
                        <a:rPr lang="es-VE" dirty="0">
                          <a:solidFill>
                            <a:sysClr val="windowText" lastClr="000000"/>
                          </a:solidFill>
                        </a:rPr>
                        <a:t>Desarrolla</a:t>
                      </a:r>
                      <a:r>
                        <a:rPr lang="es-VE" baseline="0" dirty="0">
                          <a:solidFill>
                            <a:sysClr val="windowText" lastClr="000000"/>
                          </a:solidFill>
                        </a:rPr>
                        <a:t> y mantiene el modelo  de datos corporativos</a:t>
                      </a:r>
                      <a:endParaRPr lang="es-VE" dirty="0">
                        <a:solidFill>
                          <a:sysClr val="windowText" lastClr="000000"/>
                        </a:solidFill>
                      </a:endParaRPr>
                    </a:p>
                  </a:txBody>
                  <a:tcPr/>
                </a:tc>
                <a:tc>
                  <a:txBody>
                    <a:bodyPr/>
                    <a:lstStyle/>
                    <a:p>
                      <a:r>
                        <a:rPr lang="es-VE" dirty="0">
                          <a:solidFill>
                            <a:sysClr val="windowText" lastClr="000000"/>
                          </a:solidFill>
                        </a:rPr>
                        <a:t>Implementa el diseño físico</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214422"/>
            <a:ext cx="8229600" cy="581772"/>
          </a:xfrm>
        </p:spPr>
        <p:txBody>
          <a:bodyPr>
            <a:normAutofit fontScale="90000"/>
          </a:bodyPr>
          <a:lstStyle/>
          <a:p>
            <a:r>
              <a:rPr lang="es-VE" sz="5400" b="1" dirty="0"/>
              <a:t>Diferencias entre el DA y DBA</a:t>
            </a:r>
            <a:endParaRPr lang="es-VE" dirty="0"/>
          </a:p>
        </p:txBody>
      </p:sp>
      <p:graphicFrame>
        <p:nvGraphicFramePr>
          <p:cNvPr id="4" name="3 Tabla"/>
          <p:cNvGraphicFramePr>
            <a:graphicFrameLocks noGrp="1"/>
          </p:cNvGraphicFramePr>
          <p:nvPr/>
        </p:nvGraphicFramePr>
        <p:xfrm>
          <a:off x="571472" y="2285992"/>
          <a:ext cx="8001056" cy="1752600"/>
        </p:xfrm>
        <a:graphic>
          <a:graphicData uri="http://schemas.openxmlformats.org/drawingml/2006/table">
            <a:tbl>
              <a:tblPr firstRow="1" bandRow="1">
                <a:tableStyleId>{1FECB4D8-DB02-4DC6-A0A2-4F2EBAE1DC90}</a:tableStyleId>
              </a:tblPr>
              <a:tblGrid>
                <a:gridCol w="4000528">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tblGrid>
              <a:tr h="370840">
                <a:tc>
                  <a:txBody>
                    <a:bodyPr/>
                    <a:lstStyle/>
                    <a:p>
                      <a:pPr algn="ctr"/>
                      <a:r>
                        <a:rPr lang="es-VE" dirty="0">
                          <a:solidFill>
                            <a:sysClr val="windowText" lastClr="000000"/>
                          </a:solidFill>
                        </a:rPr>
                        <a:t>DA</a:t>
                      </a:r>
                    </a:p>
                  </a:txBody>
                  <a:tcPr/>
                </a:tc>
                <a:tc>
                  <a:txBody>
                    <a:bodyPr/>
                    <a:lstStyle/>
                    <a:p>
                      <a:pPr algn="ctr"/>
                      <a:r>
                        <a:rPr lang="es-VE" dirty="0">
                          <a:solidFill>
                            <a:sysClr val="windowText" lastClr="000000"/>
                          </a:solidFill>
                        </a:rPr>
                        <a:t>DBA</a:t>
                      </a:r>
                    </a:p>
                  </a:txBody>
                  <a:tcPr/>
                </a:tc>
                <a:extLst>
                  <a:ext uri="{0D108BD9-81ED-4DB2-BD59-A6C34878D82A}">
                    <a16:rowId xmlns:a16="http://schemas.microsoft.com/office/drawing/2014/main" val="10000"/>
                  </a:ext>
                </a:extLst>
              </a:tr>
              <a:tr h="370840">
                <a:tc>
                  <a:txBody>
                    <a:bodyPr/>
                    <a:lstStyle/>
                    <a:p>
                      <a:r>
                        <a:rPr lang="es-VE" dirty="0">
                          <a:solidFill>
                            <a:sysClr val="windowText" lastClr="000000"/>
                          </a:solidFill>
                        </a:rPr>
                        <a:t>Coordina</a:t>
                      </a:r>
                      <a:r>
                        <a:rPr lang="es-VE" baseline="0" dirty="0">
                          <a:solidFill>
                            <a:sysClr val="windowText" lastClr="000000"/>
                          </a:solidFill>
                        </a:rPr>
                        <a:t> el desarrollo del sistema</a:t>
                      </a:r>
                      <a:endParaRPr lang="es-VE" dirty="0">
                        <a:solidFill>
                          <a:sysClr val="windowText" lastClr="000000"/>
                        </a:solidFill>
                      </a:endParaRPr>
                    </a:p>
                  </a:txBody>
                  <a:tcPr/>
                </a:tc>
                <a:tc>
                  <a:txBody>
                    <a:bodyPr/>
                    <a:lstStyle/>
                    <a:p>
                      <a:r>
                        <a:rPr lang="es-VE" dirty="0">
                          <a:solidFill>
                            <a:sysClr val="windowText" lastClr="000000"/>
                          </a:solidFill>
                        </a:rPr>
                        <a:t>Monitoriza y controla</a:t>
                      </a:r>
                      <a:r>
                        <a:rPr lang="es-VE" baseline="0" dirty="0">
                          <a:solidFill>
                            <a:sysClr val="windowText" lastClr="000000"/>
                          </a:solidFill>
                        </a:rPr>
                        <a:t> la base de datos</a:t>
                      </a:r>
                      <a:endParaRPr lang="es-VE" dirty="0">
                        <a:solidFill>
                          <a:sysClr val="windowText" lastClr="000000"/>
                        </a:solidFill>
                      </a:endParaRPr>
                    </a:p>
                  </a:txBody>
                  <a:tcPr/>
                </a:tc>
                <a:extLst>
                  <a:ext uri="{0D108BD9-81ED-4DB2-BD59-A6C34878D82A}">
                    <a16:rowId xmlns:a16="http://schemas.microsoft.com/office/drawing/2014/main" val="10001"/>
                  </a:ext>
                </a:extLst>
              </a:tr>
              <a:tr h="370840">
                <a:tc>
                  <a:txBody>
                    <a:bodyPr/>
                    <a:lstStyle/>
                    <a:p>
                      <a:r>
                        <a:rPr lang="es-VE" dirty="0">
                          <a:solidFill>
                            <a:sysClr val="windowText" lastClr="000000"/>
                          </a:solidFill>
                        </a:rPr>
                        <a:t>Orientación de gestión</a:t>
                      </a:r>
                    </a:p>
                  </a:txBody>
                  <a:tcPr/>
                </a:tc>
                <a:tc>
                  <a:txBody>
                    <a:bodyPr/>
                    <a:lstStyle/>
                    <a:p>
                      <a:r>
                        <a:rPr lang="es-VE" dirty="0">
                          <a:solidFill>
                            <a:sysClr val="windowText" lastClr="000000"/>
                          </a:solidFill>
                        </a:rPr>
                        <a:t>Orientación técnica</a:t>
                      </a:r>
                    </a:p>
                  </a:txBody>
                  <a:tcPr/>
                </a:tc>
                <a:extLst>
                  <a:ext uri="{0D108BD9-81ED-4DB2-BD59-A6C34878D82A}">
                    <a16:rowId xmlns:a16="http://schemas.microsoft.com/office/drawing/2014/main" val="10002"/>
                  </a:ext>
                </a:extLst>
              </a:tr>
              <a:tr h="370840">
                <a:tc>
                  <a:txBody>
                    <a:bodyPr/>
                    <a:lstStyle/>
                    <a:p>
                      <a:r>
                        <a:rPr lang="es-VE" dirty="0">
                          <a:solidFill>
                            <a:sysClr val="windowText" lastClr="000000"/>
                          </a:solidFill>
                        </a:rPr>
                        <a:t>Independiente</a:t>
                      </a:r>
                      <a:r>
                        <a:rPr lang="es-VE" baseline="0" dirty="0">
                          <a:solidFill>
                            <a:sysClr val="windowText" lastClr="000000"/>
                          </a:solidFill>
                        </a:rPr>
                        <a:t> </a:t>
                      </a:r>
                      <a:r>
                        <a:rPr lang="es-VE" dirty="0">
                          <a:solidFill>
                            <a:sysClr val="windowText" lastClr="000000"/>
                          </a:solidFill>
                        </a:rPr>
                        <a:t>del SGBD</a:t>
                      </a:r>
                    </a:p>
                  </a:txBody>
                  <a:tcPr/>
                </a:tc>
                <a:tc>
                  <a:txBody>
                    <a:bodyPr/>
                    <a:lstStyle/>
                    <a:p>
                      <a:r>
                        <a:rPr lang="es-VE" dirty="0">
                          <a:solidFill>
                            <a:sysClr val="windowText" lastClr="000000"/>
                          </a:solidFill>
                        </a:rPr>
                        <a:t>Dependiente</a:t>
                      </a:r>
                      <a:r>
                        <a:rPr lang="es-VE" baseline="0" dirty="0">
                          <a:solidFill>
                            <a:sysClr val="windowText" lastClr="000000"/>
                          </a:solidFill>
                        </a:rPr>
                        <a:t> </a:t>
                      </a:r>
                      <a:r>
                        <a:rPr lang="es-VE" dirty="0">
                          <a:solidFill>
                            <a:sysClr val="windowText" lastClr="000000"/>
                          </a:solidFill>
                        </a:rPr>
                        <a:t>del SGBD</a:t>
                      </a:r>
                    </a:p>
                    <a:p>
                      <a:endParaRPr lang="es-VE" dirty="0">
                        <a:solidFill>
                          <a:sysClr val="windowText" lastClr="000000"/>
                        </a:solidFill>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00042"/>
            <a:ext cx="8229600" cy="1143000"/>
          </a:xfrm>
        </p:spPr>
        <p:txBody>
          <a:bodyPr>
            <a:normAutofit/>
          </a:bodyPr>
          <a:lstStyle/>
          <a:p>
            <a:r>
              <a:rPr lang="es-VE" sz="3600" b="1" i="1" dirty="0"/>
              <a:t>Sistema Gestor de Base de Datos (SGBD o DBMS)</a:t>
            </a:r>
          </a:p>
        </p:txBody>
      </p:sp>
      <p:sp>
        <p:nvSpPr>
          <p:cNvPr id="3" name="2 Marcador de contenido"/>
          <p:cNvSpPr>
            <a:spLocks noGrp="1"/>
          </p:cNvSpPr>
          <p:nvPr>
            <p:ph idx="1"/>
          </p:nvPr>
        </p:nvSpPr>
        <p:spPr/>
        <p:txBody>
          <a:bodyPr>
            <a:normAutofit fontScale="85000" lnSpcReduction="20000"/>
          </a:bodyPr>
          <a:lstStyle/>
          <a:p>
            <a:pPr algn="just"/>
            <a:r>
              <a:rPr lang="es-ES" dirty="0" err="1"/>
              <a:t>Elmasri</a:t>
            </a:r>
            <a:r>
              <a:rPr lang="es-ES" dirty="0"/>
              <a:t> y </a:t>
            </a:r>
            <a:r>
              <a:rPr lang="es-ES" dirty="0" err="1"/>
              <a:t>Navathe</a:t>
            </a:r>
            <a:r>
              <a:rPr lang="es-ES" dirty="0"/>
              <a:t> (2007) definen “El DBMS es un sistema de software de propósito general que facilita los procesos de definición, construcción, manipulación y compartición de la Base de Datos entre varios usuarios y las aplicaciones”. (p. 5).</a:t>
            </a:r>
            <a:endParaRPr lang="es-VE" dirty="0"/>
          </a:p>
          <a:p>
            <a:pPr algn="just">
              <a:buNone/>
            </a:pPr>
            <a:r>
              <a:rPr lang="es-ES" dirty="0"/>
              <a:t> </a:t>
            </a:r>
            <a:endParaRPr lang="es-VE" dirty="0"/>
          </a:p>
          <a:p>
            <a:pPr algn="just"/>
            <a:r>
              <a:rPr lang="es-ES" dirty="0"/>
              <a:t>	</a:t>
            </a:r>
            <a:r>
              <a:rPr lang="es-ES" dirty="0" err="1"/>
              <a:t>Connolly</a:t>
            </a:r>
            <a:r>
              <a:rPr lang="es-ES" dirty="0"/>
              <a:t> y </a:t>
            </a:r>
            <a:r>
              <a:rPr lang="es-ES" dirty="0" err="1"/>
              <a:t>Begg</a:t>
            </a:r>
            <a:r>
              <a:rPr lang="es-ES" dirty="0"/>
              <a:t> (2005) lo definen como: “Un sistema software que permite a los usuarios definir, crear, mantener y controlar el acceso a la base de datos”. (p.15).</a:t>
            </a:r>
            <a:endParaRPr lang="es-VE" dirty="0"/>
          </a:p>
          <a:p>
            <a:pPr algn="just">
              <a:buNone/>
            </a:pPr>
            <a:r>
              <a:rPr lang="es-ES" dirty="0"/>
              <a:t> </a:t>
            </a:r>
            <a:endParaRPr lang="es-VE" dirty="0"/>
          </a:p>
          <a:p>
            <a:pPr algn="just"/>
            <a:r>
              <a:rPr lang="es-ES" dirty="0"/>
              <a:t>	Entonces se puede definir el SGBD como: un conjunto de software que se encargan de la creación y manipulación de la base de datos, e interactúa con los programas de aplicación y la base de datos. Existen Diferentes tipos de SGBD como son los Jerárquicos, de Red y Relacionales.</a:t>
            </a:r>
            <a:endParaRPr lang="es-VE" dirty="0"/>
          </a:p>
          <a:p>
            <a:endParaRPr lang="es-V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428604"/>
            <a:ext cx="8229600" cy="1071546"/>
          </a:xfrm>
        </p:spPr>
        <p:txBody>
          <a:bodyPr>
            <a:normAutofit fontScale="90000"/>
          </a:bodyPr>
          <a:lstStyle/>
          <a:p>
            <a:br>
              <a:rPr lang="es-ES" sz="3200" b="1" i="1" dirty="0"/>
            </a:br>
            <a:br>
              <a:rPr lang="es-ES" sz="3200" b="1" i="1" dirty="0"/>
            </a:br>
            <a:br>
              <a:rPr lang="es-ES" sz="3200" b="1" i="1" dirty="0"/>
            </a:br>
            <a:br>
              <a:rPr lang="es-ES" sz="3200" b="1" i="1" dirty="0"/>
            </a:br>
            <a:br>
              <a:rPr lang="es-ES" sz="3200" b="1" i="1" dirty="0"/>
            </a:br>
            <a:br>
              <a:rPr lang="es-ES" sz="3200" b="1" i="1" dirty="0"/>
            </a:br>
            <a:br>
              <a:rPr lang="es-ES" sz="3200" b="1" i="1" dirty="0"/>
            </a:br>
            <a:br>
              <a:rPr lang="es-ES" sz="3200" b="1" i="1" dirty="0"/>
            </a:br>
            <a:br>
              <a:rPr lang="es-ES" sz="3200" b="1" i="1" dirty="0"/>
            </a:br>
            <a:br>
              <a:rPr lang="es-ES" sz="3200" b="1" i="1" dirty="0"/>
            </a:br>
            <a:r>
              <a:rPr lang="es-ES" sz="3200" b="1" i="1" dirty="0"/>
              <a:t>El SGBD proporciona la siguiente funcionalidad:</a:t>
            </a:r>
            <a:br>
              <a:rPr lang="es-VE" sz="3200" b="1" i="1" dirty="0"/>
            </a:br>
            <a:endParaRPr lang="es-VE" sz="3200" b="1" i="1" dirty="0"/>
          </a:p>
        </p:txBody>
      </p:sp>
      <p:sp>
        <p:nvSpPr>
          <p:cNvPr id="3" name="2 Marcador de contenido"/>
          <p:cNvSpPr>
            <a:spLocks noGrp="1"/>
          </p:cNvSpPr>
          <p:nvPr>
            <p:ph idx="1"/>
          </p:nvPr>
        </p:nvSpPr>
        <p:spPr>
          <a:xfrm>
            <a:off x="457200" y="1285860"/>
            <a:ext cx="8229600" cy="5038740"/>
          </a:xfrm>
        </p:spPr>
        <p:txBody>
          <a:bodyPr>
            <a:normAutofit fontScale="70000" lnSpcReduction="20000"/>
          </a:bodyPr>
          <a:lstStyle/>
          <a:p>
            <a:pPr>
              <a:buNone/>
            </a:pPr>
            <a:endParaRPr lang="es-VE" sz="2800" dirty="0"/>
          </a:p>
          <a:p>
            <a:pPr lvl="0" algn="just"/>
            <a:r>
              <a:rPr lang="es-ES" sz="2900" dirty="0"/>
              <a:t>Permite a los usuarios definir la base de datos, mediante un Lenguaje de Definición de Datos (DDL), El DDL permite al usuario especificar las estructuras y tipos de datos y las restricciones aplicables a los datos.</a:t>
            </a:r>
          </a:p>
          <a:p>
            <a:pPr lvl="0" algn="just">
              <a:buNone/>
            </a:pPr>
            <a:endParaRPr lang="es-VE" sz="2900" dirty="0"/>
          </a:p>
          <a:p>
            <a:pPr lvl="0" algn="just"/>
            <a:r>
              <a:rPr lang="es-ES" sz="2900" dirty="0"/>
              <a:t> Permite insertar, actualizar, borrar y mostrar los datos de la base de datos, mediante un Lenguaje de Manipulación de Datos (DML). </a:t>
            </a:r>
          </a:p>
          <a:p>
            <a:pPr lvl="0" algn="just">
              <a:buNone/>
            </a:pPr>
            <a:endParaRPr lang="es-VE" sz="2900" dirty="0"/>
          </a:p>
          <a:p>
            <a:pPr lvl="0" algn="just"/>
            <a:r>
              <a:rPr lang="es-ES" sz="2900" dirty="0"/>
              <a:t>Proporciona un acceso controlado a la base de datos mediante: </a:t>
            </a:r>
            <a:endParaRPr lang="es-VE" sz="2900" dirty="0"/>
          </a:p>
          <a:p>
            <a:pPr lvl="1" algn="just"/>
            <a:r>
              <a:rPr lang="es-ES" sz="2900" dirty="0"/>
              <a:t>un sistema de seguridad, de modo que los usuarios no autorizados no puedan acceder a la base de datos; </a:t>
            </a:r>
            <a:endParaRPr lang="es-VE" sz="2900" dirty="0"/>
          </a:p>
          <a:p>
            <a:pPr lvl="1" algn="just"/>
            <a:r>
              <a:rPr lang="es-ES" sz="2900" dirty="0"/>
              <a:t>un sistema de integridad que mantiene la integridad y la consistencia de los datos; </a:t>
            </a:r>
            <a:endParaRPr lang="es-VE" sz="2900" dirty="0"/>
          </a:p>
          <a:p>
            <a:pPr lvl="1" algn="just"/>
            <a:r>
              <a:rPr lang="es-ES" sz="2900" dirty="0"/>
              <a:t>un sistema de control de concurrencia que permite el acceso compartido a la base de datos; </a:t>
            </a:r>
            <a:endParaRPr lang="es-VE" sz="2900" dirty="0"/>
          </a:p>
          <a:p>
            <a:pPr lvl="1" algn="just"/>
            <a:r>
              <a:rPr lang="es-ES" sz="2900" dirty="0"/>
              <a:t>un sistema de control de recuperación que </a:t>
            </a:r>
            <a:r>
              <a:rPr lang="es-ES" sz="2900" dirty="0" err="1"/>
              <a:t>reestablece</a:t>
            </a:r>
            <a:r>
              <a:rPr lang="es-ES" sz="2900" dirty="0"/>
              <a:t> la base de datos después de que se produzca un fallo del </a:t>
            </a:r>
            <a:r>
              <a:rPr lang="es-ES" sz="2900" i="1" dirty="0"/>
              <a:t>hardware</a:t>
            </a:r>
            <a:r>
              <a:rPr lang="es-ES" sz="2900" dirty="0"/>
              <a:t> o del </a:t>
            </a:r>
            <a:r>
              <a:rPr lang="es-ES" sz="2900" i="1" dirty="0"/>
              <a:t>software</a:t>
            </a:r>
            <a:r>
              <a:rPr lang="es-ES" sz="2900" dirty="0"/>
              <a:t>; </a:t>
            </a:r>
            <a:endParaRPr lang="es-VE" sz="2900" dirty="0"/>
          </a:p>
          <a:p>
            <a:pPr algn="just">
              <a:buNone/>
            </a:pPr>
            <a:endParaRPr lang="es-VE" sz="2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00108"/>
            <a:ext cx="8229600" cy="5324492"/>
          </a:xfrm>
        </p:spPr>
        <p:txBody>
          <a:bodyPr>
            <a:normAutofit lnSpcReduction="10000"/>
          </a:bodyPr>
          <a:lstStyle/>
          <a:p>
            <a:pPr lvl="0" algn="just"/>
            <a:r>
              <a:rPr lang="es-ES" sz="2800" dirty="0"/>
              <a:t>Proporciona un acceso controlado a la base de datos mediante: </a:t>
            </a:r>
            <a:endParaRPr lang="es-VE" sz="2800" dirty="0"/>
          </a:p>
          <a:p>
            <a:pPr lvl="1" algn="just"/>
            <a:r>
              <a:rPr lang="es-ES" dirty="0"/>
              <a:t>un sistema de seguridad, de modo que los usuarios no autorizados no puedan acceder a la base de datos; </a:t>
            </a:r>
            <a:endParaRPr lang="es-VE" dirty="0"/>
          </a:p>
          <a:p>
            <a:pPr lvl="1" algn="just"/>
            <a:r>
              <a:rPr lang="es-ES" dirty="0"/>
              <a:t>un sistema de integridad que mantiene la integridad y la consistencia de los datos; </a:t>
            </a:r>
            <a:endParaRPr lang="es-VE" dirty="0"/>
          </a:p>
          <a:p>
            <a:pPr lvl="1" algn="just"/>
            <a:r>
              <a:rPr lang="es-ES" dirty="0"/>
              <a:t>un sistema de control de concurrencia que permite el acceso compartido a la base de datos; </a:t>
            </a:r>
            <a:endParaRPr lang="es-VE" dirty="0"/>
          </a:p>
          <a:p>
            <a:pPr lvl="1" algn="just"/>
            <a:r>
              <a:rPr lang="es-ES" dirty="0"/>
              <a:t>un sistema de control de recuperación que </a:t>
            </a:r>
            <a:r>
              <a:rPr lang="es-ES" dirty="0" err="1"/>
              <a:t>reestablece</a:t>
            </a:r>
            <a:r>
              <a:rPr lang="es-ES" dirty="0"/>
              <a:t> la base de datos después de que se produzca un fallo del </a:t>
            </a:r>
            <a:r>
              <a:rPr lang="es-ES" i="1" dirty="0"/>
              <a:t>hardware</a:t>
            </a:r>
            <a:r>
              <a:rPr lang="es-ES" dirty="0"/>
              <a:t> o del </a:t>
            </a:r>
            <a:r>
              <a:rPr lang="es-ES" i="1" dirty="0"/>
              <a:t>software</a:t>
            </a:r>
            <a:r>
              <a:rPr lang="es-ES" dirty="0"/>
              <a:t>; </a:t>
            </a:r>
            <a:endParaRPr lang="es-VE" dirty="0"/>
          </a:p>
          <a:p>
            <a:pPr marL="265113" indent="-265113" algn="just" defTabSz="354013"/>
            <a:r>
              <a:rPr lang="es-ES" sz="2800" dirty="0"/>
              <a:t>	</a:t>
            </a:r>
            <a:r>
              <a:rPr lang="es-ES" sz="2400" dirty="0"/>
              <a:t>Un diccionario de datos o catálogo accesible por el usuario que contiene la descripción de los datos de la base de datos. </a:t>
            </a:r>
            <a:endParaRPr lang="es-VE"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grpSp>
        <p:nvGrpSpPr>
          <p:cNvPr id="4" name="3 Grupo"/>
          <p:cNvGrpSpPr/>
          <p:nvPr/>
        </p:nvGrpSpPr>
        <p:grpSpPr>
          <a:xfrm>
            <a:off x="0" y="214290"/>
            <a:ext cx="8929718" cy="6299815"/>
            <a:chOff x="214282" y="214290"/>
            <a:chExt cx="8643998" cy="6585567"/>
          </a:xfrm>
        </p:grpSpPr>
        <p:sp>
          <p:nvSpPr>
            <p:cNvPr id="5" name="4 Rectángulo redondeado"/>
            <p:cNvSpPr/>
            <p:nvPr/>
          </p:nvSpPr>
          <p:spPr>
            <a:xfrm>
              <a:off x="214282" y="3643314"/>
              <a:ext cx="8501122" cy="300042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nvGrpSpPr>
            <p:cNvPr id="6" name="56 Grupo"/>
            <p:cNvGrpSpPr/>
            <p:nvPr/>
          </p:nvGrpSpPr>
          <p:grpSpPr>
            <a:xfrm>
              <a:off x="357158" y="214290"/>
              <a:ext cx="8501122" cy="6585567"/>
              <a:chOff x="357158" y="214290"/>
              <a:chExt cx="8501122" cy="6585567"/>
            </a:xfrm>
          </p:grpSpPr>
          <p:sp>
            <p:nvSpPr>
              <p:cNvPr id="7" name="6 Rectángulo redondeado"/>
              <p:cNvSpPr/>
              <p:nvPr/>
            </p:nvSpPr>
            <p:spPr>
              <a:xfrm>
                <a:off x="357158" y="214290"/>
                <a:ext cx="8501122" cy="3286148"/>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3 Rectángulo redondeado"/>
              <p:cNvSpPr/>
              <p:nvPr/>
            </p:nvSpPr>
            <p:spPr>
              <a:xfrm>
                <a:off x="785786" y="1142984"/>
                <a:ext cx="1428760" cy="7143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Sentencias DDL</a:t>
                </a:r>
                <a:endParaRPr lang="es-VE" sz="1600" dirty="0">
                  <a:latin typeface="+mj-lt"/>
                </a:endParaRPr>
              </a:p>
            </p:txBody>
          </p:sp>
          <p:cxnSp>
            <p:nvCxnSpPr>
              <p:cNvPr id="9" name="8 Conector recto de flecha"/>
              <p:cNvCxnSpPr/>
              <p:nvPr/>
            </p:nvCxnSpPr>
            <p:spPr>
              <a:xfrm rot="5400000">
                <a:off x="1285852" y="2071678"/>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9 Conector recto de flecha"/>
              <p:cNvCxnSpPr/>
              <p:nvPr/>
            </p:nvCxnSpPr>
            <p:spPr>
              <a:xfrm rot="10800000" flipV="1">
                <a:off x="1428728" y="642918"/>
                <a:ext cx="571504"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10 Rectángulo redondeado"/>
              <p:cNvSpPr/>
              <p:nvPr/>
            </p:nvSpPr>
            <p:spPr>
              <a:xfrm>
                <a:off x="2643174" y="1142984"/>
                <a:ext cx="1428760" cy="7143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Comandos privilegiados</a:t>
                </a:r>
              </a:p>
            </p:txBody>
          </p:sp>
          <p:cxnSp>
            <p:nvCxnSpPr>
              <p:cNvPr id="12" name="11 Conector recto de flecha"/>
              <p:cNvCxnSpPr/>
              <p:nvPr/>
            </p:nvCxnSpPr>
            <p:spPr>
              <a:xfrm rot="16200000" flipH="1">
                <a:off x="2428860" y="642918"/>
                <a:ext cx="500066"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12 CuadroTexto"/>
              <p:cNvSpPr txBox="1"/>
              <p:nvPr/>
            </p:nvSpPr>
            <p:spPr>
              <a:xfrm>
                <a:off x="1285852" y="214290"/>
                <a:ext cx="1857388" cy="584775"/>
              </a:xfrm>
              <a:prstGeom prst="rect">
                <a:avLst/>
              </a:prstGeom>
              <a:noFill/>
            </p:spPr>
            <p:txBody>
              <a:bodyPr wrap="square" rtlCol="0">
                <a:spAutoFit/>
              </a:bodyPr>
              <a:lstStyle/>
              <a:p>
                <a:pPr algn="ctr"/>
                <a:r>
                  <a:rPr lang="es-VE" sz="1600" dirty="0">
                    <a:latin typeface="+mj-lt"/>
                  </a:rPr>
                  <a:t>Usuario: personal DBA</a:t>
                </a:r>
              </a:p>
            </p:txBody>
          </p:sp>
          <p:sp>
            <p:nvSpPr>
              <p:cNvPr id="14" name="13 Rectángulo"/>
              <p:cNvSpPr/>
              <p:nvPr/>
            </p:nvSpPr>
            <p:spPr>
              <a:xfrm>
                <a:off x="857224" y="2285992"/>
                <a:ext cx="1357322"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Compilador DDL</a:t>
                </a:r>
              </a:p>
            </p:txBody>
          </p:sp>
          <p:sp>
            <p:nvSpPr>
              <p:cNvPr id="15" name="14 Rectángulo redondeado"/>
              <p:cNvSpPr/>
              <p:nvPr/>
            </p:nvSpPr>
            <p:spPr>
              <a:xfrm>
                <a:off x="4286248" y="1142984"/>
                <a:ext cx="1214446" cy="5715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Consulta</a:t>
                </a:r>
                <a:r>
                  <a:rPr lang="es-VE" sz="1600" dirty="0">
                    <a:latin typeface="+mj-lt"/>
                  </a:rPr>
                  <a:t> </a:t>
                </a:r>
                <a:r>
                  <a:rPr lang="es-VE" sz="1600" dirty="0">
                    <a:solidFill>
                      <a:schemeClr val="tx1"/>
                    </a:solidFill>
                    <a:latin typeface="+mj-lt"/>
                  </a:rPr>
                  <a:t>interactiva</a:t>
                </a:r>
              </a:p>
            </p:txBody>
          </p:sp>
          <p:sp>
            <p:nvSpPr>
              <p:cNvPr id="16" name="15 Rectángulo redondeado"/>
              <p:cNvSpPr/>
              <p:nvPr/>
            </p:nvSpPr>
            <p:spPr>
              <a:xfrm>
                <a:off x="5857884" y="1142984"/>
                <a:ext cx="1214446" cy="6429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latin typeface="+mj-lt"/>
                  </a:rPr>
                  <a:t>programas de aplicación</a:t>
                </a:r>
              </a:p>
            </p:txBody>
          </p:sp>
          <p:sp>
            <p:nvSpPr>
              <p:cNvPr id="17" name="16 Rectángulo"/>
              <p:cNvSpPr/>
              <p:nvPr/>
            </p:nvSpPr>
            <p:spPr>
              <a:xfrm>
                <a:off x="4357686" y="2000240"/>
                <a:ext cx="1285884"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Compilador de consultas</a:t>
                </a:r>
              </a:p>
            </p:txBody>
          </p:sp>
          <p:sp>
            <p:nvSpPr>
              <p:cNvPr id="18" name="17 Rectángulo"/>
              <p:cNvSpPr/>
              <p:nvPr/>
            </p:nvSpPr>
            <p:spPr>
              <a:xfrm>
                <a:off x="4286248" y="2857496"/>
                <a:ext cx="1285884"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Optimizador de consultas</a:t>
                </a:r>
              </a:p>
            </p:txBody>
          </p:sp>
          <p:sp>
            <p:nvSpPr>
              <p:cNvPr id="19" name="18 Rectángulo"/>
              <p:cNvSpPr/>
              <p:nvPr/>
            </p:nvSpPr>
            <p:spPr>
              <a:xfrm>
                <a:off x="5857884" y="2071678"/>
                <a:ext cx="1285884"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latin typeface="+mj-lt"/>
                  </a:rPr>
                  <a:t>precompilador</a:t>
                </a:r>
              </a:p>
            </p:txBody>
          </p:sp>
          <p:sp>
            <p:nvSpPr>
              <p:cNvPr id="20" name="19 Rectángulo"/>
              <p:cNvSpPr/>
              <p:nvPr/>
            </p:nvSpPr>
            <p:spPr>
              <a:xfrm>
                <a:off x="5857884" y="2714620"/>
                <a:ext cx="1285884"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Compilador DML</a:t>
                </a:r>
              </a:p>
            </p:txBody>
          </p:sp>
          <p:sp>
            <p:nvSpPr>
              <p:cNvPr id="21" name="20 Rectángulo"/>
              <p:cNvSpPr/>
              <p:nvPr/>
            </p:nvSpPr>
            <p:spPr>
              <a:xfrm>
                <a:off x="7500958" y="1714488"/>
                <a:ext cx="1143008"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Compilador de lenguaje host</a:t>
                </a:r>
              </a:p>
            </p:txBody>
          </p:sp>
          <p:sp>
            <p:nvSpPr>
              <p:cNvPr id="22" name="21 Rectángulo redondeado"/>
              <p:cNvSpPr/>
              <p:nvPr/>
            </p:nvSpPr>
            <p:spPr>
              <a:xfrm>
                <a:off x="7358082" y="2786058"/>
                <a:ext cx="1428760" cy="500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Transacciones compiladas</a:t>
                </a:r>
              </a:p>
            </p:txBody>
          </p:sp>
          <p:cxnSp>
            <p:nvCxnSpPr>
              <p:cNvPr id="23" name="22 Conector recto de flecha"/>
              <p:cNvCxnSpPr/>
              <p:nvPr/>
            </p:nvCxnSpPr>
            <p:spPr>
              <a:xfrm>
                <a:off x="7145356" y="2214554"/>
                <a:ext cx="35560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23 Conector recto de flecha"/>
              <p:cNvCxnSpPr>
                <a:endCxn id="22" idx="0"/>
              </p:cNvCxnSpPr>
              <p:nvPr/>
            </p:nvCxnSpPr>
            <p:spPr>
              <a:xfrm rot="5400000">
                <a:off x="7930380" y="2642388"/>
                <a:ext cx="28575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24 Conector recto de flecha"/>
              <p:cNvCxnSpPr>
                <a:endCxn id="20" idx="0"/>
              </p:cNvCxnSpPr>
              <p:nvPr/>
            </p:nvCxnSpPr>
            <p:spPr>
              <a:xfrm rot="5400000">
                <a:off x="6358744" y="2570950"/>
                <a:ext cx="28575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25 Conector recto de flecha"/>
              <p:cNvCxnSpPr>
                <a:endCxn id="19" idx="0"/>
              </p:cNvCxnSpPr>
              <p:nvPr/>
            </p:nvCxnSpPr>
            <p:spPr>
              <a:xfrm rot="5400000">
                <a:off x="6323025" y="1892289"/>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26 Conector recto de flecha"/>
              <p:cNvCxnSpPr>
                <a:endCxn id="18" idx="0"/>
              </p:cNvCxnSpPr>
              <p:nvPr/>
            </p:nvCxnSpPr>
            <p:spPr>
              <a:xfrm rot="5400000">
                <a:off x="4787108" y="2713826"/>
                <a:ext cx="28575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27 Conector recto de flecha"/>
              <p:cNvCxnSpPr/>
              <p:nvPr/>
            </p:nvCxnSpPr>
            <p:spPr>
              <a:xfrm rot="5400000">
                <a:off x="4787108" y="1856570"/>
                <a:ext cx="28575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28 Conector recto de flecha"/>
              <p:cNvCxnSpPr>
                <a:endCxn id="22" idx="1"/>
              </p:cNvCxnSpPr>
              <p:nvPr/>
            </p:nvCxnSpPr>
            <p:spPr>
              <a:xfrm flipV="1">
                <a:off x="7145356" y="3036091"/>
                <a:ext cx="212726" cy="357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29 Conector"/>
              <p:cNvSpPr/>
              <p:nvPr/>
            </p:nvSpPr>
            <p:spPr>
              <a:xfrm>
                <a:off x="4643438" y="3714752"/>
                <a:ext cx="357190" cy="35719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1" name="30 Conector"/>
              <p:cNvSpPr/>
              <p:nvPr/>
            </p:nvSpPr>
            <p:spPr>
              <a:xfrm>
                <a:off x="4714876" y="3786190"/>
                <a:ext cx="214314" cy="214314"/>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32" name="31 Conector recto"/>
              <p:cNvCxnSpPr>
                <a:stCxn id="11" idx="2"/>
              </p:cNvCxnSpPr>
              <p:nvPr/>
            </p:nvCxnSpPr>
            <p:spPr>
              <a:xfrm rot="5400000">
                <a:off x="2357422" y="2857496"/>
                <a:ext cx="2000264" cy="0"/>
              </a:xfrm>
              <a:prstGeom prst="line">
                <a:avLst/>
              </a:prstGeom>
            </p:spPr>
            <p:style>
              <a:lnRef idx="2">
                <a:schemeClr val="dk1"/>
              </a:lnRef>
              <a:fillRef idx="0">
                <a:schemeClr val="dk1"/>
              </a:fillRef>
              <a:effectRef idx="1">
                <a:schemeClr val="dk1"/>
              </a:effectRef>
              <a:fontRef idx="minor">
                <a:schemeClr val="tx1"/>
              </a:fontRef>
            </p:style>
          </p:cxnSp>
          <p:cxnSp>
            <p:nvCxnSpPr>
              <p:cNvPr id="33" name="32 Conector recto de flecha"/>
              <p:cNvCxnSpPr/>
              <p:nvPr/>
            </p:nvCxnSpPr>
            <p:spPr>
              <a:xfrm flipV="1">
                <a:off x="3357554" y="3857628"/>
                <a:ext cx="1214446"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33 Conector recto de flecha"/>
              <p:cNvCxnSpPr>
                <a:endCxn id="30" idx="0"/>
              </p:cNvCxnSpPr>
              <p:nvPr/>
            </p:nvCxnSpPr>
            <p:spPr>
              <a:xfrm rot="5400000">
                <a:off x="4697811" y="3553223"/>
                <a:ext cx="285752" cy="373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34 Conector recto"/>
              <p:cNvCxnSpPr/>
              <p:nvPr/>
            </p:nvCxnSpPr>
            <p:spPr>
              <a:xfrm rot="5400000">
                <a:off x="7715272" y="3571876"/>
                <a:ext cx="571504" cy="0"/>
              </a:xfrm>
              <a:prstGeom prst="line">
                <a:avLst/>
              </a:prstGeom>
            </p:spPr>
            <p:style>
              <a:lnRef idx="2">
                <a:schemeClr val="dk1"/>
              </a:lnRef>
              <a:fillRef idx="0">
                <a:schemeClr val="dk1"/>
              </a:fillRef>
              <a:effectRef idx="1">
                <a:schemeClr val="dk1"/>
              </a:effectRef>
              <a:fontRef idx="minor">
                <a:schemeClr val="tx1"/>
              </a:fontRef>
            </p:style>
          </p:cxnSp>
          <p:cxnSp>
            <p:nvCxnSpPr>
              <p:cNvPr id="36" name="35 Conector recto de flecha"/>
              <p:cNvCxnSpPr/>
              <p:nvPr/>
            </p:nvCxnSpPr>
            <p:spPr>
              <a:xfrm rot="10800000">
                <a:off x="5072066" y="3857628"/>
                <a:ext cx="292895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36 Conector recto de flecha"/>
              <p:cNvCxnSpPr/>
              <p:nvPr/>
            </p:nvCxnSpPr>
            <p:spPr>
              <a:xfrm rot="5400000">
                <a:off x="7572399" y="1214423"/>
                <a:ext cx="1000131"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37 Conector recto de flecha"/>
              <p:cNvCxnSpPr/>
              <p:nvPr/>
            </p:nvCxnSpPr>
            <p:spPr>
              <a:xfrm rot="5400000">
                <a:off x="4679951" y="963595"/>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38 Conector recto de flecha"/>
              <p:cNvCxnSpPr/>
              <p:nvPr/>
            </p:nvCxnSpPr>
            <p:spPr>
              <a:xfrm rot="5400000">
                <a:off x="6323025" y="963595"/>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39 Conector recto de flecha"/>
              <p:cNvCxnSpPr/>
              <p:nvPr/>
            </p:nvCxnSpPr>
            <p:spPr>
              <a:xfrm rot="5400000">
                <a:off x="4572001" y="4286255"/>
                <a:ext cx="428628" cy="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40 Rectángulo"/>
              <p:cNvSpPr/>
              <p:nvPr/>
            </p:nvSpPr>
            <p:spPr>
              <a:xfrm>
                <a:off x="4143372" y="4500570"/>
                <a:ext cx="1357322"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Procesador  de base de datos runtime</a:t>
                </a:r>
              </a:p>
            </p:txBody>
          </p:sp>
          <p:sp>
            <p:nvSpPr>
              <p:cNvPr id="42" name="41 Disco magnético"/>
              <p:cNvSpPr/>
              <p:nvPr/>
            </p:nvSpPr>
            <p:spPr>
              <a:xfrm>
                <a:off x="3786182" y="5715016"/>
                <a:ext cx="2214578" cy="92869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Base de datos almacenada</a:t>
                </a:r>
              </a:p>
            </p:txBody>
          </p:sp>
          <p:cxnSp>
            <p:nvCxnSpPr>
              <p:cNvPr id="43" name="42 Conector recto de flecha"/>
              <p:cNvCxnSpPr>
                <a:stCxn id="41" idx="2"/>
              </p:cNvCxnSpPr>
              <p:nvPr/>
            </p:nvCxnSpPr>
            <p:spPr>
              <a:xfrm rot="16200000" flipH="1">
                <a:off x="4643439" y="5464982"/>
                <a:ext cx="428627" cy="7143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44" name="43 Disco magnético"/>
              <p:cNvSpPr/>
              <p:nvPr/>
            </p:nvSpPr>
            <p:spPr>
              <a:xfrm>
                <a:off x="928662" y="4286256"/>
                <a:ext cx="1357322" cy="1571636"/>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600" dirty="0">
                  <a:solidFill>
                    <a:schemeClr val="tx1"/>
                  </a:solidFill>
                  <a:latin typeface="+mj-lt"/>
                </a:endParaRPr>
              </a:p>
              <a:p>
                <a:pPr algn="ctr"/>
                <a:r>
                  <a:rPr lang="es-VE" sz="1600" dirty="0">
                    <a:solidFill>
                      <a:schemeClr val="tx1"/>
                    </a:solidFill>
                    <a:latin typeface="+mj-lt"/>
                  </a:rPr>
                  <a:t>Catalogo sistemas/ diccionario de datos</a:t>
                </a:r>
              </a:p>
            </p:txBody>
          </p:sp>
          <p:cxnSp>
            <p:nvCxnSpPr>
              <p:cNvPr id="45" name="44 Conector recto de flecha"/>
              <p:cNvCxnSpPr>
                <a:stCxn id="14" idx="2"/>
                <a:endCxn id="44" idx="1"/>
              </p:cNvCxnSpPr>
              <p:nvPr/>
            </p:nvCxnSpPr>
            <p:spPr>
              <a:xfrm rot="16200000" flipH="1">
                <a:off x="964381" y="3643314"/>
                <a:ext cx="1214446" cy="7143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46" name="45 CuadroTexto"/>
              <p:cNvSpPr txBox="1"/>
              <p:nvPr/>
            </p:nvSpPr>
            <p:spPr>
              <a:xfrm>
                <a:off x="3929058" y="214290"/>
                <a:ext cx="1571636" cy="584775"/>
              </a:xfrm>
              <a:prstGeom prst="rect">
                <a:avLst/>
              </a:prstGeom>
              <a:noFill/>
            </p:spPr>
            <p:txBody>
              <a:bodyPr wrap="square" rtlCol="0">
                <a:spAutoFit/>
              </a:bodyPr>
              <a:lstStyle/>
              <a:p>
                <a:pPr algn="ctr"/>
                <a:r>
                  <a:rPr lang="es-VE" sz="1600" dirty="0">
                    <a:latin typeface="+mj-lt"/>
                  </a:rPr>
                  <a:t>Usuarios casuales</a:t>
                </a:r>
              </a:p>
            </p:txBody>
          </p:sp>
          <p:sp>
            <p:nvSpPr>
              <p:cNvPr id="47" name="46 CuadroTexto"/>
              <p:cNvSpPr txBox="1"/>
              <p:nvPr/>
            </p:nvSpPr>
            <p:spPr>
              <a:xfrm>
                <a:off x="5786446" y="285728"/>
                <a:ext cx="1500198" cy="584775"/>
              </a:xfrm>
              <a:prstGeom prst="rect">
                <a:avLst/>
              </a:prstGeom>
              <a:noFill/>
            </p:spPr>
            <p:txBody>
              <a:bodyPr wrap="square" rtlCol="0">
                <a:spAutoFit/>
              </a:bodyPr>
              <a:lstStyle/>
              <a:p>
                <a:pPr algn="ctr"/>
                <a:r>
                  <a:rPr lang="es-VE" sz="1600" dirty="0">
                    <a:latin typeface="+mj-lt"/>
                  </a:rPr>
                  <a:t>Programadores aplicaciones</a:t>
                </a:r>
              </a:p>
            </p:txBody>
          </p:sp>
          <p:sp>
            <p:nvSpPr>
              <p:cNvPr id="48" name="47 CuadroTexto"/>
              <p:cNvSpPr txBox="1"/>
              <p:nvPr/>
            </p:nvSpPr>
            <p:spPr>
              <a:xfrm>
                <a:off x="7286644" y="214290"/>
                <a:ext cx="1500198" cy="584775"/>
              </a:xfrm>
              <a:prstGeom prst="rect">
                <a:avLst/>
              </a:prstGeom>
              <a:noFill/>
            </p:spPr>
            <p:txBody>
              <a:bodyPr wrap="square" rtlCol="0">
                <a:spAutoFit/>
              </a:bodyPr>
              <a:lstStyle/>
              <a:p>
                <a:pPr algn="ctr"/>
                <a:r>
                  <a:rPr lang="es-VE" sz="1600" dirty="0">
                    <a:latin typeface="+mj-lt"/>
                  </a:rPr>
                  <a:t>Usuarios parametricos</a:t>
                </a:r>
              </a:p>
            </p:txBody>
          </p:sp>
          <p:sp>
            <p:nvSpPr>
              <p:cNvPr id="49" name="48 Rectángulo"/>
              <p:cNvSpPr/>
              <p:nvPr/>
            </p:nvSpPr>
            <p:spPr>
              <a:xfrm>
                <a:off x="6143636" y="4929198"/>
                <a:ext cx="2286016" cy="1000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a:solidFill>
                      <a:schemeClr val="tx1"/>
                    </a:solidFill>
                    <a:latin typeface="+mj-lt"/>
                  </a:rPr>
                  <a:t>Subsistemas de control de concurrencia/ copia de seguridad/ recuperación</a:t>
                </a:r>
              </a:p>
            </p:txBody>
          </p:sp>
          <p:sp>
            <p:nvSpPr>
              <p:cNvPr id="50" name="49 Rectángulo"/>
              <p:cNvSpPr/>
              <p:nvPr/>
            </p:nvSpPr>
            <p:spPr>
              <a:xfrm>
                <a:off x="7572396" y="4000504"/>
                <a:ext cx="1285884"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latin typeface="+mj-lt"/>
                  </a:rPr>
                  <a:t>Administrador de datos almacenados</a:t>
                </a:r>
              </a:p>
            </p:txBody>
          </p:sp>
          <p:cxnSp>
            <p:nvCxnSpPr>
              <p:cNvPr id="51" name="50 Conector recto"/>
              <p:cNvCxnSpPr>
                <a:endCxn id="49" idx="1"/>
              </p:cNvCxnSpPr>
              <p:nvPr/>
            </p:nvCxnSpPr>
            <p:spPr>
              <a:xfrm flipV="1">
                <a:off x="4857752" y="5429264"/>
                <a:ext cx="1285884" cy="71438"/>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52" name="51 Conector recto de flecha"/>
              <p:cNvCxnSpPr>
                <a:stCxn id="41" idx="3"/>
              </p:cNvCxnSpPr>
              <p:nvPr/>
            </p:nvCxnSpPr>
            <p:spPr>
              <a:xfrm flipV="1">
                <a:off x="5500694" y="4429132"/>
                <a:ext cx="2071702" cy="46434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3" name="52 Conector recto de flecha"/>
              <p:cNvCxnSpPr/>
              <p:nvPr/>
            </p:nvCxnSpPr>
            <p:spPr>
              <a:xfrm rot="10800000">
                <a:off x="6000760" y="6215082"/>
                <a:ext cx="264320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53 Conector recto de flecha"/>
              <p:cNvCxnSpPr/>
              <p:nvPr/>
            </p:nvCxnSpPr>
            <p:spPr>
              <a:xfrm rot="5400000" flipH="1" flipV="1">
                <a:off x="7929586" y="5500702"/>
                <a:ext cx="142876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54 Conector recto de flecha"/>
              <p:cNvCxnSpPr>
                <a:endCxn id="41" idx="1"/>
              </p:cNvCxnSpPr>
              <p:nvPr/>
            </p:nvCxnSpPr>
            <p:spPr>
              <a:xfrm flipV="1">
                <a:off x="2285984" y="4893479"/>
                <a:ext cx="1857388" cy="535785"/>
              </a:xfrm>
              <a:prstGeom prst="straightConnector1">
                <a:avLst/>
              </a:prstGeom>
              <a:ln>
                <a:prstDash val="dash"/>
                <a:headEnd type="arrow"/>
                <a:tailEnd type="arrow"/>
              </a:ln>
            </p:spPr>
            <p:style>
              <a:lnRef idx="2">
                <a:schemeClr val="dk1"/>
              </a:lnRef>
              <a:fillRef idx="0">
                <a:schemeClr val="dk1"/>
              </a:fillRef>
              <a:effectRef idx="1">
                <a:schemeClr val="dk1"/>
              </a:effectRef>
              <a:fontRef idx="minor">
                <a:schemeClr val="tx1"/>
              </a:fontRef>
            </p:style>
          </p:cxnSp>
          <p:cxnSp>
            <p:nvCxnSpPr>
              <p:cNvPr id="56" name="55 Conector recto de flecha"/>
              <p:cNvCxnSpPr/>
              <p:nvPr/>
            </p:nvCxnSpPr>
            <p:spPr>
              <a:xfrm flipV="1">
                <a:off x="2285984" y="3286124"/>
                <a:ext cx="3857652" cy="1893108"/>
              </a:xfrm>
              <a:prstGeom prst="straightConnector1">
                <a:avLst/>
              </a:prstGeom>
              <a:ln>
                <a:prstDash val="dash"/>
                <a:headEnd type="arrow"/>
                <a:tailEnd type="arrow"/>
              </a:ln>
            </p:spPr>
            <p:style>
              <a:lnRef idx="2">
                <a:schemeClr val="dk1"/>
              </a:lnRef>
              <a:fillRef idx="0">
                <a:schemeClr val="dk1"/>
              </a:fillRef>
              <a:effectRef idx="1">
                <a:schemeClr val="dk1"/>
              </a:effectRef>
              <a:fontRef idx="minor">
                <a:schemeClr val="tx1"/>
              </a:fontRef>
            </p:style>
          </p:cxnSp>
          <p:cxnSp>
            <p:nvCxnSpPr>
              <p:cNvPr id="57" name="56 Conector recto de flecha"/>
              <p:cNvCxnSpPr>
                <a:endCxn id="18" idx="1"/>
              </p:cNvCxnSpPr>
              <p:nvPr/>
            </p:nvCxnSpPr>
            <p:spPr>
              <a:xfrm flipV="1">
                <a:off x="2285984" y="3143248"/>
                <a:ext cx="2000264" cy="1750232"/>
              </a:xfrm>
              <a:prstGeom prst="straightConnector1">
                <a:avLst/>
              </a:prstGeom>
              <a:ln>
                <a:prstDash val="dash"/>
                <a:headEnd type="arrow"/>
                <a:tailEnd type="arrow"/>
              </a:ln>
            </p:spPr>
            <p:style>
              <a:lnRef idx="2">
                <a:schemeClr val="dk1"/>
              </a:lnRef>
              <a:fillRef idx="0">
                <a:schemeClr val="dk1"/>
              </a:fillRef>
              <a:effectRef idx="1">
                <a:schemeClr val="dk1"/>
              </a:effectRef>
              <a:fontRef idx="minor">
                <a:schemeClr val="tx1"/>
              </a:fontRef>
            </p:style>
          </p:cxnSp>
          <p:sp>
            <p:nvSpPr>
              <p:cNvPr id="58" name="57 CuadroTexto"/>
              <p:cNvSpPr txBox="1"/>
              <p:nvPr/>
            </p:nvSpPr>
            <p:spPr>
              <a:xfrm>
                <a:off x="428596" y="6000768"/>
                <a:ext cx="2357454" cy="646331"/>
              </a:xfrm>
              <a:prstGeom prst="rect">
                <a:avLst/>
              </a:prstGeom>
              <a:noFill/>
            </p:spPr>
            <p:txBody>
              <a:bodyPr wrap="square" rtlCol="0">
                <a:spAutoFit/>
              </a:bodyPr>
              <a:lstStyle/>
              <a:p>
                <a:pPr algn="ctr"/>
                <a:r>
                  <a:rPr lang="es-VE" dirty="0">
                    <a:latin typeface="+mj-lt"/>
                  </a:rPr>
                  <a:t>Ejecución de consultas y transacción</a:t>
                </a:r>
              </a:p>
            </p:txBody>
          </p:sp>
          <p:sp>
            <p:nvSpPr>
              <p:cNvPr id="59" name="58 CuadroTexto"/>
              <p:cNvSpPr txBox="1"/>
              <p:nvPr/>
            </p:nvSpPr>
            <p:spPr>
              <a:xfrm>
                <a:off x="6429388" y="6215082"/>
                <a:ext cx="2071702" cy="584775"/>
              </a:xfrm>
              <a:prstGeom prst="rect">
                <a:avLst/>
              </a:prstGeom>
              <a:noFill/>
            </p:spPr>
            <p:txBody>
              <a:bodyPr wrap="square" rtlCol="0">
                <a:spAutoFit/>
              </a:bodyPr>
              <a:lstStyle/>
              <a:p>
                <a:pPr algn="ctr"/>
                <a:r>
                  <a:rPr lang="es-VE" sz="1600" dirty="0">
                    <a:latin typeface="+mj-lt"/>
                  </a:rPr>
                  <a:t>Entrada/ salida de base de datos</a:t>
                </a:r>
              </a:p>
            </p:txBody>
          </p:sp>
          <p:sp>
            <p:nvSpPr>
              <p:cNvPr id="60" name="59 CuadroTexto"/>
              <p:cNvSpPr txBox="1"/>
              <p:nvPr/>
            </p:nvSpPr>
            <p:spPr>
              <a:xfrm>
                <a:off x="5072066" y="3929066"/>
                <a:ext cx="2286016" cy="584775"/>
              </a:xfrm>
              <a:prstGeom prst="rect">
                <a:avLst/>
              </a:prstGeom>
              <a:noFill/>
            </p:spPr>
            <p:txBody>
              <a:bodyPr wrap="square" rtlCol="0">
                <a:spAutoFit/>
              </a:bodyPr>
              <a:lstStyle/>
              <a:p>
                <a:r>
                  <a:rPr lang="es-VE" sz="1600" dirty="0">
                    <a:latin typeface="+mj-lt"/>
                  </a:rPr>
                  <a:t>Comando DBA, consultas y transacciones</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571480"/>
            <a:ext cx="8229600" cy="714380"/>
          </a:xfrm>
        </p:spPr>
        <p:txBody>
          <a:bodyPr>
            <a:normAutofit/>
          </a:bodyPr>
          <a:lstStyle/>
          <a:p>
            <a:r>
              <a:rPr lang="es-ES" sz="2800" b="1" i="1" dirty="0"/>
              <a:t>Estructura General de un sistema de Base de Datos</a:t>
            </a:r>
            <a:endParaRPr lang="es-VE" sz="2800" i="1" dirty="0"/>
          </a:p>
        </p:txBody>
      </p:sp>
      <p:sp>
        <p:nvSpPr>
          <p:cNvPr id="1123" name="Rectangle 9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VE"/>
          </a:p>
        </p:txBody>
      </p:sp>
      <p:grpSp>
        <p:nvGrpSpPr>
          <p:cNvPr id="1084" name="Group 60"/>
          <p:cNvGrpSpPr>
            <a:grpSpLocks noChangeAspect="1"/>
          </p:cNvGrpSpPr>
          <p:nvPr/>
        </p:nvGrpSpPr>
        <p:grpSpPr bwMode="auto">
          <a:xfrm>
            <a:off x="1714480" y="1500175"/>
            <a:ext cx="5857916" cy="3857652"/>
            <a:chOff x="2250" y="1617"/>
            <a:chExt cx="9898" cy="8645"/>
          </a:xfrm>
        </p:grpSpPr>
        <p:sp>
          <p:nvSpPr>
            <p:cNvPr id="1122" name="AutoShape 98"/>
            <p:cNvSpPr>
              <a:spLocks noChangeAspect="1" noChangeArrowheads="1" noTextEdit="1"/>
            </p:cNvSpPr>
            <p:nvPr/>
          </p:nvSpPr>
          <p:spPr bwMode="auto">
            <a:xfrm>
              <a:off x="2250" y="1617"/>
              <a:ext cx="9898" cy="8645"/>
            </a:xfrm>
            <a:prstGeom prst="rect">
              <a:avLst/>
            </a:prstGeom>
            <a:noFill/>
          </p:spPr>
          <p:txBody>
            <a:bodyPr vert="horz" wrap="square" lIns="91440" tIns="45720" rIns="91440" bIns="45720" numCol="1" anchor="t" anchorCtr="0" compatLnSpc="1">
              <a:prstTxWarp prst="textNoShape">
                <a:avLst/>
              </a:prstTxWarp>
            </a:bodyPr>
            <a:lstStyle/>
            <a:p>
              <a:endParaRPr lang="es-VE"/>
            </a:p>
          </p:txBody>
        </p:sp>
        <p:grpSp>
          <p:nvGrpSpPr>
            <p:cNvPr id="1088" name="Group 64"/>
            <p:cNvGrpSpPr>
              <a:grpSpLocks/>
            </p:cNvGrpSpPr>
            <p:nvPr/>
          </p:nvGrpSpPr>
          <p:grpSpPr bwMode="auto">
            <a:xfrm>
              <a:off x="2250" y="1617"/>
              <a:ext cx="9898" cy="8645"/>
              <a:chOff x="2250" y="1617"/>
              <a:chExt cx="9898" cy="8645"/>
            </a:xfrm>
          </p:grpSpPr>
          <p:sp>
            <p:nvSpPr>
              <p:cNvPr id="1121" name="Line 97"/>
              <p:cNvSpPr>
                <a:spLocks noChangeShapeType="1"/>
              </p:cNvSpPr>
              <p:nvPr/>
            </p:nvSpPr>
            <p:spPr bwMode="auto">
              <a:xfrm>
                <a:off x="4416" y="8420"/>
                <a:ext cx="0" cy="448"/>
              </a:xfrm>
              <a:prstGeom prst="line">
                <a:avLst/>
              </a:prstGeom>
              <a:noFill/>
              <a:ln w="25400">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s-VE"/>
              </a:p>
            </p:txBody>
          </p:sp>
          <p:grpSp>
            <p:nvGrpSpPr>
              <p:cNvPr id="1108" name="Group 84"/>
              <p:cNvGrpSpPr>
                <a:grpSpLocks/>
              </p:cNvGrpSpPr>
              <p:nvPr/>
            </p:nvGrpSpPr>
            <p:grpSpPr bwMode="auto">
              <a:xfrm>
                <a:off x="3385" y="4343"/>
                <a:ext cx="8551" cy="2423"/>
                <a:chOff x="3385" y="4343"/>
                <a:chExt cx="8551" cy="2423"/>
              </a:xfrm>
            </p:grpSpPr>
            <p:sp>
              <p:nvSpPr>
                <p:cNvPr id="1120" name="Text Box 96"/>
                <p:cNvSpPr txBox="1">
                  <a:spLocks noChangeArrowheads="1"/>
                </p:cNvSpPr>
                <p:nvPr/>
              </p:nvSpPr>
              <p:spPr bwMode="auto">
                <a:xfrm>
                  <a:off x="3385" y="5908"/>
                  <a:ext cx="2268" cy="858"/>
                </a:xfrm>
                <a:prstGeom prst="rect">
                  <a:avLst/>
                </a:prstGeom>
                <a:noFill/>
                <a:ln w="9525">
                  <a:solidFill>
                    <a:srgbClr val="000000"/>
                  </a:solidFill>
                  <a:miter lim="800000"/>
                  <a:headEnd/>
                  <a:tailEnd/>
                </a:ln>
              </p:spPr>
              <p:txBody>
                <a:bodyPr vert="horz" wrap="square" lIns="66751" tIns="33376" rIns="66751" bIns="333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100" b="0" i="0" u="none" strike="noStrike" cap="none" normalizeH="0" baseline="0" dirty="0">
                      <a:ln>
                        <a:noFill/>
                      </a:ln>
                      <a:solidFill>
                        <a:srgbClr val="000000"/>
                      </a:solidFill>
                      <a:effectLst/>
                      <a:latin typeface="Arial" pitchFamily="34" charset="0"/>
                      <a:ea typeface="Times New Roman" pitchFamily="18" charset="0"/>
                      <a:cs typeface="Arial" pitchFamily="34" charset="0"/>
                    </a:rPr>
                    <a:t>Código objeto del programa</a:t>
                  </a:r>
                  <a:endParaRPr kumimoji="0" lang="es-ES_tradnl" sz="1800" b="0" i="0" u="none" strike="noStrike" cap="none" normalizeH="0" baseline="0" dirty="0">
                    <a:ln>
                      <a:noFill/>
                    </a:ln>
                    <a:solidFill>
                      <a:schemeClr val="tx1"/>
                    </a:solidFill>
                    <a:effectLst/>
                    <a:latin typeface="Arial" pitchFamily="34" charset="0"/>
                    <a:cs typeface="Arial" pitchFamily="34" charset="0"/>
                  </a:endParaRPr>
                </a:p>
              </p:txBody>
            </p:sp>
            <p:sp>
              <p:nvSpPr>
                <p:cNvPr id="1119" name="Text Box 95"/>
                <p:cNvSpPr txBox="1">
                  <a:spLocks noChangeArrowheads="1"/>
                </p:cNvSpPr>
                <p:nvPr/>
              </p:nvSpPr>
              <p:spPr bwMode="auto">
                <a:xfrm>
                  <a:off x="3385" y="4343"/>
                  <a:ext cx="2268" cy="858"/>
                </a:xfrm>
                <a:prstGeom prst="rect">
                  <a:avLst/>
                </a:prstGeom>
                <a:noFill/>
                <a:ln w="9525">
                  <a:solidFill>
                    <a:srgbClr val="000000"/>
                  </a:solidFill>
                  <a:miter lim="800000"/>
                  <a:headEnd/>
                  <a:tailEnd/>
                </a:ln>
              </p:spPr>
              <p:txBody>
                <a:bodyPr vert="horz" wrap="square" lIns="66751" tIns="33376" rIns="66751" bIns="333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100" b="0" i="0" u="none" strike="noStrike" cap="none" normalizeH="0" baseline="0" dirty="0">
                      <a:ln>
                        <a:noFill/>
                      </a:ln>
                      <a:solidFill>
                        <a:srgbClr val="000000"/>
                      </a:solidFill>
                      <a:effectLst/>
                      <a:latin typeface="Arial" pitchFamily="34" charset="0"/>
                      <a:ea typeface="Times New Roman" pitchFamily="18" charset="0"/>
                      <a:cs typeface="Arial" pitchFamily="34" charset="0"/>
                    </a:rPr>
                    <a:t>Preprocesador DML</a:t>
                  </a:r>
                  <a:endParaRPr kumimoji="0" lang="es-ES_tradnl" sz="1800" b="0" i="0" u="none" strike="noStrike" cap="none" normalizeH="0" baseline="0" dirty="0">
                    <a:ln>
                      <a:noFill/>
                    </a:ln>
                    <a:solidFill>
                      <a:schemeClr val="tx1"/>
                    </a:solidFill>
                    <a:effectLst/>
                    <a:latin typeface="Arial" pitchFamily="34" charset="0"/>
                    <a:cs typeface="Arial" pitchFamily="34" charset="0"/>
                  </a:endParaRPr>
                </a:p>
              </p:txBody>
            </p:sp>
            <p:sp>
              <p:nvSpPr>
                <p:cNvPr id="1118" name="Text Box 94"/>
                <p:cNvSpPr txBox="1">
                  <a:spLocks noChangeArrowheads="1"/>
                </p:cNvSpPr>
                <p:nvPr/>
              </p:nvSpPr>
              <p:spPr bwMode="auto">
                <a:xfrm>
                  <a:off x="6580" y="4368"/>
                  <a:ext cx="2261" cy="858"/>
                </a:xfrm>
                <a:prstGeom prst="rect">
                  <a:avLst/>
                </a:prstGeom>
                <a:noFill/>
                <a:ln w="9525">
                  <a:solidFill>
                    <a:srgbClr val="000000"/>
                  </a:solidFill>
                  <a:miter lim="800000"/>
                  <a:headEnd/>
                  <a:tailEnd/>
                </a:ln>
              </p:spPr>
              <p:txBody>
                <a:bodyPr vert="horz" wrap="square" lIns="66751" tIns="33376" rIns="66751" bIns="333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100" b="0" i="0" u="none" strike="noStrike" cap="none" normalizeH="0" baseline="0" dirty="0">
                      <a:ln>
                        <a:noFill/>
                      </a:ln>
                      <a:solidFill>
                        <a:srgbClr val="000000"/>
                      </a:solidFill>
                      <a:effectLst/>
                      <a:latin typeface="Arial" pitchFamily="34" charset="0"/>
                      <a:ea typeface="Times New Roman" pitchFamily="18" charset="0"/>
                      <a:cs typeface="Arial" pitchFamily="34" charset="0"/>
                    </a:rPr>
                    <a:t>Procesador de Consulta</a:t>
                  </a:r>
                  <a:endParaRPr kumimoji="0" lang="es-ES_tradnl" sz="1800" b="0" i="0" u="none" strike="noStrike" cap="none" normalizeH="0" baseline="0" dirty="0">
                    <a:ln>
                      <a:noFill/>
                    </a:ln>
                    <a:solidFill>
                      <a:schemeClr val="tx1"/>
                    </a:solidFill>
                    <a:effectLst/>
                    <a:latin typeface="Arial" pitchFamily="34" charset="0"/>
                    <a:cs typeface="Arial" pitchFamily="34" charset="0"/>
                  </a:endParaRPr>
                </a:p>
              </p:txBody>
            </p:sp>
            <p:sp>
              <p:nvSpPr>
                <p:cNvPr id="1117" name="Text Box 93"/>
                <p:cNvSpPr txBox="1">
                  <a:spLocks noChangeArrowheads="1"/>
                </p:cNvSpPr>
                <p:nvPr/>
              </p:nvSpPr>
              <p:spPr bwMode="auto">
                <a:xfrm>
                  <a:off x="9571" y="4396"/>
                  <a:ext cx="2263" cy="858"/>
                </a:xfrm>
                <a:prstGeom prst="rect">
                  <a:avLst/>
                </a:prstGeom>
                <a:noFill/>
                <a:ln w="9525">
                  <a:solidFill>
                    <a:srgbClr val="000000"/>
                  </a:solidFill>
                  <a:miter lim="800000"/>
                  <a:headEnd/>
                  <a:tailEnd/>
                </a:ln>
              </p:spPr>
              <p:txBody>
                <a:bodyPr vert="horz" wrap="square" lIns="66751" tIns="33376" rIns="66751" bIns="333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b="0" i="0" u="none" strike="noStrike" cap="none" normalizeH="0" baseline="0">
                      <a:ln>
                        <a:noFill/>
                      </a:ln>
                      <a:solidFill>
                        <a:srgbClr val="000000"/>
                      </a:solidFill>
                      <a:effectLst/>
                      <a:latin typeface="Arial" pitchFamily="34" charset="0"/>
                      <a:ea typeface="Times New Roman" pitchFamily="18" charset="0"/>
                      <a:cs typeface="Arial" pitchFamily="34" charset="0"/>
                    </a:rPr>
                    <a:t>Compilador DDL</a:t>
                  </a:r>
                  <a:endParaRPr kumimoji="0" lang="es-ES_tradnl" sz="1800" b="0" i="0" u="none" strike="noStrike" cap="none" normalizeH="0" baseline="0">
                    <a:ln>
                      <a:noFill/>
                    </a:ln>
                    <a:solidFill>
                      <a:schemeClr val="tx1"/>
                    </a:solidFill>
                    <a:effectLst/>
                    <a:latin typeface="Arial" pitchFamily="34" charset="0"/>
                    <a:cs typeface="Arial" pitchFamily="34" charset="0"/>
                  </a:endParaRPr>
                </a:p>
              </p:txBody>
            </p:sp>
            <p:sp>
              <p:nvSpPr>
                <p:cNvPr id="1116" name="Rectangle 92"/>
                <p:cNvSpPr>
                  <a:spLocks noChangeArrowheads="1"/>
                </p:cNvSpPr>
                <p:nvPr/>
              </p:nvSpPr>
              <p:spPr bwMode="auto">
                <a:xfrm>
                  <a:off x="6580" y="5803"/>
                  <a:ext cx="2165" cy="945"/>
                </a:xfrm>
                <a:prstGeom prst="rect">
                  <a:avLst/>
                </a:prstGeom>
                <a:noFill/>
                <a:ln w="9525">
                  <a:solidFill>
                    <a:srgbClr val="000000"/>
                  </a:solidFill>
                  <a:miter lim="800000"/>
                  <a:headEnd/>
                  <a:tailEnd/>
                </a:ln>
              </p:spPr>
              <p:txBody>
                <a:bodyPr vert="horz" wrap="square" lIns="66751" tIns="33376" rIns="66751" bIns="3337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1" u="none" strike="noStrike" cap="none" normalizeH="0" baseline="0" dirty="0">
                      <a:ln>
                        <a:noFill/>
                      </a:ln>
                      <a:solidFill>
                        <a:srgbClr val="0070C0"/>
                      </a:solidFill>
                      <a:effectLst/>
                      <a:latin typeface="Arial" pitchFamily="34" charset="0"/>
                      <a:ea typeface="Times New Roman" pitchFamily="18" charset="0"/>
                      <a:cs typeface="Garamond" pitchFamily="18" charset="0"/>
                    </a:rPr>
                    <a:t>Gestor de Base de Datos</a:t>
                  </a:r>
                  <a:endParaRPr kumimoji="0" lang="es-ES" sz="1800" b="1" i="1" u="none" strike="noStrike" cap="none" normalizeH="0" baseline="0" dirty="0">
                    <a:ln>
                      <a:noFill/>
                    </a:ln>
                    <a:solidFill>
                      <a:srgbClr val="0070C0"/>
                    </a:solidFill>
                    <a:effectLst/>
                    <a:latin typeface="Arial" pitchFamily="34" charset="0"/>
                    <a:cs typeface="Arial" pitchFamily="34" charset="0"/>
                  </a:endParaRPr>
                </a:p>
              </p:txBody>
            </p:sp>
            <p:sp>
              <p:nvSpPr>
                <p:cNvPr id="1115" name="Line 91"/>
                <p:cNvSpPr>
                  <a:spLocks noChangeShapeType="1"/>
                </p:cNvSpPr>
                <p:nvPr/>
              </p:nvSpPr>
              <p:spPr bwMode="auto">
                <a:xfrm>
                  <a:off x="5836" y="4906"/>
                  <a:ext cx="621" cy="0"/>
                </a:xfrm>
                <a:prstGeom prst="line">
                  <a:avLst/>
                </a:prstGeom>
                <a:noFill/>
                <a:ln w="25400">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114" name="Text Box 90"/>
                <p:cNvSpPr txBox="1">
                  <a:spLocks noChangeArrowheads="1"/>
                </p:cNvSpPr>
                <p:nvPr/>
              </p:nvSpPr>
              <p:spPr bwMode="auto">
                <a:xfrm>
                  <a:off x="9571" y="5803"/>
                  <a:ext cx="2365" cy="859"/>
                </a:xfrm>
                <a:prstGeom prst="rect">
                  <a:avLst/>
                </a:prstGeom>
                <a:noFill/>
                <a:ln w="9525">
                  <a:solidFill>
                    <a:srgbClr val="000000"/>
                  </a:solidFill>
                  <a:miter lim="800000"/>
                  <a:headEnd/>
                  <a:tailEnd/>
                </a:ln>
              </p:spPr>
              <p:txBody>
                <a:bodyPr vert="horz" wrap="square" lIns="66751" tIns="33376" rIns="66751" bIns="333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100" b="0" i="0" u="none" strike="noStrike" cap="none" normalizeH="0" baseline="0">
                      <a:ln>
                        <a:noFill/>
                      </a:ln>
                      <a:solidFill>
                        <a:srgbClr val="000000"/>
                      </a:solidFill>
                      <a:effectLst/>
                      <a:latin typeface="Arial" pitchFamily="34" charset="0"/>
                      <a:ea typeface="Times New Roman" pitchFamily="18" charset="0"/>
                      <a:cs typeface="Arial" pitchFamily="34" charset="0"/>
                    </a:rPr>
                    <a:t>Gestor del diccionario</a:t>
                  </a:r>
                  <a:endParaRPr kumimoji="0" lang="es-ES_tradnl" sz="1800" b="0" i="0" u="none" strike="noStrike" cap="none" normalizeH="0" baseline="0">
                    <a:ln>
                      <a:noFill/>
                    </a:ln>
                    <a:solidFill>
                      <a:schemeClr val="tx1"/>
                    </a:solidFill>
                    <a:effectLst/>
                    <a:latin typeface="Arial" pitchFamily="34" charset="0"/>
                    <a:cs typeface="Arial" pitchFamily="34" charset="0"/>
                  </a:endParaRPr>
                </a:p>
              </p:txBody>
            </p:sp>
            <p:sp>
              <p:nvSpPr>
                <p:cNvPr id="1113" name="Line 89"/>
                <p:cNvSpPr>
                  <a:spLocks noChangeShapeType="1"/>
                </p:cNvSpPr>
                <p:nvPr/>
              </p:nvSpPr>
              <p:spPr bwMode="auto">
                <a:xfrm>
                  <a:off x="4209" y="5280"/>
                  <a:ext cx="0" cy="61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112" name="Line 88"/>
                <p:cNvSpPr>
                  <a:spLocks noChangeShapeType="1"/>
                </p:cNvSpPr>
                <p:nvPr/>
              </p:nvSpPr>
              <p:spPr bwMode="auto">
                <a:xfrm>
                  <a:off x="10516" y="5298"/>
                  <a:ext cx="0" cy="503"/>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111" name="Line 87"/>
                <p:cNvSpPr>
                  <a:spLocks noChangeShapeType="1"/>
                </p:cNvSpPr>
                <p:nvPr/>
              </p:nvSpPr>
              <p:spPr bwMode="auto">
                <a:xfrm>
                  <a:off x="8848" y="6328"/>
                  <a:ext cx="620" cy="0"/>
                </a:xfrm>
                <a:prstGeom prst="line">
                  <a:avLst/>
                </a:prstGeom>
                <a:noFill/>
                <a:ln w="25400">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110" name="Line 86"/>
                <p:cNvSpPr>
                  <a:spLocks noChangeShapeType="1"/>
                </p:cNvSpPr>
                <p:nvPr/>
              </p:nvSpPr>
              <p:spPr bwMode="auto">
                <a:xfrm>
                  <a:off x="8848" y="4966"/>
                  <a:ext cx="1136" cy="84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109" name="Line 85"/>
                <p:cNvSpPr>
                  <a:spLocks noChangeShapeType="1"/>
                </p:cNvSpPr>
                <p:nvPr/>
              </p:nvSpPr>
              <p:spPr bwMode="auto">
                <a:xfrm>
                  <a:off x="5754" y="6223"/>
                  <a:ext cx="723" cy="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VE"/>
                </a:p>
              </p:txBody>
            </p:sp>
          </p:grpSp>
          <p:grpSp>
            <p:nvGrpSpPr>
              <p:cNvPr id="1089" name="Group 65"/>
              <p:cNvGrpSpPr>
                <a:grpSpLocks/>
              </p:cNvGrpSpPr>
              <p:nvPr/>
            </p:nvGrpSpPr>
            <p:grpSpPr bwMode="auto">
              <a:xfrm>
                <a:off x="2250" y="1617"/>
                <a:ext cx="9898" cy="8645"/>
                <a:chOff x="2250" y="1617"/>
                <a:chExt cx="9898" cy="8645"/>
              </a:xfrm>
            </p:grpSpPr>
            <p:sp>
              <p:nvSpPr>
                <p:cNvPr id="1107" name="AutoShape 83"/>
                <p:cNvSpPr>
                  <a:spLocks noChangeArrowheads="1"/>
                </p:cNvSpPr>
                <p:nvPr/>
              </p:nvSpPr>
              <p:spPr bwMode="auto">
                <a:xfrm>
                  <a:off x="7404" y="8525"/>
                  <a:ext cx="4537" cy="1737"/>
                </a:xfrm>
                <a:prstGeom prst="can">
                  <a:avLst>
                    <a:gd name="adj" fmla="val 20111"/>
                  </a:avLst>
                </a:prstGeom>
                <a:solidFill>
                  <a:srgbClr val="BBE0E3"/>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s-VE"/>
                </a:p>
              </p:txBody>
            </p:sp>
            <p:grpSp>
              <p:nvGrpSpPr>
                <p:cNvPr id="1090" name="Group 66"/>
                <p:cNvGrpSpPr>
                  <a:grpSpLocks/>
                </p:cNvGrpSpPr>
                <p:nvPr/>
              </p:nvGrpSpPr>
              <p:grpSpPr bwMode="auto">
                <a:xfrm>
                  <a:off x="2250" y="1617"/>
                  <a:ext cx="9898" cy="8274"/>
                  <a:chOff x="2250" y="1617"/>
                  <a:chExt cx="9898" cy="8274"/>
                </a:xfrm>
              </p:grpSpPr>
              <p:sp>
                <p:nvSpPr>
                  <p:cNvPr id="1106" name="Text Box 82"/>
                  <p:cNvSpPr txBox="1">
                    <a:spLocks noChangeArrowheads="1"/>
                  </p:cNvSpPr>
                  <p:nvPr/>
                </p:nvSpPr>
                <p:spPr bwMode="auto">
                  <a:xfrm>
                    <a:off x="3698" y="1617"/>
                    <a:ext cx="8450" cy="907"/>
                  </a:xfrm>
                  <a:prstGeom prst="rect">
                    <a:avLst/>
                  </a:prstGeom>
                  <a:noFill/>
                  <a:ln w="9525">
                    <a:noFill/>
                    <a:miter lim="800000"/>
                    <a:headEnd/>
                    <a:tailEnd/>
                  </a:ln>
                </p:spPr>
                <p:txBody>
                  <a:bodyPr vert="horz" wrap="square" lIns="66751" tIns="33376" rIns="66751" bIns="333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000" b="0" i="0" u="none" strike="noStrike" cap="none" normalizeH="0" baseline="0" dirty="0">
                        <a:ln>
                          <a:noFill/>
                        </a:ln>
                        <a:solidFill>
                          <a:srgbClr val="000000"/>
                        </a:solidFill>
                        <a:effectLst/>
                        <a:latin typeface="Arial" pitchFamily="34" charset="0"/>
                        <a:ea typeface="Times New Roman" pitchFamily="18" charset="0"/>
                        <a:cs typeface="Arial" pitchFamily="34" charset="0"/>
                      </a:rPr>
                      <a:t> Programadores                                 Usuarios                        Administrador</a:t>
                    </a:r>
                    <a:endParaRPr kumimoji="0" lang="es-ES_tradnl"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_tradnl" sz="10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Aplicaciones                                      Finales                         de Base de Datos</a:t>
                    </a:r>
                    <a:endParaRPr kumimoji="0" lang="es-ES_tradnl" sz="1800" b="0" i="0" u="none" strike="noStrike" cap="none" normalizeH="0" baseline="0" dirty="0">
                      <a:ln>
                        <a:noFill/>
                      </a:ln>
                      <a:solidFill>
                        <a:schemeClr val="tx1"/>
                      </a:solidFill>
                      <a:effectLst/>
                      <a:latin typeface="Arial" pitchFamily="34" charset="0"/>
                      <a:cs typeface="Arial" pitchFamily="34" charset="0"/>
                    </a:endParaRPr>
                  </a:p>
                </p:txBody>
              </p:sp>
              <p:sp>
                <p:nvSpPr>
                  <p:cNvPr id="1105" name="Line 81"/>
                  <p:cNvSpPr>
                    <a:spLocks noChangeShapeType="1"/>
                  </p:cNvSpPr>
                  <p:nvPr/>
                </p:nvSpPr>
                <p:spPr bwMode="auto">
                  <a:xfrm>
                    <a:off x="4209" y="3761"/>
                    <a:ext cx="0" cy="612"/>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104" name="Rectangle 80"/>
                  <p:cNvSpPr>
                    <a:spLocks noChangeArrowheads="1"/>
                  </p:cNvSpPr>
                  <p:nvPr/>
                </p:nvSpPr>
                <p:spPr bwMode="auto">
                  <a:xfrm>
                    <a:off x="2250" y="4234"/>
                    <a:ext cx="9898" cy="2684"/>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s-VE"/>
                  </a:p>
                </p:txBody>
              </p:sp>
              <p:sp>
                <p:nvSpPr>
                  <p:cNvPr id="1103" name="Line 79"/>
                  <p:cNvSpPr>
                    <a:spLocks noChangeShapeType="1"/>
                  </p:cNvSpPr>
                  <p:nvPr/>
                </p:nvSpPr>
                <p:spPr bwMode="auto">
                  <a:xfrm>
                    <a:off x="10498" y="3660"/>
                    <a:ext cx="0" cy="713"/>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102" name="Line 78"/>
                  <p:cNvSpPr>
                    <a:spLocks noChangeShapeType="1"/>
                  </p:cNvSpPr>
                  <p:nvPr/>
                </p:nvSpPr>
                <p:spPr bwMode="auto">
                  <a:xfrm>
                    <a:off x="7509" y="3397"/>
                    <a:ext cx="0" cy="94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101" name="Text Box 77"/>
                  <p:cNvSpPr txBox="1">
                    <a:spLocks noChangeArrowheads="1"/>
                  </p:cNvSpPr>
                  <p:nvPr/>
                </p:nvSpPr>
                <p:spPr bwMode="auto">
                  <a:xfrm>
                    <a:off x="3398" y="2872"/>
                    <a:ext cx="2164" cy="859"/>
                  </a:xfrm>
                  <a:prstGeom prst="rect">
                    <a:avLst/>
                  </a:prstGeom>
                  <a:noFill/>
                  <a:ln w="9525">
                    <a:solidFill>
                      <a:srgbClr val="000000"/>
                    </a:solidFill>
                    <a:miter lim="800000"/>
                    <a:headEnd/>
                    <a:tailEnd/>
                  </a:ln>
                </p:spPr>
                <p:txBody>
                  <a:bodyPr vert="horz" wrap="square" lIns="66751" tIns="33376" rIns="66751" bIns="333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100" b="0" i="0" u="none" strike="noStrike" cap="none" normalizeH="0" baseline="0">
                        <a:ln>
                          <a:noFill/>
                        </a:ln>
                        <a:solidFill>
                          <a:srgbClr val="000000"/>
                        </a:solidFill>
                        <a:effectLst/>
                        <a:latin typeface="Arial" pitchFamily="34" charset="0"/>
                        <a:ea typeface="Times New Roman" pitchFamily="18" charset="0"/>
                        <a:cs typeface="Arial" pitchFamily="34" charset="0"/>
                      </a:rPr>
                      <a:t>Programas de Aplicación</a:t>
                    </a:r>
                    <a:endParaRPr kumimoji="0" lang="es-ES_tradnl" sz="1800" b="0" i="0" u="none" strike="noStrike" cap="none" normalizeH="0" baseline="0">
                      <a:ln>
                        <a:noFill/>
                      </a:ln>
                      <a:solidFill>
                        <a:schemeClr val="tx1"/>
                      </a:solidFill>
                      <a:effectLst/>
                      <a:latin typeface="Arial" pitchFamily="34" charset="0"/>
                      <a:cs typeface="Arial" pitchFamily="34" charset="0"/>
                    </a:endParaRPr>
                  </a:p>
                </p:txBody>
              </p:sp>
              <p:sp>
                <p:nvSpPr>
                  <p:cNvPr id="1100" name="Text Box 76"/>
                  <p:cNvSpPr txBox="1">
                    <a:spLocks noChangeArrowheads="1"/>
                  </p:cNvSpPr>
                  <p:nvPr/>
                </p:nvSpPr>
                <p:spPr bwMode="auto">
                  <a:xfrm>
                    <a:off x="9466" y="2843"/>
                    <a:ext cx="2577" cy="856"/>
                  </a:xfrm>
                  <a:prstGeom prst="rect">
                    <a:avLst/>
                  </a:prstGeom>
                  <a:noFill/>
                  <a:ln w="9525">
                    <a:solidFill>
                      <a:srgbClr val="000000"/>
                    </a:solidFill>
                    <a:miter lim="800000"/>
                    <a:headEnd/>
                    <a:tailEnd/>
                  </a:ln>
                </p:spPr>
                <p:txBody>
                  <a:bodyPr vert="horz" wrap="square" lIns="66751" tIns="33376" rIns="66751" bIns="333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100" b="0" i="0" u="none" strike="noStrike" cap="none" normalizeH="0" baseline="0">
                        <a:ln>
                          <a:noFill/>
                        </a:ln>
                        <a:solidFill>
                          <a:srgbClr val="000000"/>
                        </a:solidFill>
                        <a:effectLst/>
                        <a:latin typeface="Arial" pitchFamily="34" charset="0"/>
                        <a:ea typeface="Times New Roman" pitchFamily="18" charset="0"/>
                        <a:cs typeface="Arial" pitchFamily="34" charset="0"/>
                      </a:rPr>
                      <a:t>Esquema de Base de Datos</a:t>
                    </a:r>
                    <a:endParaRPr kumimoji="0" lang="es-ES_tradnl" sz="1800" b="0" i="0" u="none" strike="noStrike" cap="none" normalizeH="0" baseline="0">
                      <a:ln>
                        <a:noFill/>
                      </a:ln>
                      <a:solidFill>
                        <a:schemeClr val="tx1"/>
                      </a:solidFill>
                      <a:effectLst/>
                      <a:latin typeface="Arial" pitchFamily="34" charset="0"/>
                      <a:cs typeface="Arial" pitchFamily="34" charset="0"/>
                    </a:endParaRPr>
                  </a:p>
                </p:txBody>
              </p:sp>
              <p:sp>
                <p:nvSpPr>
                  <p:cNvPr id="1099" name="Rectangle 75"/>
                  <p:cNvSpPr>
                    <a:spLocks noChangeArrowheads="1"/>
                  </p:cNvSpPr>
                  <p:nvPr/>
                </p:nvSpPr>
                <p:spPr bwMode="auto">
                  <a:xfrm>
                    <a:off x="6786" y="7373"/>
                    <a:ext cx="2062" cy="946"/>
                  </a:xfrm>
                  <a:prstGeom prst="rect">
                    <a:avLst/>
                  </a:prstGeom>
                  <a:noFill/>
                  <a:ln w="9525">
                    <a:solidFill>
                      <a:srgbClr val="000000"/>
                    </a:solidFill>
                    <a:miter lim="800000"/>
                    <a:headEnd/>
                    <a:tailEnd/>
                  </a:ln>
                </p:spPr>
                <p:txBody>
                  <a:bodyPr vert="horz" wrap="square" lIns="66751" tIns="33376" rIns="66751" bIns="3337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0" i="0" u="none" strike="noStrike" cap="none" normalizeH="0" baseline="0">
                        <a:ln>
                          <a:noFill/>
                        </a:ln>
                        <a:solidFill>
                          <a:srgbClr val="000000"/>
                        </a:solidFill>
                        <a:effectLst/>
                        <a:latin typeface="Arial" pitchFamily="34" charset="0"/>
                        <a:ea typeface="Times New Roman" pitchFamily="18" charset="0"/>
                        <a:cs typeface="Garamond" pitchFamily="18" charset="0"/>
                      </a:rPr>
                      <a:t>Gestor de archivos</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098" name="Rectangle 74"/>
                  <p:cNvSpPr>
                    <a:spLocks noChangeArrowheads="1"/>
                  </p:cNvSpPr>
                  <p:nvPr/>
                </p:nvSpPr>
                <p:spPr bwMode="auto">
                  <a:xfrm>
                    <a:off x="7603" y="8945"/>
                    <a:ext cx="1586" cy="946"/>
                  </a:xfrm>
                  <a:prstGeom prst="rect">
                    <a:avLst/>
                  </a:prstGeom>
                  <a:solidFill>
                    <a:srgbClr val="BBE0E3"/>
                  </a:solidFill>
                  <a:ln w="9525">
                    <a:solidFill>
                      <a:srgbClr val="000000"/>
                    </a:solidFill>
                    <a:miter lim="800000"/>
                    <a:headEnd/>
                    <a:tailEnd/>
                  </a:ln>
                </p:spPr>
                <p:txBody>
                  <a:bodyPr vert="horz" wrap="square" lIns="66751" tIns="33376" rIns="66751" bIns="3337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0" i="0" u="none" strike="noStrike" cap="none" normalizeH="0" baseline="0">
                        <a:ln>
                          <a:noFill/>
                        </a:ln>
                        <a:solidFill>
                          <a:srgbClr val="000000"/>
                        </a:solidFill>
                        <a:effectLst/>
                        <a:latin typeface="Arial" pitchFamily="34" charset="0"/>
                        <a:ea typeface="Times New Roman" pitchFamily="18" charset="0"/>
                        <a:cs typeface="Garamond" pitchFamily="18" charset="0"/>
                      </a:rPr>
                      <a:t>Archivos de Datos</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097" name="Rectangle 73"/>
                  <p:cNvSpPr>
                    <a:spLocks noChangeArrowheads="1"/>
                  </p:cNvSpPr>
                  <p:nvPr/>
                </p:nvSpPr>
                <p:spPr bwMode="auto">
                  <a:xfrm>
                    <a:off x="9680" y="8914"/>
                    <a:ext cx="2000" cy="946"/>
                  </a:xfrm>
                  <a:prstGeom prst="rect">
                    <a:avLst/>
                  </a:prstGeom>
                  <a:solidFill>
                    <a:srgbClr val="BBE0E3"/>
                  </a:solidFill>
                  <a:ln w="9525">
                    <a:solidFill>
                      <a:srgbClr val="000000"/>
                    </a:solidFill>
                    <a:miter lim="800000"/>
                    <a:headEnd/>
                    <a:tailEnd/>
                  </a:ln>
                </p:spPr>
                <p:txBody>
                  <a:bodyPr vert="horz" wrap="square" lIns="66751" tIns="33376" rIns="66751" bIns="3337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0" i="0" u="none" strike="noStrike" cap="none" normalizeH="0" baseline="0">
                        <a:ln>
                          <a:noFill/>
                        </a:ln>
                        <a:solidFill>
                          <a:srgbClr val="000000"/>
                        </a:solidFill>
                        <a:effectLst/>
                        <a:latin typeface="Arial" pitchFamily="34" charset="0"/>
                        <a:ea typeface="Times New Roman" pitchFamily="18" charset="0"/>
                        <a:cs typeface="Garamond" pitchFamily="18" charset="0"/>
                      </a:rPr>
                      <a:t>Diccionario de Datos</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096" name="Line 72"/>
                  <p:cNvSpPr>
                    <a:spLocks noChangeShapeType="1"/>
                  </p:cNvSpPr>
                  <p:nvPr/>
                </p:nvSpPr>
                <p:spPr bwMode="auto">
                  <a:xfrm flipV="1">
                    <a:off x="8953" y="6745"/>
                    <a:ext cx="1442" cy="1048"/>
                  </a:xfrm>
                  <a:prstGeom prst="line">
                    <a:avLst/>
                  </a:prstGeom>
                  <a:noFill/>
                  <a:ln w="25400">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095" name="Rectangle 71"/>
                  <p:cNvSpPr>
                    <a:spLocks noChangeArrowheads="1"/>
                  </p:cNvSpPr>
                  <p:nvPr/>
                </p:nvSpPr>
                <p:spPr bwMode="auto">
                  <a:xfrm>
                    <a:off x="3489" y="7373"/>
                    <a:ext cx="2061" cy="946"/>
                  </a:xfrm>
                  <a:prstGeom prst="rect">
                    <a:avLst/>
                  </a:prstGeom>
                  <a:noFill/>
                  <a:ln w="9525">
                    <a:solidFill>
                      <a:srgbClr val="000000"/>
                    </a:solidFill>
                    <a:miter lim="800000"/>
                    <a:headEnd/>
                    <a:tailEnd/>
                  </a:ln>
                </p:spPr>
                <p:txBody>
                  <a:bodyPr vert="horz" wrap="square" lIns="66751" tIns="33376" rIns="66751" bIns="3337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0" i="0" u="none" strike="noStrike" cap="none" normalizeH="0" baseline="0">
                        <a:ln>
                          <a:noFill/>
                        </a:ln>
                        <a:solidFill>
                          <a:srgbClr val="000000"/>
                        </a:solidFill>
                        <a:effectLst/>
                        <a:latin typeface="Arial" pitchFamily="34" charset="0"/>
                        <a:ea typeface="Times New Roman" pitchFamily="18" charset="0"/>
                        <a:cs typeface="Garamond" pitchFamily="18" charset="0"/>
                      </a:rPr>
                      <a:t>Métodos de acceso</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094" name="Text Box 70"/>
                  <p:cNvSpPr txBox="1">
                    <a:spLocks noChangeArrowheads="1"/>
                  </p:cNvSpPr>
                  <p:nvPr/>
                </p:nvSpPr>
                <p:spPr bwMode="auto">
                  <a:xfrm>
                    <a:off x="6477" y="2872"/>
                    <a:ext cx="2164" cy="504"/>
                  </a:xfrm>
                  <a:prstGeom prst="rect">
                    <a:avLst/>
                  </a:prstGeom>
                  <a:noFill/>
                  <a:ln w="9525">
                    <a:solidFill>
                      <a:srgbClr val="000000"/>
                    </a:solidFill>
                    <a:miter lim="800000"/>
                    <a:headEnd/>
                    <a:tailEnd/>
                  </a:ln>
                </p:spPr>
                <p:txBody>
                  <a:bodyPr vert="horz" wrap="square" lIns="66751" tIns="33376" rIns="66751" bIns="333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100" b="0" i="0" u="none" strike="noStrike" cap="none" normalizeH="0" baseline="0">
                        <a:ln>
                          <a:noFill/>
                        </a:ln>
                        <a:solidFill>
                          <a:srgbClr val="000000"/>
                        </a:solidFill>
                        <a:effectLst/>
                        <a:latin typeface="Arial" pitchFamily="34" charset="0"/>
                        <a:ea typeface="Times New Roman" pitchFamily="18" charset="0"/>
                        <a:cs typeface="Arial" pitchFamily="34" charset="0"/>
                      </a:rPr>
                      <a:t>Consultas</a:t>
                    </a:r>
                    <a:endParaRPr kumimoji="0" lang="es-ES_tradnl" sz="1800" b="0" i="0" u="none" strike="noStrike" cap="none" normalizeH="0" baseline="0">
                      <a:ln>
                        <a:noFill/>
                      </a:ln>
                      <a:solidFill>
                        <a:schemeClr val="tx1"/>
                      </a:solidFill>
                      <a:effectLst/>
                      <a:latin typeface="Arial" pitchFamily="34" charset="0"/>
                      <a:cs typeface="Arial" pitchFamily="34" charset="0"/>
                    </a:endParaRPr>
                  </a:p>
                </p:txBody>
              </p:sp>
              <p:sp>
                <p:nvSpPr>
                  <p:cNvPr id="1093" name="Line 69"/>
                  <p:cNvSpPr>
                    <a:spLocks noChangeShapeType="1"/>
                  </p:cNvSpPr>
                  <p:nvPr/>
                </p:nvSpPr>
                <p:spPr bwMode="auto">
                  <a:xfrm>
                    <a:off x="5653" y="7793"/>
                    <a:ext cx="1031" cy="0"/>
                  </a:xfrm>
                  <a:prstGeom prst="line">
                    <a:avLst/>
                  </a:prstGeom>
                  <a:noFill/>
                  <a:ln w="25400">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092" name="Rectangle 68"/>
                  <p:cNvSpPr>
                    <a:spLocks noChangeArrowheads="1"/>
                  </p:cNvSpPr>
                  <p:nvPr/>
                </p:nvSpPr>
                <p:spPr bwMode="auto">
                  <a:xfrm>
                    <a:off x="3489" y="8945"/>
                    <a:ext cx="2061" cy="946"/>
                  </a:xfrm>
                  <a:prstGeom prst="rect">
                    <a:avLst/>
                  </a:prstGeom>
                  <a:noFill/>
                  <a:ln w="9525">
                    <a:solidFill>
                      <a:srgbClr val="000000"/>
                    </a:solidFill>
                    <a:miter lim="800000"/>
                    <a:headEnd/>
                    <a:tailEnd/>
                  </a:ln>
                </p:spPr>
                <p:txBody>
                  <a:bodyPr vert="horz" wrap="square" lIns="66751" tIns="33376" rIns="66751" bIns="3337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0" i="0" u="none" strike="noStrike" cap="none" normalizeH="0" baseline="0">
                        <a:ln>
                          <a:noFill/>
                        </a:ln>
                        <a:solidFill>
                          <a:srgbClr val="000000"/>
                        </a:solidFill>
                        <a:effectLst/>
                        <a:latin typeface="Arial" pitchFamily="34" charset="0"/>
                        <a:ea typeface="Times New Roman" pitchFamily="18" charset="0"/>
                        <a:cs typeface="Garamond" pitchFamily="18" charset="0"/>
                      </a:rPr>
                      <a:t>Bufferes del Sistema</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091" name="Line 67"/>
                  <p:cNvSpPr>
                    <a:spLocks noChangeShapeType="1"/>
                  </p:cNvSpPr>
                  <p:nvPr/>
                </p:nvSpPr>
                <p:spPr bwMode="auto">
                  <a:xfrm>
                    <a:off x="5653" y="9468"/>
                    <a:ext cx="1650" cy="0"/>
                  </a:xfrm>
                  <a:prstGeom prst="line">
                    <a:avLst/>
                  </a:prstGeom>
                  <a:noFill/>
                  <a:ln w="25400">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s-VE"/>
                  </a:p>
                </p:txBody>
              </p:sp>
            </p:grpSp>
          </p:grpSp>
        </p:grpSp>
        <p:sp>
          <p:nvSpPr>
            <p:cNvPr id="1087" name="Line 63"/>
            <p:cNvSpPr>
              <a:spLocks noChangeShapeType="1"/>
            </p:cNvSpPr>
            <p:nvPr/>
          </p:nvSpPr>
          <p:spPr bwMode="auto">
            <a:xfrm>
              <a:off x="7612" y="6745"/>
              <a:ext cx="0" cy="524"/>
            </a:xfrm>
            <a:prstGeom prst="line">
              <a:avLst/>
            </a:prstGeom>
            <a:noFill/>
            <a:ln w="25400">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s-VE"/>
            </a:p>
          </p:txBody>
        </p:sp>
        <p:sp>
          <p:nvSpPr>
            <p:cNvPr id="1086" name="Text Box 62"/>
            <p:cNvSpPr txBox="1">
              <a:spLocks noChangeArrowheads="1"/>
            </p:cNvSpPr>
            <p:nvPr/>
          </p:nvSpPr>
          <p:spPr bwMode="auto">
            <a:xfrm>
              <a:off x="2250" y="6431"/>
              <a:ext cx="1032" cy="400"/>
            </a:xfrm>
            <a:prstGeom prst="rect">
              <a:avLst/>
            </a:prstGeom>
            <a:noFill/>
            <a:ln w="9525">
              <a:noFill/>
              <a:miter lim="800000"/>
              <a:headEnd/>
              <a:tailEnd/>
            </a:ln>
          </p:spPr>
          <p:txBody>
            <a:bodyPr vert="horz" wrap="square" lIns="66751" tIns="33376" rIns="66751" bIns="333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900" b="1" i="0" u="none" strike="noStrike" cap="none" normalizeH="0" baseline="0">
                  <a:ln>
                    <a:noFill/>
                  </a:ln>
                  <a:solidFill>
                    <a:srgbClr val="000000"/>
                  </a:solidFill>
                  <a:effectLst/>
                  <a:latin typeface="Arial" pitchFamily="34" charset="0"/>
                  <a:ea typeface="Times New Roman" pitchFamily="18" charset="0"/>
                  <a:cs typeface="Arial" pitchFamily="34" charset="0"/>
                </a:rPr>
                <a:t>SGBD</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085" name="Text Box 61"/>
            <p:cNvSpPr txBox="1">
              <a:spLocks noChangeArrowheads="1"/>
            </p:cNvSpPr>
            <p:nvPr/>
          </p:nvSpPr>
          <p:spPr bwMode="auto">
            <a:xfrm>
              <a:off x="10196" y="8455"/>
              <a:ext cx="898" cy="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Times New Roman" pitchFamily="18" charset="0"/>
                  <a:cs typeface="Arial" pitchFamily="34" charset="0"/>
                </a:rPr>
                <a:t>BD</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grpSp>
      <p:sp>
        <p:nvSpPr>
          <p:cNvPr id="43" name="42 CuadroTexto"/>
          <p:cNvSpPr txBox="1"/>
          <p:nvPr/>
        </p:nvSpPr>
        <p:spPr>
          <a:xfrm>
            <a:off x="1000100" y="5643578"/>
            <a:ext cx="5143536" cy="461665"/>
          </a:xfrm>
          <a:prstGeom prst="rect">
            <a:avLst/>
          </a:prstGeom>
          <a:noFill/>
        </p:spPr>
        <p:txBody>
          <a:bodyPr wrap="square" rtlCol="0">
            <a:spAutoFit/>
          </a:bodyPr>
          <a:lstStyle/>
          <a:p>
            <a:r>
              <a:rPr lang="es-VE" sz="2400" dirty="0"/>
              <a:t>Componentes  principales del SGBD</a:t>
            </a:r>
          </a:p>
        </p:txBody>
      </p:sp>
      <p:cxnSp>
        <p:nvCxnSpPr>
          <p:cNvPr id="45" name="44 Conector recto de flecha"/>
          <p:cNvCxnSpPr/>
          <p:nvPr/>
        </p:nvCxnSpPr>
        <p:spPr>
          <a:xfrm rot="5400000" flipH="1" flipV="1">
            <a:off x="892944" y="4607728"/>
            <a:ext cx="1857387" cy="50006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857232"/>
            <a:ext cx="8229600" cy="5467368"/>
          </a:xfrm>
        </p:spPr>
        <p:txBody>
          <a:bodyPr>
            <a:noAutofit/>
          </a:bodyPr>
          <a:lstStyle/>
          <a:p>
            <a:pPr lvl="0" algn="just"/>
            <a:r>
              <a:rPr lang="es-ES" sz="2000" b="1" dirty="0"/>
              <a:t>El procesador de consultas:</a:t>
            </a:r>
            <a:r>
              <a:rPr lang="es-ES" sz="2000" dirty="0"/>
              <a:t> es el componente principal de un SGBD. Transforma las consultas en un conjunto de instrucciones de bajo nivel que se dirigen al gestor de la base de datos. </a:t>
            </a:r>
            <a:endParaRPr lang="es-VE" sz="2000" dirty="0"/>
          </a:p>
          <a:p>
            <a:pPr lvl="0" algn="just"/>
            <a:r>
              <a:rPr lang="es-ES" sz="2000" b="1" dirty="0"/>
              <a:t>El gestor de la base de datos:</a:t>
            </a:r>
            <a:r>
              <a:rPr lang="es-ES" sz="2000" dirty="0"/>
              <a:t> es el interface con los programas de aplicación y las consultas de los usuarios. El gestor de la base de datos acepta consultas y examina los esquemas externos y conceptuales para determinar que registros se requieren para satisfacer la petición. Entonces el gestor de la base de datos realiza una llamada al gestor de ficheros para ejecutar la petición. </a:t>
            </a:r>
            <a:endParaRPr lang="es-VE" sz="2000" dirty="0"/>
          </a:p>
          <a:p>
            <a:pPr lvl="0" algn="just"/>
            <a:r>
              <a:rPr lang="es-ES" sz="2000" b="1" dirty="0"/>
              <a:t>El gestor de ficheros</a:t>
            </a:r>
            <a:r>
              <a:rPr lang="es-ES" sz="2000" dirty="0"/>
              <a:t>: maneja los ficheros en disco en donde se almacena la base de datos. Este gestor establece y mantiene la lista de estructuras e índices definidos en el esquema interno. Si se utilizan ficheros dispersos, llama a la función de dispersión para generar la dirección de los registros. Pero el gestor de ficheros no realiza directamente la entrada y salida de datos. Lo que hace es pasar la petición a los métodos de acceso del sistema operativo que se encargan de leer o escribir los datos en el buffer del sistema. </a:t>
            </a:r>
            <a:endParaRPr lang="es-VE"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00042"/>
            <a:ext cx="8229600" cy="1143000"/>
          </a:xfrm>
        </p:spPr>
        <p:txBody>
          <a:bodyPr/>
          <a:lstStyle/>
          <a:p>
            <a:r>
              <a:rPr lang="es-VE" dirty="0"/>
              <a:t>Contenido</a:t>
            </a:r>
          </a:p>
        </p:txBody>
      </p:sp>
      <p:sp>
        <p:nvSpPr>
          <p:cNvPr id="3" name="2 Marcador de contenido"/>
          <p:cNvSpPr>
            <a:spLocks noGrp="1"/>
          </p:cNvSpPr>
          <p:nvPr>
            <p:ph idx="1"/>
          </p:nvPr>
        </p:nvSpPr>
        <p:spPr>
          <a:xfrm>
            <a:off x="214282" y="1714488"/>
            <a:ext cx="8686800" cy="4603434"/>
          </a:xfrm>
        </p:spPr>
        <p:txBody>
          <a:bodyPr>
            <a:normAutofit fontScale="92500" lnSpcReduction="10000"/>
          </a:bodyPr>
          <a:lstStyle/>
          <a:p>
            <a:r>
              <a:rPr lang="es-VE" b="1" i="1" dirty="0"/>
              <a:t>Unidad II: Seguridad</a:t>
            </a:r>
          </a:p>
          <a:p>
            <a:pPr marL="449263" indent="-273050">
              <a:lnSpc>
                <a:spcPct val="150000"/>
              </a:lnSpc>
              <a:buFont typeface="Arial" pitchFamily="34" charset="0"/>
              <a:buChar char="•"/>
            </a:pPr>
            <a:r>
              <a:rPr lang="es-VE" dirty="0"/>
              <a:t>Seguridad y  autorizaciones para el acceso a la información</a:t>
            </a:r>
          </a:p>
          <a:p>
            <a:pPr marL="449263" indent="-273050">
              <a:lnSpc>
                <a:spcPct val="150000"/>
              </a:lnSpc>
              <a:buFont typeface="Arial" pitchFamily="34" charset="0"/>
              <a:buChar char="•"/>
            </a:pPr>
            <a:r>
              <a:rPr lang="es-VE" dirty="0"/>
              <a:t>Políticas de seguridad de datos</a:t>
            </a:r>
          </a:p>
          <a:p>
            <a:pPr marL="449263" indent="-273050">
              <a:lnSpc>
                <a:spcPct val="150000"/>
              </a:lnSpc>
              <a:buFont typeface="Arial" pitchFamily="34" charset="0"/>
              <a:buChar char="•"/>
            </a:pPr>
            <a:r>
              <a:rPr lang="es-VE" dirty="0"/>
              <a:t>Modelos de seguridad de datos</a:t>
            </a:r>
          </a:p>
          <a:p>
            <a:pPr marL="449263" indent="-273050">
              <a:lnSpc>
                <a:spcPct val="150000"/>
              </a:lnSpc>
              <a:buFont typeface="Arial" pitchFamily="34" charset="0"/>
              <a:buChar char="•"/>
            </a:pPr>
            <a:r>
              <a:rPr lang="es-VE" dirty="0"/>
              <a:t>Auditoria</a:t>
            </a:r>
          </a:p>
          <a:p>
            <a:pPr marL="449263" indent="-273050">
              <a:lnSpc>
                <a:spcPct val="150000"/>
              </a:lnSpc>
              <a:buFont typeface="Arial" pitchFamily="34" charset="0"/>
              <a:buChar char="•"/>
            </a:pPr>
            <a:r>
              <a:rPr lang="es-VE" dirty="0"/>
              <a:t>Catalogo y Diccionario de datos</a:t>
            </a:r>
          </a:p>
          <a:p>
            <a:pPr marL="449263" indent="-273050">
              <a:lnSpc>
                <a:spcPct val="150000"/>
              </a:lnSpc>
              <a:buFont typeface="Arial" pitchFamily="34" charset="0"/>
              <a:buChar char="•"/>
            </a:pPr>
            <a:r>
              <a:rPr lang="es-VE" dirty="0"/>
              <a:t>Copias de seguridad</a:t>
            </a:r>
          </a:p>
          <a:p>
            <a:pPr marL="449263" indent="-273050">
              <a:lnSpc>
                <a:spcPct val="150000"/>
              </a:lnSpc>
              <a:buFont typeface="Arial" pitchFamily="34" charset="0"/>
              <a:buChar char="•"/>
            </a:pPr>
            <a:r>
              <a:rPr lang="es-VE" dirty="0"/>
              <a:t>Planes de Mantenimiento de bases de datos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85860"/>
            <a:ext cx="8229600" cy="5038740"/>
          </a:xfrm>
        </p:spPr>
        <p:txBody>
          <a:bodyPr>
            <a:normAutofit fontScale="85000" lnSpcReduction="10000"/>
          </a:bodyPr>
          <a:lstStyle/>
          <a:p>
            <a:pPr lvl="0" algn="just"/>
            <a:r>
              <a:rPr lang="es-ES" sz="2800" b="1" dirty="0"/>
              <a:t>El preprocesador del DML</a:t>
            </a:r>
            <a:r>
              <a:rPr lang="es-ES" sz="2800" dirty="0"/>
              <a:t>: convierte las sentencias del LMD embebidas en los programas de aplicación, en llamadas a funciones estándar escritas en el lenguaje anfitrión. El preprocesador del LMD debe trabajar con el procesador de consultas para generar el código apropiado. </a:t>
            </a:r>
          </a:p>
          <a:p>
            <a:pPr lvl="0" algn="just"/>
            <a:endParaRPr lang="es-VE" sz="2800" dirty="0"/>
          </a:p>
          <a:p>
            <a:pPr lvl="0" algn="just"/>
            <a:r>
              <a:rPr lang="es-ES" sz="2800" b="1" dirty="0"/>
              <a:t>El compilador del DDL:</a:t>
            </a:r>
            <a:r>
              <a:rPr lang="es-ES" sz="2800" dirty="0"/>
              <a:t> convierte las sentencias del LDD en un conjunto de tablas que contienen metadatos. Estas tablas se almacenan en el diccionario de datos. </a:t>
            </a:r>
          </a:p>
          <a:p>
            <a:pPr lvl="0" algn="just">
              <a:buNone/>
            </a:pPr>
            <a:endParaRPr lang="es-VE" sz="2800" dirty="0"/>
          </a:p>
          <a:p>
            <a:pPr algn="just"/>
            <a:r>
              <a:rPr lang="es-ES" sz="2800" b="1" dirty="0"/>
              <a:t>El gestor del diccionario:</a:t>
            </a:r>
            <a:r>
              <a:rPr lang="es-ES" sz="2800" dirty="0"/>
              <a:t> controla los accesos al diccionario de datos y se encarga de mantenerlo. La mayoría de los componentes del SGBD acceden al diccionario de datos.</a:t>
            </a:r>
            <a:endParaRPr lang="es-VE"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714348" y="642918"/>
            <a:ext cx="8072494" cy="6006440"/>
            <a:chOff x="714348" y="214290"/>
            <a:chExt cx="8072494" cy="6435068"/>
          </a:xfrm>
        </p:grpSpPr>
        <p:sp>
          <p:nvSpPr>
            <p:cNvPr id="5" name="4 Rectángulo"/>
            <p:cNvSpPr/>
            <p:nvPr/>
          </p:nvSpPr>
          <p:spPr>
            <a:xfrm>
              <a:off x="3714744" y="357166"/>
              <a:ext cx="1714512"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Procesador</a:t>
              </a:r>
            </a:p>
            <a:p>
              <a:pPr algn="ctr"/>
              <a:r>
                <a:rPr lang="es-VE" sz="1600" dirty="0">
                  <a:latin typeface="+mj-lt"/>
                </a:rPr>
                <a:t>De consultas</a:t>
              </a:r>
            </a:p>
          </p:txBody>
        </p:sp>
        <p:sp>
          <p:nvSpPr>
            <p:cNvPr id="6" name="5 Flecha abajo"/>
            <p:cNvSpPr/>
            <p:nvPr/>
          </p:nvSpPr>
          <p:spPr>
            <a:xfrm>
              <a:off x="4500562" y="857232"/>
              <a:ext cx="214314" cy="35719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6 Rectángulo"/>
            <p:cNvSpPr/>
            <p:nvPr/>
          </p:nvSpPr>
          <p:spPr>
            <a:xfrm>
              <a:off x="3714744" y="1214422"/>
              <a:ext cx="1714512"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Control de autorización</a:t>
              </a:r>
            </a:p>
          </p:txBody>
        </p:sp>
        <p:sp>
          <p:nvSpPr>
            <p:cNvPr id="8" name="7 Rectángulo"/>
            <p:cNvSpPr/>
            <p:nvPr/>
          </p:nvSpPr>
          <p:spPr>
            <a:xfrm>
              <a:off x="3714744" y="4000504"/>
              <a:ext cx="1714512" cy="428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Gestor del búfer</a:t>
              </a:r>
            </a:p>
          </p:txBody>
        </p:sp>
        <p:sp>
          <p:nvSpPr>
            <p:cNvPr id="9" name="8 Rectángulo"/>
            <p:cNvSpPr/>
            <p:nvPr/>
          </p:nvSpPr>
          <p:spPr>
            <a:xfrm>
              <a:off x="3714744" y="2143116"/>
              <a:ext cx="1714512"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Procesador de comandos</a:t>
              </a:r>
            </a:p>
          </p:txBody>
        </p:sp>
        <p:sp>
          <p:nvSpPr>
            <p:cNvPr id="10" name="9 Rectángulo"/>
            <p:cNvSpPr/>
            <p:nvPr/>
          </p:nvSpPr>
          <p:spPr>
            <a:xfrm>
              <a:off x="3714744" y="3071810"/>
              <a:ext cx="1714512"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Gestor de transacciones</a:t>
              </a:r>
            </a:p>
          </p:txBody>
        </p:sp>
        <p:sp>
          <p:nvSpPr>
            <p:cNvPr id="11" name="10 Rectángulo"/>
            <p:cNvSpPr/>
            <p:nvPr/>
          </p:nvSpPr>
          <p:spPr>
            <a:xfrm>
              <a:off x="785786" y="357166"/>
              <a:ext cx="1714512"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sp>
          <p:nvSpPr>
            <p:cNvPr id="12" name="11 Rectángulo"/>
            <p:cNvSpPr/>
            <p:nvPr/>
          </p:nvSpPr>
          <p:spPr>
            <a:xfrm>
              <a:off x="3786182" y="5000636"/>
              <a:ext cx="1714512"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Gestor de archivos</a:t>
              </a:r>
            </a:p>
          </p:txBody>
        </p:sp>
        <p:sp>
          <p:nvSpPr>
            <p:cNvPr id="13" name="12 Flecha abajo"/>
            <p:cNvSpPr/>
            <p:nvPr/>
          </p:nvSpPr>
          <p:spPr>
            <a:xfrm>
              <a:off x="4500562" y="2643182"/>
              <a:ext cx="214314" cy="4286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13 Flecha abajo"/>
            <p:cNvSpPr/>
            <p:nvPr/>
          </p:nvSpPr>
          <p:spPr>
            <a:xfrm>
              <a:off x="4500562" y="1714488"/>
              <a:ext cx="214314" cy="4286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14 Flecha arriba y abajo"/>
            <p:cNvSpPr/>
            <p:nvPr/>
          </p:nvSpPr>
          <p:spPr>
            <a:xfrm>
              <a:off x="4500562" y="4429132"/>
              <a:ext cx="214314" cy="57150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6" name="15 Rectángulo"/>
            <p:cNvSpPr/>
            <p:nvPr/>
          </p:nvSpPr>
          <p:spPr>
            <a:xfrm>
              <a:off x="7072330" y="214290"/>
              <a:ext cx="1714512"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Gesto del </a:t>
              </a:r>
            </a:p>
            <a:p>
              <a:pPr algn="ctr"/>
              <a:r>
                <a:rPr lang="es-VE" sz="1600" dirty="0">
                  <a:latin typeface="+mj-lt"/>
                </a:rPr>
                <a:t>Diccionario</a:t>
              </a:r>
            </a:p>
          </p:txBody>
        </p:sp>
        <p:sp>
          <p:nvSpPr>
            <p:cNvPr id="17" name="16 CuadroTexto"/>
            <p:cNvSpPr txBox="1"/>
            <p:nvPr/>
          </p:nvSpPr>
          <p:spPr>
            <a:xfrm>
              <a:off x="714348" y="1142984"/>
              <a:ext cx="7786742" cy="3764757"/>
            </a:xfrm>
            <a:prstGeom prst="rect">
              <a:avLst/>
            </a:prstGeom>
            <a:noFill/>
            <a:ln w="38100">
              <a:solidFill>
                <a:schemeClr val="tx1"/>
              </a:solidFill>
            </a:ln>
          </p:spPr>
          <p:txBody>
            <a:bodyPr wrap="square" rtlCol="0">
              <a:spAutoFit/>
            </a:bodyPr>
            <a:lstStyle/>
            <a:p>
              <a:r>
                <a:rPr lang="es-VE" sz="1600" b="1" dirty="0">
                  <a:solidFill>
                    <a:srgbClr val="0070C0"/>
                  </a:solidFill>
                  <a:latin typeface="+mj-lt"/>
                </a:rPr>
                <a:t>Gestor de base de datos</a:t>
              </a:r>
            </a:p>
            <a:p>
              <a:endParaRPr lang="es-VE" dirty="0"/>
            </a:p>
            <a:p>
              <a:endParaRPr lang="es-VE" dirty="0"/>
            </a:p>
            <a:p>
              <a:endParaRPr lang="es-VE" dirty="0"/>
            </a:p>
            <a:p>
              <a:endParaRPr lang="es-VE" dirty="0"/>
            </a:p>
            <a:p>
              <a:endParaRPr lang="es-VE" dirty="0"/>
            </a:p>
            <a:p>
              <a:endParaRPr lang="es-VE" dirty="0"/>
            </a:p>
            <a:p>
              <a:endParaRPr lang="es-VE" dirty="0"/>
            </a:p>
            <a:p>
              <a:endParaRPr lang="es-VE" dirty="0"/>
            </a:p>
            <a:p>
              <a:endParaRPr lang="es-VE" dirty="0"/>
            </a:p>
            <a:p>
              <a:endParaRPr lang="es-VE" dirty="0"/>
            </a:p>
            <a:p>
              <a:endParaRPr lang="es-VE" dirty="0"/>
            </a:p>
            <a:p>
              <a:endParaRPr lang="es-VE" dirty="0"/>
            </a:p>
          </p:txBody>
        </p:sp>
        <p:sp>
          <p:nvSpPr>
            <p:cNvPr id="18" name="17 Flecha abajo"/>
            <p:cNvSpPr/>
            <p:nvPr/>
          </p:nvSpPr>
          <p:spPr>
            <a:xfrm rot="18172723">
              <a:off x="2981103" y="378298"/>
              <a:ext cx="267820" cy="129079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18 Flecha arriba y abajo"/>
            <p:cNvSpPr/>
            <p:nvPr/>
          </p:nvSpPr>
          <p:spPr>
            <a:xfrm rot="3600000" flipH="1">
              <a:off x="6208927" y="343043"/>
              <a:ext cx="220604" cy="1495186"/>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19 Rectángulo"/>
            <p:cNvSpPr/>
            <p:nvPr/>
          </p:nvSpPr>
          <p:spPr>
            <a:xfrm>
              <a:off x="6215074" y="4000504"/>
              <a:ext cx="1714512"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Gestor de recuperación</a:t>
              </a:r>
            </a:p>
          </p:txBody>
        </p:sp>
        <p:sp>
          <p:nvSpPr>
            <p:cNvPr id="21" name="20 Rectángulo"/>
            <p:cNvSpPr/>
            <p:nvPr/>
          </p:nvSpPr>
          <p:spPr>
            <a:xfrm>
              <a:off x="6143636" y="3071810"/>
              <a:ext cx="1714512"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planificador</a:t>
              </a:r>
            </a:p>
          </p:txBody>
        </p:sp>
        <p:sp>
          <p:nvSpPr>
            <p:cNvPr id="22" name="21 Rectángulo"/>
            <p:cNvSpPr/>
            <p:nvPr/>
          </p:nvSpPr>
          <p:spPr>
            <a:xfrm>
              <a:off x="6215074" y="2143116"/>
              <a:ext cx="1714512"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Optimizador de consultas</a:t>
              </a:r>
            </a:p>
          </p:txBody>
        </p:sp>
        <p:sp>
          <p:nvSpPr>
            <p:cNvPr id="23" name="22 Rectángulo"/>
            <p:cNvSpPr/>
            <p:nvPr/>
          </p:nvSpPr>
          <p:spPr>
            <a:xfrm>
              <a:off x="1214414" y="2143116"/>
              <a:ext cx="1714512"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Comprobador de integridad</a:t>
              </a:r>
            </a:p>
          </p:txBody>
        </p:sp>
        <p:sp>
          <p:nvSpPr>
            <p:cNvPr id="24" name="23 Flecha arriba y abajo"/>
            <p:cNvSpPr/>
            <p:nvPr/>
          </p:nvSpPr>
          <p:spPr>
            <a:xfrm rot="5234948">
              <a:off x="3233659" y="1995549"/>
              <a:ext cx="176353" cy="795199"/>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5" name="24 Flecha arriba y abajo"/>
            <p:cNvSpPr/>
            <p:nvPr/>
          </p:nvSpPr>
          <p:spPr>
            <a:xfrm rot="5234948">
              <a:off x="5742453" y="3781499"/>
              <a:ext cx="176353" cy="795199"/>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25 Flecha arriba y abajo"/>
            <p:cNvSpPr/>
            <p:nvPr/>
          </p:nvSpPr>
          <p:spPr>
            <a:xfrm rot="5234948">
              <a:off x="5742452" y="2924243"/>
              <a:ext cx="176353" cy="795199"/>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7" name="26 Flecha arriba y abajo"/>
            <p:cNvSpPr/>
            <p:nvPr/>
          </p:nvSpPr>
          <p:spPr>
            <a:xfrm rot="5234948">
              <a:off x="5742452" y="2066987"/>
              <a:ext cx="176353" cy="795199"/>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8" name="27 Flecha arriba y abajo"/>
            <p:cNvSpPr/>
            <p:nvPr/>
          </p:nvSpPr>
          <p:spPr>
            <a:xfrm>
              <a:off x="7000892" y="2714620"/>
              <a:ext cx="142876" cy="35719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9" name="28 Flecha arriba y abajo"/>
            <p:cNvSpPr/>
            <p:nvPr/>
          </p:nvSpPr>
          <p:spPr>
            <a:xfrm>
              <a:off x="7000892" y="3643314"/>
              <a:ext cx="142876" cy="357190"/>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0" name="29 Rectángulo"/>
            <p:cNvSpPr/>
            <p:nvPr/>
          </p:nvSpPr>
          <p:spPr>
            <a:xfrm>
              <a:off x="1500166" y="6000768"/>
              <a:ext cx="1714512"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Búferes del sistema</a:t>
              </a:r>
            </a:p>
          </p:txBody>
        </p:sp>
        <p:sp>
          <p:nvSpPr>
            <p:cNvPr id="31" name="30 Rectángulo"/>
            <p:cNvSpPr/>
            <p:nvPr/>
          </p:nvSpPr>
          <p:spPr>
            <a:xfrm>
              <a:off x="1500166" y="5000636"/>
              <a:ext cx="1714512"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VE" sz="1600" dirty="0">
                  <a:latin typeface="+mj-lt"/>
                </a:rPr>
                <a:t>Métodos de acceso</a:t>
              </a:r>
            </a:p>
          </p:txBody>
        </p:sp>
        <p:sp>
          <p:nvSpPr>
            <p:cNvPr id="32" name="31 Flecha abajo"/>
            <p:cNvSpPr/>
            <p:nvPr/>
          </p:nvSpPr>
          <p:spPr>
            <a:xfrm>
              <a:off x="2285984" y="5500702"/>
              <a:ext cx="214314" cy="50006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3" name="32 Flecha arriba y abajo"/>
            <p:cNvSpPr/>
            <p:nvPr/>
          </p:nvSpPr>
          <p:spPr>
            <a:xfrm rot="5234948">
              <a:off x="3411653" y="4964329"/>
              <a:ext cx="187044" cy="572678"/>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4" name="33 Flecha arriba y abajo"/>
            <p:cNvSpPr/>
            <p:nvPr/>
          </p:nvSpPr>
          <p:spPr>
            <a:xfrm rot="5234948">
              <a:off x="3624163" y="5762539"/>
              <a:ext cx="190789" cy="1000812"/>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5" name="34 Cilindro"/>
            <p:cNvSpPr/>
            <p:nvPr/>
          </p:nvSpPr>
          <p:spPr>
            <a:xfrm>
              <a:off x="4572000" y="5643578"/>
              <a:ext cx="500066" cy="8572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6" name="35 CuadroTexto"/>
            <p:cNvSpPr txBox="1"/>
            <p:nvPr/>
          </p:nvSpPr>
          <p:spPr>
            <a:xfrm>
              <a:off x="785786" y="357166"/>
              <a:ext cx="1714512" cy="584775"/>
            </a:xfrm>
            <a:prstGeom prst="rect">
              <a:avLst/>
            </a:prstGeom>
            <a:noFill/>
          </p:spPr>
          <p:txBody>
            <a:bodyPr wrap="square" rtlCol="0">
              <a:spAutoFit/>
            </a:bodyPr>
            <a:lstStyle/>
            <a:p>
              <a:pPr algn="ctr"/>
              <a:r>
                <a:rPr lang="es-VE" sz="1600" dirty="0">
                  <a:latin typeface="+mj-lt"/>
                </a:rPr>
                <a:t>Código objeto</a:t>
              </a:r>
            </a:p>
            <a:p>
              <a:pPr algn="ctr"/>
              <a:r>
                <a:rPr lang="es-VE" sz="1600" dirty="0">
                  <a:latin typeface="+mj-lt"/>
                </a:rPr>
                <a:t>Del programa</a:t>
              </a:r>
            </a:p>
          </p:txBody>
        </p:sp>
        <p:sp>
          <p:nvSpPr>
            <p:cNvPr id="37" name="36 CuadroTexto"/>
            <p:cNvSpPr txBox="1"/>
            <p:nvPr/>
          </p:nvSpPr>
          <p:spPr>
            <a:xfrm>
              <a:off x="5214942" y="5572140"/>
              <a:ext cx="2071702" cy="1077218"/>
            </a:xfrm>
            <a:prstGeom prst="rect">
              <a:avLst/>
            </a:prstGeom>
            <a:noFill/>
          </p:spPr>
          <p:txBody>
            <a:bodyPr wrap="square" rtlCol="0">
              <a:spAutoFit/>
            </a:bodyPr>
            <a:lstStyle/>
            <a:p>
              <a:pPr algn="ctr"/>
              <a:r>
                <a:rPr lang="es-VE" sz="1600" dirty="0">
                  <a:latin typeface="+mj-lt"/>
                </a:rPr>
                <a:t>base de datos</a:t>
              </a:r>
            </a:p>
            <a:p>
              <a:pPr algn="ctr"/>
              <a:r>
                <a:rPr lang="es-VE" sz="1600" dirty="0">
                  <a:latin typeface="+mj-lt"/>
                </a:rPr>
                <a:t>Y</a:t>
              </a:r>
            </a:p>
            <a:p>
              <a:pPr algn="ctr"/>
              <a:r>
                <a:rPr lang="es-VE" sz="1600" dirty="0">
                  <a:latin typeface="+mj-lt"/>
                </a:rPr>
                <a:t>Catalogo del sistema</a:t>
              </a:r>
            </a:p>
            <a:p>
              <a:endParaRPr lang="es-VE" sz="1600" dirty="0">
                <a:latin typeface="+mj-lt"/>
              </a:endParaRPr>
            </a:p>
          </p:txBody>
        </p:sp>
      </p:grpSp>
      <p:sp>
        <p:nvSpPr>
          <p:cNvPr id="39" name="38 Rectángulo"/>
          <p:cNvSpPr/>
          <p:nvPr/>
        </p:nvSpPr>
        <p:spPr>
          <a:xfrm>
            <a:off x="3357554" y="4000504"/>
            <a:ext cx="4929222" cy="857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0" name="39 CuadroTexto"/>
          <p:cNvSpPr txBox="1"/>
          <p:nvPr/>
        </p:nvSpPr>
        <p:spPr>
          <a:xfrm>
            <a:off x="1285852" y="4214818"/>
            <a:ext cx="2000264" cy="369332"/>
          </a:xfrm>
          <a:prstGeom prst="rect">
            <a:avLst/>
          </a:prstGeom>
          <a:noFill/>
        </p:spPr>
        <p:txBody>
          <a:bodyPr wrap="square" rtlCol="0">
            <a:spAutoFit/>
          </a:bodyPr>
          <a:lstStyle/>
          <a:p>
            <a:r>
              <a:rPr lang="es-VE" dirty="0"/>
              <a:t>Gestor  de  Datos</a:t>
            </a:r>
          </a:p>
        </p:txBody>
      </p:sp>
      <p:sp>
        <p:nvSpPr>
          <p:cNvPr id="41" name="40 CuadroTexto"/>
          <p:cNvSpPr txBox="1"/>
          <p:nvPr/>
        </p:nvSpPr>
        <p:spPr>
          <a:xfrm>
            <a:off x="642910" y="214290"/>
            <a:ext cx="6643734" cy="400110"/>
          </a:xfrm>
          <a:prstGeom prst="rect">
            <a:avLst/>
          </a:prstGeom>
          <a:noFill/>
        </p:spPr>
        <p:txBody>
          <a:bodyPr wrap="square" rtlCol="0">
            <a:spAutoFit/>
          </a:bodyPr>
          <a:lstStyle/>
          <a:p>
            <a:r>
              <a:rPr lang="es-VE" sz="2000" b="1" i="1" dirty="0">
                <a:solidFill>
                  <a:srgbClr val="0070C0"/>
                </a:solidFill>
                <a:latin typeface="Arial Black" pitchFamily="34" charset="0"/>
              </a:rPr>
              <a:t>Componentes  del Gestor  de Base de Datos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81772"/>
          </a:xfrm>
        </p:spPr>
        <p:txBody>
          <a:bodyPr>
            <a:normAutofit/>
          </a:bodyPr>
          <a:lstStyle/>
          <a:p>
            <a:r>
              <a:rPr lang="es-VE" sz="3200" b="1" i="1" dirty="0"/>
              <a:t>Componentes del Gestor de Base de Datos</a:t>
            </a:r>
          </a:p>
        </p:txBody>
      </p:sp>
      <p:sp>
        <p:nvSpPr>
          <p:cNvPr id="3" name="2 Marcador de contenido"/>
          <p:cNvSpPr>
            <a:spLocks noGrp="1"/>
          </p:cNvSpPr>
          <p:nvPr>
            <p:ph idx="1"/>
          </p:nvPr>
        </p:nvSpPr>
        <p:spPr>
          <a:xfrm>
            <a:off x="457200" y="1571612"/>
            <a:ext cx="8229600" cy="4752988"/>
          </a:xfrm>
        </p:spPr>
        <p:txBody>
          <a:bodyPr>
            <a:normAutofit lnSpcReduction="10000"/>
          </a:bodyPr>
          <a:lstStyle/>
          <a:p>
            <a:pPr lvl="0"/>
            <a:r>
              <a:rPr lang="es-ES" b="1" dirty="0"/>
              <a:t>Control de autorización</a:t>
            </a:r>
            <a:r>
              <a:rPr lang="es-ES" dirty="0"/>
              <a:t>: este módulo comprueba que el usuario tiene los permisos necesarios para llevar a cabo la operación que solicita. </a:t>
            </a:r>
            <a:endParaRPr lang="es-VE" dirty="0"/>
          </a:p>
          <a:p>
            <a:pPr lvl="0"/>
            <a:r>
              <a:rPr lang="es-ES" b="1" dirty="0"/>
              <a:t>Procesador de comandos.</a:t>
            </a:r>
            <a:r>
              <a:rPr lang="es-ES" dirty="0"/>
              <a:t> Una vez que el sistema ha comprobado los permisos del usuario, se pasa el control al procesador de comandos. </a:t>
            </a:r>
            <a:endParaRPr lang="es-VE" dirty="0"/>
          </a:p>
          <a:p>
            <a:pPr lvl="0"/>
            <a:r>
              <a:rPr lang="es-ES" b="1" dirty="0"/>
              <a:t>Control de la integridad:</a:t>
            </a:r>
            <a:r>
              <a:rPr lang="es-ES" dirty="0"/>
              <a:t> cuando una operación cambia los datos de la base de datos, este módulo debe comprobar que la operación a realizar satisface todas las restricciones de integridad necesarias. </a:t>
            </a:r>
            <a:endParaRPr lang="es-VE" dirty="0"/>
          </a:p>
          <a:p>
            <a:pPr lvl="0"/>
            <a:r>
              <a:rPr lang="es-ES" b="1" dirty="0"/>
              <a:t>Optimizador de consultas</a:t>
            </a:r>
            <a:r>
              <a:rPr lang="es-ES" dirty="0"/>
              <a:t>: este módulo determina la estrategia óptima para la ejecución de las consultas. </a:t>
            </a:r>
            <a:endParaRPr lang="es-VE" dirty="0"/>
          </a:p>
          <a:p>
            <a:endParaRPr lang="es-V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57298"/>
            <a:ext cx="8229600" cy="4967302"/>
          </a:xfrm>
        </p:spPr>
        <p:txBody>
          <a:bodyPr>
            <a:normAutofit fontScale="85000" lnSpcReduction="10000"/>
          </a:bodyPr>
          <a:lstStyle/>
          <a:p>
            <a:pPr lvl="0" algn="just"/>
            <a:r>
              <a:rPr lang="es-ES" b="1" dirty="0"/>
              <a:t>Gestor de transacciones:</a:t>
            </a:r>
            <a:r>
              <a:rPr lang="es-ES" dirty="0"/>
              <a:t> este módulo realiza el procesamiento de las transacciones. </a:t>
            </a:r>
            <a:endParaRPr lang="es-VE" dirty="0"/>
          </a:p>
          <a:p>
            <a:pPr lvl="0" algn="just"/>
            <a:r>
              <a:rPr lang="es-ES" b="1" dirty="0"/>
              <a:t>Planificador (</a:t>
            </a:r>
            <a:r>
              <a:rPr lang="es-ES" b="1" dirty="0" err="1"/>
              <a:t>scheduler</a:t>
            </a:r>
            <a:r>
              <a:rPr lang="es-ES" b="1" dirty="0"/>
              <a:t>):</a:t>
            </a:r>
            <a:r>
              <a:rPr lang="es-ES" dirty="0"/>
              <a:t> este módulo es el responsable de asegurar que las operaciones que se realizan concurrentemente sobre la base de datos tengan lugar sin conflictos. Controla el orden relativo en el que se ejecutan las operaciones. </a:t>
            </a:r>
            <a:endParaRPr lang="es-VE" dirty="0"/>
          </a:p>
          <a:p>
            <a:pPr lvl="0" algn="just"/>
            <a:r>
              <a:rPr lang="es-ES" b="1" dirty="0"/>
              <a:t>Gestor de recuperación:</a:t>
            </a:r>
            <a:r>
              <a:rPr lang="es-ES" dirty="0"/>
              <a:t> este módulo garantiza que la base de datos permanece en un estado consistente en caso de que se produzca algún fallo. Es el responsable de la confirmación y cancelación  de transacciones.</a:t>
            </a:r>
            <a:endParaRPr lang="es-VE" dirty="0"/>
          </a:p>
          <a:p>
            <a:pPr algn="just"/>
            <a:endParaRPr lang="es-VE" dirty="0"/>
          </a:p>
          <a:p>
            <a:pPr algn="just"/>
            <a:r>
              <a:rPr lang="es-ES" b="1" dirty="0"/>
              <a:t>Gestor de buffers:</a:t>
            </a:r>
            <a:r>
              <a:rPr lang="es-ES" dirty="0"/>
              <a:t> este módulo es el responsable de transferir los datos entre memoria principal y los dispositivos de almacenamiento secundario. A este módulo también se le denomina gestor de datos.</a:t>
            </a:r>
            <a:endParaRPr lang="es-VE" dirty="0"/>
          </a:p>
        </p:txBody>
      </p:sp>
      <p:sp>
        <p:nvSpPr>
          <p:cNvPr id="4" name="1 Título"/>
          <p:cNvSpPr txBox="1">
            <a:spLocks/>
          </p:cNvSpPr>
          <p:nvPr/>
        </p:nvSpPr>
        <p:spPr>
          <a:xfrm>
            <a:off x="457200" y="704088"/>
            <a:ext cx="8229600" cy="581772"/>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VE" sz="3200" b="1" i="1" u="none" strike="noStrike" kern="1200" cap="none" spc="0" normalizeH="0" baseline="0" noProof="0">
                <a:ln>
                  <a:noFill/>
                </a:ln>
                <a:solidFill>
                  <a:schemeClr val="tx2"/>
                </a:solidFill>
                <a:effectLst/>
                <a:uLnTx/>
                <a:uFillTx/>
                <a:latin typeface="+mj-lt"/>
                <a:ea typeface="+mj-ea"/>
                <a:cs typeface="+mj-cs"/>
              </a:rPr>
              <a:t>Componentes del Gestor de Base de Datos</a:t>
            </a:r>
            <a:endParaRPr kumimoji="0" lang="es-VE" sz="3200" b="1"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10334"/>
          </a:xfrm>
        </p:spPr>
        <p:txBody>
          <a:bodyPr>
            <a:normAutofit fontScale="90000"/>
          </a:bodyPr>
          <a:lstStyle/>
          <a:p>
            <a:r>
              <a:rPr lang="es-VE" sz="4000" b="1" i="1" dirty="0"/>
              <a:t>Herramientas adicionales del SGBD</a:t>
            </a:r>
          </a:p>
        </p:txBody>
      </p:sp>
      <p:sp>
        <p:nvSpPr>
          <p:cNvPr id="3" name="2 Marcador de contenido"/>
          <p:cNvSpPr>
            <a:spLocks noGrp="1"/>
          </p:cNvSpPr>
          <p:nvPr>
            <p:ph idx="1"/>
          </p:nvPr>
        </p:nvSpPr>
        <p:spPr>
          <a:xfrm>
            <a:off x="457200" y="1428736"/>
            <a:ext cx="8229600" cy="4895864"/>
          </a:xfrm>
        </p:spPr>
        <p:txBody>
          <a:bodyPr>
            <a:normAutofit fontScale="70000" lnSpcReduction="20000"/>
          </a:bodyPr>
          <a:lstStyle/>
          <a:p>
            <a:pPr algn="just"/>
            <a:r>
              <a:rPr lang="es-VE" dirty="0"/>
              <a:t>Un SGBD debe proporcionar una serie de herramientas que permitan administrar la base de datos de modo efectivo. Algunas herramientas trabajan a nivel externo, por lo que habrán sido producidas por el administrador de la base de datos. Las herramientas que trabajan a nivel interno deben ser proporcionadas por el distribuidor del SGBD. Algunas de ellas son: </a:t>
            </a:r>
          </a:p>
          <a:p>
            <a:pPr algn="just"/>
            <a:endParaRPr lang="es-VE" dirty="0"/>
          </a:p>
          <a:p>
            <a:pPr algn="just"/>
            <a:r>
              <a:rPr lang="es-VE" dirty="0"/>
              <a:t>Herramientas para importar y exportar datos. </a:t>
            </a:r>
          </a:p>
          <a:p>
            <a:pPr algn="just"/>
            <a:endParaRPr lang="es-VE" dirty="0"/>
          </a:p>
          <a:p>
            <a:pPr algn="just"/>
            <a:r>
              <a:rPr lang="es-VE" dirty="0"/>
              <a:t>Herramientas para monitorizar el uso y el funcionamiento de la base de datos. </a:t>
            </a:r>
          </a:p>
          <a:p>
            <a:pPr algn="just"/>
            <a:endParaRPr lang="es-VE" dirty="0"/>
          </a:p>
          <a:p>
            <a:pPr algn="just"/>
            <a:r>
              <a:rPr lang="es-VE" dirty="0"/>
              <a:t>Programas de análisis estadístico para examinar las prestaciones o las estadísticas de utilización. </a:t>
            </a:r>
          </a:p>
          <a:p>
            <a:pPr algn="just"/>
            <a:endParaRPr lang="es-VE" dirty="0"/>
          </a:p>
          <a:p>
            <a:pPr algn="just"/>
            <a:r>
              <a:rPr lang="es-VE" dirty="0"/>
              <a:t>Herramientas para reorganización de índices. </a:t>
            </a:r>
          </a:p>
          <a:p>
            <a:pPr algn="just"/>
            <a:endParaRPr lang="es-VE" dirty="0"/>
          </a:p>
          <a:p>
            <a:pPr algn="just"/>
            <a:r>
              <a:rPr lang="es-VE" dirty="0"/>
              <a:t>Herramientas para aprovechar el espacio dejado en el almacenamiento físico por los registros borrados y que consoliden el espacio liberado para </a:t>
            </a:r>
            <a:r>
              <a:rPr lang="es-VE" dirty="0" err="1"/>
              <a:t>reutilizarlo</a:t>
            </a:r>
            <a:r>
              <a:rPr lang="es-VE" dirty="0"/>
              <a:t> cuando sea necesario. </a:t>
            </a:r>
          </a:p>
          <a:p>
            <a:pPr algn="just"/>
            <a:endParaRPr lang="es-VE"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VE" sz="4000" b="1" i="1" dirty="0"/>
              <a:t>Interfaces de los SGBD</a:t>
            </a:r>
          </a:p>
        </p:txBody>
      </p:sp>
      <p:sp>
        <p:nvSpPr>
          <p:cNvPr id="3" name="2 Marcador de contenido"/>
          <p:cNvSpPr>
            <a:spLocks noGrp="1"/>
          </p:cNvSpPr>
          <p:nvPr>
            <p:ph idx="1"/>
          </p:nvPr>
        </p:nvSpPr>
        <p:spPr>
          <a:xfrm>
            <a:off x="457200" y="1571612"/>
            <a:ext cx="8229600" cy="4752988"/>
          </a:xfrm>
        </p:spPr>
        <p:txBody>
          <a:bodyPr>
            <a:normAutofit fontScale="92500" lnSpcReduction="10000"/>
          </a:bodyPr>
          <a:lstStyle/>
          <a:p>
            <a:pPr>
              <a:lnSpc>
                <a:spcPct val="150000"/>
              </a:lnSpc>
            </a:pPr>
            <a:r>
              <a:rPr lang="es-VE" dirty="0"/>
              <a:t>Interfaces basadas en menús para los clientes Web.</a:t>
            </a:r>
          </a:p>
          <a:p>
            <a:pPr>
              <a:lnSpc>
                <a:spcPct val="150000"/>
              </a:lnSpc>
            </a:pPr>
            <a:r>
              <a:rPr lang="es-VE" dirty="0"/>
              <a:t>Interfaces basadas en formularios.</a:t>
            </a:r>
          </a:p>
          <a:p>
            <a:pPr>
              <a:lnSpc>
                <a:spcPct val="150000"/>
              </a:lnSpc>
            </a:pPr>
            <a:r>
              <a:rPr lang="es-VE" dirty="0"/>
              <a:t>Interfaces gráficas de usuarios.</a:t>
            </a:r>
          </a:p>
          <a:p>
            <a:pPr>
              <a:lnSpc>
                <a:spcPct val="150000"/>
              </a:lnSpc>
            </a:pPr>
            <a:r>
              <a:rPr lang="es-VE" dirty="0"/>
              <a:t>Interfaces en lenguaje natural.</a:t>
            </a:r>
          </a:p>
          <a:p>
            <a:pPr>
              <a:lnSpc>
                <a:spcPct val="150000"/>
              </a:lnSpc>
            </a:pPr>
            <a:r>
              <a:rPr lang="es-VE" dirty="0"/>
              <a:t>Entrada y salida de lenguaje hablado.</a:t>
            </a:r>
          </a:p>
          <a:p>
            <a:pPr>
              <a:lnSpc>
                <a:spcPct val="150000"/>
              </a:lnSpc>
            </a:pPr>
            <a:r>
              <a:rPr lang="es-VE" dirty="0"/>
              <a:t>Interfaces para los usuarios Paramétricos.</a:t>
            </a:r>
          </a:p>
          <a:p>
            <a:pPr>
              <a:lnSpc>
                <a:spcPct val="150000"/>
              </a:lnSpc>
            </a:pPr>
            <a:r>
              <a:rPr lang="es-VE" dirty="0"/>
              <a:t>Interfaces para el DBA.</a:t>
            </a:r>
            <a:br>
              <a:rPr lang="es-VE" dirty="0"/>
            </a:br>
            <a:endParaRPr lang="es-V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81772"/>
          </a:xfrm>
        </p:spPr>
        <p:txBody>
          <a:bodyPr>
            <a:normAutofit fontScale="90000"/>
          </a:bodyPr>
          <a:lstStyle/>
          <a:p>
            <a:r>
              <a:rPr lang="es-VE" sz="4000" b="1" i="1" dirty="0"/>
              <a:t>Clasificación de los SGBD</a:t>
            </a:r>
          </a:p>
        </p:txBody>
      </p:sp>
      <p:grpSp>
        <p:nvGrpSpPr>
          <p:cNvPr id="8" name="7 Grupo"/>
          <p:cNvGrpSpPr/>
          <p:nvPr/>
        </p:nvGrpSpPr>
        <p:grpSpPr>
          <a:xfrm>
            <a:off x="785786" y="1714488"/>
            <a:ext cx="5929354" cy="2857520"/>
            <a:chOff x="785786" y="1714488"/>
            <a:chExt cx="5929354" cy="2857520"/>
          </a:xfrm>
        </p:grpSpPr>
        <p:sp>
          <p:nvSpPr>
            <p:cNvPr id="5" name="4 Abrir llave"/>
            <p:cNvSpPr/>
            <p:nvPr/>
          </p:nvSpPr>
          <p:spPr>
            <a:xfrm>
              <a:off x="2643174" y="1714488"/>
              <a:ext cx="928694" cy="2857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6" name="5 CuadroTexto"/>
            <p:cNvSpPr txBox="1"/>
            <p:nvPr/>
          </p:nvSpPr>
          <p:spPr>
            <a:xfrm>
              <a:off x="3643306" y="1785926"/>
              <a:ext cx="3071834" cy="2585323"/>
            </a:xfrm>
            <a:prstGeom prst="rect">
              <a:avLst/>
            </a:prstGeom>
            <a:noFill/>
          </p:spPr>
          <p:txBody>
            <a:bodyPr wrap="square" rtlCol="0">
              <a:spAutoFit/>
            </a:bodyPr>
            <a:lstStyle/>
            <a:p>
              <a:r>
                <a:rPr lang="es-VE" dirty="0"/>
                <a:t>Jerárquica</a:t>
              </a:r>
            </a:p>
            <a:p>
              <a:endParaRPr lang="es-VE" dirty="0"/>
            </a:p>
            <a:p>
              <a:r>
                <a:rPr lang="es-VE" dirty="0"/>
                <a:t>De Red</a:t>
              </a:r>
            </a:p>
            <a:p>
              <a:endParaRPr lang="es-VE" dirty="0"/>
            </a:p>
            <a:p>
              <a:r>
                <a:rPr lang="es-VE" dirty="0"/>
                <a:t>Relacional</a:t>
              </a:r>
            </a:p>
            <a:p>
              <a:endParaRPr lang="es-VE" dirty="0"/>
            </a:p>
            <a:p>
              <a:r>
                <a:rPr lang="es-VE" dirty="0"/>
                <a:t>Objeto</a:t>
              </a:r>
            </a:p>
            <a:p>
              <a:endParaRPr lang="es-VE" dirty="0"/>
            </a:p>
            <a:p>
              <a:r>
                <a:rPr lang="es-VE" dirty="0"/>
                <a:t>Objeto Relacional</a:t>
              </a:r>
            </a:p>
          </p:txBody>
        </p:sp>
        <p:sp>
          <p:nvSpPr>
            <p:cNvPr id="7" name="6 CuadroTexto"/>
            <p:cNvSpPr txBox="1"/>
            <p:nvPr/>
          </p:nvSpPr>
          <p:spPr>
            <a:xfrm>
              <a:off x="785786" y="2786058"/>
              <a:ext cx="1928826" cy="646331"/>
            </a:xfrm>
            <a:prstGeom prst="rect">
              <a:avLst/>
            </a:prstGeom>
            <a:noFill/>
          </p:spPr>
          <p:txBody>
            <a:bodyPr wrap="square" rtlCol="0">
              <a:spAutoFit/>
            </a:bodyPr>
            <a:lstStyle/>
            <a:p>
              <a:r>
                <a:rPr lang="es-VE" dirty="0"/>
                <a:t>Según el Modelo de Datos</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704088"/>
            <a:ext cx="8229600" cy="581772"/>
          </a:xfrm>
        </p:spPr>
        <p:txBody>
          <a:bodyPr>
            <a:normAutofit fontScale="90000"/>
          </a:bodyPr>
          <a:lstStyle/>
          <a:p>
            <a:r>
              <a:rPr lang="es-VE" sz="4000" b="1" i="1" dirty="0"/>
              <a:t>Clasificación de los SGBD</a:t>
            </a:r>
          </a:p>
        </p:txBody>
      </p:sp>
      <p:grpSp>
        <p:nvGrpSpPr>
          <p:cNvPr id="5" name="4 Grupo"/>
          <p:cNvGrpSpPr/>
          <p:nvPr/>
        </p:nvGrpSpPr>
        <p:grpSpPr>
          <a:xfrm>
            <a:off x="785786" y="1714488"/>
            <a:ext cx="5929354" cy="1143008"/>
            <a:chOff x="785786" y="1714488"/>
            <a:chExt cx="5929354" cy="2857520"/>
          </a:xfrm>
        </p:grpSpPr>
        <p:sp>
          <p:nvSpPr>
            <p:cNvPr id="6" name="5 Abrir llave"/>
            <p:cNvSpPr/>
            <p:nvPr/>
          </p:nvSpPr>
          <p:spPr>
            <a:xfrm>
              <a:off x="2643174" y="1714488"/>
              <a:ext cx="928694" cy="2857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7" name="6 CuadroTexto"/>
            <p:cNvSpPr txBox="1"/>
            <p:nvPr/>
          </p:nvSpPr>
          <p:spPr>
            <a:xfrm>
              <a:off x="3643306" y="1785927"/>
              <a:ext cx="3071834" cy="1319043"/>
            </a:xfrm>
            <a:prstGeom prst="rect">
              <a:avLst/>
            </a:prstGeom>
            <a:noFill/>
          </p:spPr>
          <p:txBody>
            <a:bodyPr wrap="square" rtlCol="0">
              <a:spAutoFit/>
            </a:bodyPr>
            <a:lstStyle/>
            <a:p>
              <a:r>
                <a:rPr lang="es-VE" dirty="0" err="1"/>
                <a:t>Monousuario</a:t>
              </a:r>
              <a:endParaRPr lang="es-VE" dirty="0"/>
            </a:p>
            <a:p>
              <a:endParaRPr lang="es-VE" dirty="0"/>
            </a:p>
            <a:p>
              <a:r>
                <a:rPr lang="es-VE" dirty="0"/>
                <a:t>Multiusuario</a:t>
              </a:r>
            </a:p>
          </p:txBody>
        </p:sp>
        <p:sp>
          <p:nvSpPr>
            <p:cNvPr id="8" name="7 CuadroTexto"/>
            <p:cNvSpPr txBox="1"/>
            <p:nvPr/>
          </p:nvSpPr>
          <p:spPr>
            <a:xfrm>
              <a:off x="785786" y="2428868"/>
              <a:ext cx="1928826" cy="646330"/>
            </a:xfrm>
            <a:prstGeom prst="rect">
              <a:avLst/>
            </a:prstGeom>
            <a:noFill/>
          </p:spPr>
          <p:txBody>
            <a:bodyPr wrap="square" rtlCol="0">
              <a:spAutoFit/>
            </a:bodyPr>
            <a:lstStyle/>
            <a:p>
              <a:r>
                <a:rPr lang="es-VE" dirty="0"/>
                <a:t>Según el número de Usuarios</a:t>
              </a:r>
            </a:p>
          </p:txBody>
        </p:sp>
      </p:grpSp>
      <p:grpSp>
        <p:nvGrpSpPr>
          <p:cNvPr id="9" name="8 Grupo"/>
          <p:cNvGrpSpPr/>
          <p:nvPr/>
        </p:nvGrpSpPr>
        <p:grpSpPr>
          <a:xfrm>
            <a:off x="714348" y="3286124"/>
            <a:ext cx="7072362" cy="2857520"/>
            <a:chOff x="857224" y="1714488"/>
            <a:chExt cx="5857916" cy="2857520"/>
          </a:xfrm>
        </p:grpSpPr>
        <p:sp>
          <p:nvSpPr>
            <p:cNvPr id="10" name="9 Abrir llave"/>
            <p:cNvSpPr/>
            <p:nvPr/>
          </p:nvSpPr>
          <p:spPr>
            <a:xfrm>
              <a:off x="2643174" y="1714488"/>
              <a:ext cx="928694" cy="2857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11" name="10 CuadroTexto"/>
            <p:cNvSpPr txBox="1"/>
            <p:nvPr/>
          </p:nvSpPr>
          <p:spPr>
            <a:xfrm>
              <a:off x="3643306" y="1785926"/>
              <a:ext cx="3071834" cy="2308324"/>
            </a:xfrm>
            <a:prstGeom prst="rect">
              <a:avLst/>
            </a:prstGeom>
            <a:noFill/>
          </p:spPr>
          <p:txBody>
            <a:bodyPr wrap="square" rtlCol="0">
              <a:spAutoFit/>
            </a:bodyPr>
            <a:lstStyle/>
            <a:p>
              <a:r>
                <a:rPr lang="es-VE" dirty="0"/>
                <a:t>Centralizado</a:t>
              </a:r>
            </a:p>
            <a:p>
              <a:endParaRPr lang="es-VE" dirty="0"/>
            </a:p>
            <a:p>
              <a:r>
                <a:rPr lang="es-VE" dirty="0"/>
                <a:t> Distribuido  (DDBMS)</a:t>
              </a:r>
            </a:p>
            <a:p>
              <a:endParaRPr lang="es-VE" dirty="0"/>
            </a:p>
            <a:p>
              <a:r>
                <a:rPr lang="es-VE" dirty="0"/>
                <a:t>Homogéneos </a:t>
              </a:r>
            </a:p>
            <a:p>
              <a:endParaRPr lang="es-VE" dirty="0"/>
            </a:p>
            <a:p>
              <a:r>
                <a:rPr lang="es-VE" dirty="0"/>
                <a:t>Federado  o </a:t>
              </a:r>
              <a:r>
                <a:rPr lang="es-VE" dirty="0" err="1"/>
                <a:t>multibase</a:t>
              </a:r>
              <a:r>
                <a:rPr lang="es-VE" dirty="0"/>
                <a:t> de datos</a:t>
              </a:r>
            </a:p>
          </p:txBody>
        </p:sp>
        <p:sp>
          <p:nvSpPr>
            <p:cNvPr id="12" name="11 CuadroTexto"/>
            <p:cNvSpPr txBox="1"/>
            <p:nvPr/>
          </p:nvSpPr>
          <p:spPr>
            <a:xfrm>
              <a:off x="857224" y="2571744"/>
              <a:ext cx="1928826" cy="1200329"/>
            </a:xfrm>
            <a:prstGeom prst="rect">
              <a:avLst/>
            </a:prstGeom>
            <a:noFill/>
          </p:spPr>
          <p:txBody>
            <a:bodyPr wrap="square" rtlCol="0">
              <a:spAutoFit/>
            </a:bodyPr>
            <a:lstStyle/>
            <a:p>
              <a:pPr algn="just"/>
              <a:r>
                <a:rPr lang="es-VE" dirty="0"/>
                <a:t>Según el número de nodos sobre los que se distribuye  la B.D.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704088"/>
            <a:ext cx="8229600" cy="581772"/>
          </a:xfrm>
        </p:spPr>
        <p:txBody>
          <a:bodyPr>
            <a:normAutofit fontScale="90000"/>
          </a:bodyPr>
          <a:lstStyle/>
          <a:p>
            <a:r>
              <a:rPr lang="es-VE" sz="4000" b="1" i="1" dirty="0"/>
              <a:t>Clasificación de los SGBD</a:t>
            </a:r>
          </a:p>
        </p:txBody>
      </p:sp>
      <p:grpSp>
        <p:nvGrpSpPr>
          <p:cNvPr id="5" name="4 Grupo"/>
          <p:cNvGrpSpPr/>
          <p:nvPr/>
        </p:nvGrpSpPr>
        <p:grpSpPr>
          <a:xfrm>
            <a:off x="785786" y="1714488"/>
            <a:ext cx="7000924" cy="1143008"/>
            <a:chOff x="785786" y="1714488"/>
            <a:chExt cx="7000924" cy="2857520"/>
          </a:xfrm>
        </p:grpSpPr>
        <p:sp>
          <p:nvSpPr>
            <p:cNvPr id="6" name="5 Abrir llave"/>
            <p:cNvSpPr/>
            <p:nvPr/>
          </p:nvSpPr>
          <p:spPr>
            <a:xfrm>
              <a:off x="2643174" y="1714488"/>
              <a:ext cx="928694" cy="2857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7" name="6 CuadroTexto"/>
            <p:cNvSpPr txBox="1"/>
            <p:nvPr/>
          </p:nvSpPr>
          <p:spPr>
            <a:xfrm>
              <a:off x="3643306" y="1785928"/>
              <a:ext cx="4143404" cy="2308325"/>
            </a:xfrm>
            <a:prstGeom prst="rect">
              <a:avLst/>
            </a:prstGeom>
            <a:noFill/>
          </p:spPr>
          <p:txBody>
            <a:bodyPr wrap="square" rtlCol="0">
              <a:spAutoFit/>
            </a:bodyPr>
            <a:lstStyle/>
            <a:p>
              <a:r>
                <a:rPr lang="es-VE" dirty="0"/>
                <a:t>Gratuitos  (</a:t>
              </a:r>
              <a:r>
                <a:rPr lang="es-VE" dirty="0" err="1"/>
                <a:t>MySQL</a:t>
              </a:r>
              <a:r>
                <a:rPr lang="es-VE" dirty="0"/>
                <a:t>, </a:t>
              </a:r>
              <a:r>
                <a:rPr lang="es-VE" dirty="0" err="1"/>
                <a:t>PostgreSQL</a:t>
              </a:r>
              <a:r>
                <a:rPr lang="es-VE" dirty="0"/>
                <a:t>) </a:t>
              </a:r>
            </a:p>
            <a:p>
              <a:endParaRPr lang="es-VE" dirty="0"/>
            </a:p>
            <a:p>
              <a:r>
                <a:rPr lang="es-VE" dirty="0"/>
                <a:t>Propietarios (ORACLE,  SQL SERVER)</a:t>
              </a:r>
            </a:p>
          </p:txBody>
        </p:sp>
        <p:sp>
          <p:nvSpPr>
            <p:cNvPr id="8" name="7 CuadroTexto"/>
            <p:cNvSpPr txBox="1"/>
            <p:nvPr/>
          </p:nvSpPr>
          <p:spPr>
            <a:xfrm>
              <a:off x="785786" y="2428868"/>
              <a:ext cx="1928826" cy="923330"/>
            </a:xfrm>
            <a:prstGeom prst="rect">
              <a:avLst/>
            </a:prstGeom>
            <a:noFill/>
          </p:spPr>
          <p:txBody>
            <a:bodyPr wrap="square" rtlCol="0">
              <a:spAutoFit/>
            </a:bodyPr>
            <a:lstStyle/>
            <a:p>
              <a:r>
                <a:rPr lang="es-VE" dirty="0"/>
                <a:t>Según el costo</a:t>
              </a:r>
            </a:p>
          </p:txBody>
        </p:sp>
      </p:grpSp>
      <p:grpSp>
        <p:nvGrpSpPr>
          <p:cNvPr id="9" name="8 Grupo"/>
          <p:cNvGrpSpPr/>
          <p:nvPr/>
        </p:nvGrpSpPr>
        <p:grpSpPr>
          <a:xfrm>
            <a:off x="928662" y="4000504"/>
            <a:ext cx="7000924" cy="1143008"/>
            <a:chOff x="785786" y="1714488"/>
            <a:chExt cx="7000924" cy="2857520"/>
          </a:xfrm>
        </p:grpSpPr>
        <p:sp>
          <p:nvSpPr>
            <p:cNvPr id="10" name="9 Abrir llave"/>
            <p:cNvSpPr/>
            <p:nvPr/>
          </p:nvSpPr>
          <p:spPr>
            <a:xfrm>
              <a:off x="2643174" y="1714488"/>
              <a:ext cx="928694" cy="2857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11" name="10 CuadroTexto"/>
            <p:cNvSpPr txBox="1"/>
            <p:nvPr/>
          </p:nvSpPr>
          <p:spPr>
            <a:xfrm>
              <a:off x="3643306" y="1785928"/>
              <a:ext cx="4143404" cy="2308325"/>
            </a:xfrm>
            <a:prstGeom prst="rect">
              <a:avLst/>
            </a:prstGeom>
            <a:noFill/>
          </p:spPr>
          <p:txBody>
            <a:bodyPr wrap="square" rtlCol="0">
              <a:spAutoFit/>
            </a:bodyPr>
            <a:lstStyle/>
            <a:p>
              <a:r>
                <a:rPr lang="es-VE" dirty="0"/>
                <a:t>General</a:t>
              </a:r>
            </a:p>
            <a:p>
              <a:endParaRPr lang="es-VE" dirty="0"/>
            </a:p>
            <a:p>
              <a:r>
                <a:rPr lang="es-VE" dirty="0"/>
                <a:t>Especial</a:t>
              </a:r>
            </a:p>
          </p:txBody>
        </p:sp>
        <p:sp>
          <p:nvSpPr>
            <p:cNvPr id="12" name="11 CuadroTexto"/>
            <p:cNvSpPr txBox="1"/>
            <p:nvPr/>
          </p:nvSpPr>
          <p:spPr>
            <a:xfrm>
              <a:off x="785786" y="2428868"/>
              <a:ext cx="1928826" cy="1615828"/>
            </a:xfrm>
            <a:prstGeom prst="rect">
              <a:avLst/>
            </a:prstGeom>
            <a:noFill/>
          </p:spPr>
          <p:txBody>
            <a:bodyPr wrap="square" rtlCol="0">
              <a:spAutoFit/>
            </a:bodyPr>
            <a:lstStyle/>
            <a:p>
              <a:r>
                <a:rPr lang="es-VE" dirty="0"/>
                <a:t>Según su propósito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10334"/>
          </a:xfrm>
        </p:spPr>
        <p:txBody>
          <a:bodyPr>
            <a:normAutofit fontScale="90000"/>
          </a:bodyPr>
          <a:lstStyle/>
          <a:p>
            <a:r>
              <a:rPr lang="es-VE" sz="3600" b="1" i="1" dirty="0"/>
              <a:t>Arquitecturas de SGBD </a:t>
            </a:r>
            <a:r>
              <a:rPr lang="es-VE" sz="3600" b="1" i="1" dirty="0" err="1"/>
              <a:t>Multiusuarios</a:t>
            </a:r>
            <a:endParaRPr lang="es-VE" sz="3600" b="1" i="1" dirty="0"/>
          </a:p>
        </p:txBody>
      </p:sp>
      <p:sp>
        <p:nvSpPr>
          <p:cNvPr id="3" name="2 Marcador de contenido"/>
          <p:cNvSpPr>
            <a:spLocks noGrp="1"/>
          </p:cNvSpPr>
          <p:nvPr>
            <p:ph idx="1"/>
          </p:nvPr>
        </p:nvSpPr>
        <p:spPr>
          <a:xfrm>
            <a:off x="457200" y="1935480"/>
            <a:ext cx="8229600" cy="779140"/>
          </a:xfrm>
        </p:spPr>
        <p:txBody>
          <a:bodyPr/>
          <a:lstStyle/>
          <a:p>
            <a:r>
              <a:rPr lang="es-VE" dirty="0"/>
              <a:t>Teleprocesamiento  o de procesamiento  Centralizado</a:t>
            </a:r>
          </a:p>
        </p:txBody>
      </p:sp>
      <p:sp>
        <p:nvSpPr>
          <p:cNvPr id="50178" name="tower"/>
          <p:cNvSpPr>
            <a:spLocks noEditPoints="1" noChangeArrowheads="1"/>
          </p:cNvSpPr>
          <p:nvPr/>
        </p:nvSpPr>
        <p:spPr bwMode="auto">
          <a:xfrm>
            <a:off x="3929058" y="2857496"/>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bg2">
              <a:lumMod val="7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pic>
        <p:nvPicPr>
          <p:cNvPr id="12" name="11 Imagen" descr="terminal.jpg"/>
          <p:cNvPicPr>
            <a:picLocks noChangeAspect="1"/>
          </p:cNvPicPr>
          <p:nvPr/>
        </p:nvPicPr>
        <p:blipFill>
          <a:blip r:embed="rId2" cstate="print"/>
          <a:stretch>
            <a:fillRect/>
          </a:stretch>
        </p:blipFill>
        <p:spPr>
          <a:xfrm>
            <a:off x="1428728" y="2643182"/>
            <a:ext cx="1643074" cy="1762125"/>
          </a:xfrm>
          <a:prstGeom prst="rect">
            <a:avLst/>
          </a:prstGeom>
          <a:noFill/>
          <a:ln>
            <a:noFill/>
          </a:ln>
        </p:spPr>
      </p:pic>
      <p:pic>
        <p:nvPicPr>
          <p:cNvPr id="13" name="12 Imagen" descr="terminal.jpg"/>
          <p:cNvPicPr>
            <a:picLocks noChangeAspect="1"/>
          </p:cNvPicPr>
          <p:nvPr/>
        </p:nvPicPr>
        <p:blipFill>
          <a:blip r:embed="rId2" cstate="print"/>
          <a:stretch>
            <a:fillRect/>
          </a:stretch>
        </p:blipFill>
        <p:spPr>
          <a:xfrm>
            <a:off x="5715008" y="2786058"/>
            <a:ext cx="1643074" cy="1762125"/>
          </a:xfrm>
          <a:prstGeom prst="rect">
            <a:avLst/>
          </a:prstGeom>
          <a:noFill/>
          <a:ln>
            <a:noFill/>
          </a:ln>
        </p:spPr>
      </p:pic>
      <p:pic>
        <p:nvPicPr>
          <p:cNvPr id="14" name="13 Imagen" descr="terminal.jpg"/>
          <p:cNvPicPr>
            <a:picLocks noChangeAspect="1"/>
          </p:cNvPicPr>
          <p:nvPr/>
        </p:nvPicPr>
        <p:blipFill>
          <a:blip r:embed="rId2" cstate="print"/>
          <a:stretch>
            <a:fillRect/>
          </a:stretch>
        </p:blipFill>
        <p:spPr>
          <a:xfrm>
            <a:off x="1428728" y="4572008"/>
            <a:ext cx="1643074" cy="1762125"/>
          </a:xfrm>
          <a:prstGeom prst="rect">
            <a:avLst/>
          </a:prstGeom>
          <a:noFill/>
          <a:ln>
            <a:noFill/>
          </a:ln>
        </p:spPr>
      </p:pic>
      <p:pic>
        <p:nvPicPr>
          <p:cNvPr id="15" name="14 Imagen" descr="terminal.jpg"/>
          <p:cNvPicPr>
            <a:picLocks noChangeAspect="1"/>
          </p:cNvPicPr>
          <p:nvPr/>
        </p:nvPicPr>
        <p:blipFill>
          <a:blip r:embed="rId2" cstate="print"/>
          <a:stretch>
            <a:fillRect/>
          </a:stretch>
        </p:blipFill>
        <p:spPr>
          <a:xfrm>
            <a:off x="5786446" y="4714884"/>
            <a:ext cx="1643074" cy="1762125"/>
          </a:xfrm>
          <a:prstGeom prst="rect">
            <a:avLst/>
          </a:prstGeom>
          <a:noFill/>
          <a:ln>
            <a:noFill/>
          </a:ln>
        </p:spPr>
      </p:pic>
      <p:cxnSp>
        <p:nvCxnSpPr>
          <p:cNvPr id="17" name="16 Conector recto"/>
          <p:cNvCxnSpPr>
            <a:endCxn id="50178" idx="8"/>
          </p:cNvCxnSpPr>
          <p:nvPr/>
        </p:nvCxnSpPr>
        <p:spPr>
          <a:xfrm rot="16200000" flipH="1">
            <a:off x="2666993" y="3405181"/>
            <a:ext cx="1381122" cy="1143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flipV="1">
            <a:off x="4857752" y="3429000"/>
            <a:ext cx="1285884" cy="1000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a:endCxn id="50178" idx="8"/>
          </p:cNvCxnSpPr>
          <p:nvPr/>
        </p:nvCxnSpPr>
        <p:spPr>
          <a:xfrm flipV="1">
            <a:off x="2786050" y="4667246"/>
            <a:ext cx="1143008" cy="690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4857752" y="4500570"/>
            <a:ext cx="1357322" cy="1071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857620" y="4714884"/>
            <a:ext cx="1500198" cy="923330"/>
          </a:xfrm>
          <a:prstGeom prst="rect">
            <a:avLst/>
          </a:prstGeom>
          <a:noFill/>
        </p:spPr>
        <p:txBody>
          <a:bodyPr wrap="square" rtlCol="0">
            <a:spAutoFit/>
          </a:bodyPr>
          <a:lstStyle/>
          <a:p>
            <a:r>
              <a:rPr lang="es-VE" dirty="0"/>
              <a:t>SGBD</a:t>
            </a:r>
          </a:p>
          <a:p>
            <a:r>
              <a:rPr lang="es-VE" dirty="0"/>
              <a:t>S.O.</a:t>
            </a:r>
          </a:p>
          <a:p>
            <a:r>
              <a:rPr lang="es-VE" dirty="0"/>
              <a:t>Aplicaciones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500042"/>
            <a:ext cx="8229600" cy="1143000"/>
          </a:xfrm>
        </p:spPr>
        <p:txBody>
          <a:bodyPr/>
          <a:lstStyle/>
          <a:p>
            <a:r>
              <a:rPr lang="es-VE" dirty="0"/>
              <a:t>Contenido</a:t>
            </a:r>
          </a:p>
        </p:txBody>
      </p:sp>
      <p:sp>
        <p:nvSpPr>
          <p:cNvPr id="3" name="2 Marcador de contenido"/>
          <p:cNvSpPr>
            <a:spLocks noGrp="1"/>
          </p:cNvSpPr>
          <p:nvPr>
            <p:ph idx="1"/>
          </p:nvPr>
        </p:nvSpPr>
        <p:spPr/>
        <p:txBody>
          <a:bodyPr/>
          <a:lstStyle/>
          <a:p>
            <a:r>
              <a:rPr lang="es-VE" b="1" i="1" dirty="0"/>
              <a:t>Unidad III:  Integridad y Recuperación de Datos.</a:t>
            </a:r>
          </a:p>
          <a:p>
            <a:pPr marL="633413" indent="-368300">
              <a:lnSpc>
                <a:spcPct val="150000"/>
              </a:lnSpc>
              <a:buFont typeface="Arial" pitchFamily="34" charset="0"/>
              <a:buChar char="•"/>
            </a:pPr>
            <a:r>
              <a:rPr lang="es-VE" dirty="0"/>
              <a:t>Integridad y restricciones</a:t>
            </a:r>
          </a:p>
          <a:p>
            <a:pPr marL="633413" indent="-368300">
              <a:lnSpc>
                <a:spcPct val="150000"/>
              </a:lnSpc>
              <a:buFont typeface="Arial" pitchFamily="34" charset="0"/>
              <a:buChar char="•"/>
            </a:pPr>
            <a:r>
              <a:rPr lang="es-VE" dirty="0"/>
              <a:t>Reglas de integridad, métodos para el control de integridad.</a:t>
            </a:r>
          </a:p>
          <a:p>
            <a:pPr marL="633413" indent="-368300">
              <a:lnSpc>
                <a:spcPct val="150000"/>
              </a:lnSpc>
              <a:buFont typeface="Arial" pitchFamily="34" charset="0"/>
              <a:buChar char="•"/>
            </a:pPr>
            <a:r>
              <a:rPr lang="es-VE" dirty="0"/>
              <a:t>Acceso concurrente </a:t>
            </a:r>
          </a:p>
          <a:p>
            <a:pPr marL="633413" indent="-368300">
              <a:lnSpc>
                <a:spcPct val="150000"/>
              </a:lnSpc>
              <a:buFont typeface="Arial" pitchFamily="34" charset="0"/>
              <a:buChar char="•"/>
            </a:pPr>
            <a:r>
              <a:rPr lang="es-VE" dirty="0"/>
              <a:t>Integridad y recuperación de bases de datos con arquitectura  cliente – servidor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58" y="1571612"/>
            <a:ext cx="8229600" cy="421950"/>
          </a:xfrm>
        </p:spPr>
        <p:txBody>
          <a:bodyPr>
            <a:normAutofit fontScale="92500" lnSpcReduction="10000"/>
          </a:bodyPr>
          <a:lstStyle/>
          <a:p>
            <a:r>
              <a:rPr lang="es-VE" dirty="0"/>
              <a:t>Arquitectura de servidor de archivos</a:t>
            </a:r>
          </a:p>
        </p:txBody>
      </p:sp>
      <p:sp>
        <p:nvSpPr>
          <p:cNvPr id="4" name="1 Título"/>
          <p:cNvSpPr>
            <a:spLocks noGrp="1"/>
          </p:cNvSpPr>
          <p:nvPr>
            <p:ph type="title"/>
          </p:nvPr>
        </p:nvSpPr>
        <p:spPr>
          <a:xfrm>
            <a:off x="457200" y="704088"/>
            <a:ext cx="8229600" cy="653210"/>
          </a:xfrm>
        </p:spPr>
        <p:txBody>
          <a:bodyPr>
            <a:normAutofit/>
          </a:bodyPr>
          <a:lstStyle/>
          <a:p>
            <a:r>
              <a:rPr lang="es-VE" sz="3600" b="1" i="1" dirty="0"/>
              <a:t>Arquitecturas de SGBD </a:t>
            </a:r>
            <a:r>
              <a:rPr lang="es-VE" sz="3600" b="1" i="1" dirty="0" err="1"/>
              <a:t>Multiusuarios</a:t>
            </a:r>
            <a:endParaRPr lang="es-VE" sz="3600" b="1" i="1" dirty="0"/>
          </a:p>
        </p:txBody>
      </p:sp>
      <p:sp>
        <p:nvSpPr>
          <p:cNvPr id="24" name="23 CuadroTexto"/>
          <p:cNvSpPr txBox="1"/>
          <p:nvPr/>
        </p:nvSpPr>
        <p:spPr>
          <a:xfrm>
            <a:off x="4643438" y="2143116"/>
            <a:ext cx="1571636" cy="646331"/>
          </a:xfrm>
          <a:prstGeom prst="rect">
            <a:avLst/>
          </a:prstGeom>
          <a:noFill/>
        </p:spPr>
        <p:txBody>
          <a:bodyPr wrap="square" rtlCol="0">
            <a:spAutoFit/>
          </a:bodyPr>
          <a:lstStyle/>
          <a:p>
            <a:r>
              <a:rPr lang="es-VE" dirty="0"/>
              <a:t>SGBD</a:t>
            </a:r>
          </a:p>
          <a:p>
            <a:r>
              <a:rPr lang="es-VE" dirty="0"/>
              <a:t>Aplicaciones</a:t>
            </a:r>
          </a:p>
        </p:txBody>
      </p:sp>
      <p:grpSp>
        <p:nvGrpSpPr>
          <p:cNvPr id="26" name="25 Grupo"/>
          <p:cNvGrpSpPr/>
          <p:nvPr/>
        </p:nvGrpSpPr>
        <p:grpSpPr>
          <a:xfrm>
            <a:off x="1142976" y="2071678"/>
            <a:ext cx="7715304" cy="4432545"/>
            <a:chOff x="1142976" y="2071678"/>
            <a:chExt cx="7715304" cy="4432545"/>
          </a:xfrm>
        </p:grpSpPr>
        <p:sp>
          <p:nvSpPr>
            <p:cNvPr id="51203" name="computr2"/>
            <p:cNvSpPr>
              <a:spLocks noEditPoints="1" noChangeArrowheads="1"/>
            </p:cNvSpPr>
            <p:nvPr/>
          </p:nvSpPr>
          <p:spPr bwMode="auto">
            <a:xfrm>
              <a:off x="1142976" y="2714620"/>
              <a:ext cx="1666874" cy="1309684"/>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tx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7" name="computr2"/>
            <p:cNvSpPr>
              <a:spLocks noEditPoints="1" noChangeArrowheads="1"/>
            </p:cNvSpPr>
            <p:nvPr/>
          </p:nvSpPr>
          <p:spPr bwMode="auto">
            <a:xfrm>
              <a:off x="3500430" y="2214554"/>
              <a:ext cx="1381122" cy="109537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tx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8" name="computr2"/>
            <p:cNvSpPr>
              <a:spLocks noEditPoints="1" noChangeArrowheads="1"/>
            </p:cNvSpPr>
            <p:nvPr/>
          </p:nvSpPr>
          <p:spPr bwMode="auto">
            <a:xfrm>
              <a:off x="5857884" y="2786058"/>
              <a:ext cx="1595436" cy="1309684"/>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tx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9" name="tower"/>
            <p:cNvSpPr>
              <a:spLocks noEditPoints="1" noChangeArrowheads="1"/>
            </p:cNvSpPr>
            <p:nvPr/>
          </p:nvSpPr>
          <p:spPr bwMode="auto">
            <a:xfrm>
              <a:off x="4000496" y="4929198"/>
              <a:ext cx="904875" cy="1571636"/>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bg2">
                <a:lumMod val="7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10" name="9 Cilindro"/>
            <p:cNvSpPr/>
            <p:nvPr/>
          </p:nvSpPr>
          <p:spPr>
            <a:xfrm>
              <a:off x="6572264" y="5214950"/>
              <a:ext cx="857256"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BD</a:t>
              </a:r>
            </a:p>
          </p:txBody>
        </p:sp>
        <p:sp>
          <p:nvSpPr>
            <p:cNvPr id="11" name="10 Nube"/>
            <p:cNvSpPr/>
            <p:nvPr/>
          </p:nvSpPr>
          <p:spPr>
            <a:xfrm>
              <a:off x="3643306" y="3571876"/>
              <a:ext cx="1643074" cy="714380"/>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solidFill>
                    <a:schemeClr val="tx1"/>
                  </a:solidFill>
                </a:rPr>
                <a:t>RED</a:t>
              </a:r>
            </a:p>
          </p:txBody>
        </p:sp>
        <p:cxnSp>
          <p:nvCxnSpPr>
            <p:cNvPr id="13" name="12 Conector recto"/>
            <p:cNvCxnSpPr>
              <a:stCxn id="51203" idx="8"/>
              <a:endCxn id="11" idx="2"/>
            </p:cNvCxnSpPr>
            <p:nvPr/>
          </p:nvCxnSpPr>
          <p:spPr>
            <a:xfrm>
              <a:off x="2595935" y="3671720"/>
              <a:ext cx="1052468" cy="257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7" idx="1"/>
              <a:endCxn id="11" idx="3"/>
            </p:cNvCxnSpPr>
            <p:nvPr/>
          </p:nvCxnSpPr>
          <p:spPr>
            <a:xfrm>
              <a:off x="4190991" y="3309924"/>
              <a:ext cx="273852" cy="302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11" idx="0"/>
              <a:endCxn id="8" idx="4"/>
            </p:cNvCxnSpPr>
            <p:nvPr/>
          </p:nvCxnSpPr>
          <p:spPr>
            <a:xfrm flipV="1">
              <a:off x="5285011" y="3491286"/>
              <a:ext cx="888563" cy="437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11" idx="1"/>
              <a:endCxn id="9" idx="2"/>
            </p:cNvCxnSpPr>
            <p:nvPr/>
          </p:nvCxnSpPr>
          <p:spPr>
            <a:xfrm rot="5400000">
              <a:off x="4137038" y="4601392"/>
              <a:ext cx="643703" cy="11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a:stCxn id="9" idx="4"/>
              <a:endCxn id="10" idx="2"/>
            </p:cNvCxnSpPr>
            <p:nvPr/>
          </p:nvCxnSpPr>
          <p:spPr>
            <a:xfrm flipV="1">
              <a:off x="4905371" y="5715016"/>
              <a:ext cx="1666893" cy="61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2285984" y="5857892"/>
              <a:ext cx="1500198" cy="646331"/>
            </a:xfrm>
            <a:prstGeom prst="rect">
              <a:avLst/>
            </a:prstGeom>
            <a:noFill/>
          </p:spPr>
          <p:txBody>
            <a:bodyPr wrap="square" rtlCol="0">
              <a:spAutoFit/>
            </a:bodyPr>
            <a:lstStyle/>
            <a:p>
              <a:r>
                <a:rPr lang="es-VE" dirty="0"/>
                <a:t>Servidor de Archivos</a:t>
              </a:r>
            </a:p>
          </p:txBody>
        </p:sp>
        <p:sp>
          <p:nvSpPr>
            <p:cNvPr id="23" name="22 CuadroTexto"/>
            <p:cNvSpPr txBox="1"/>
            <p:nvPr/>
          </p:nvSpPr>
          <p:spPr>
            <a:xfrm>
              <a:off x="7286644" y="3143248"/>
              <a:ext cx="1571636" cy="646331"/>
            </a:xfrm>
            <a:prstGeom prst="rect">
              <a:avLst/>
            </a:prstGeom>
            <a:noFill/>
          </p:spPr>
          <p:txBody>
            <a:bodyPr wrap="square" rtlCol="0">
              <a:spAutoFit/>
            </a:bodyPr>
            <a:lstStyle/>
            <a:p>
              <a:r>
                <a:rPr lang="es-VE" dirty="0"/>
                <a:t>SGBD</a:t>
              </a:r>
            </a:p>
            <a:p>
              <a:r>
                <a:rPr lang="es-VE" dirty="0"/>
                <a:t>Aplicaciones</a:t>
              </a:r>
            </a:p>
          </p:txBody>
        </p:sp>
        <p:sp>
          <p:nvSpPr>
            <p:cNvPr id="25" name="24 CuadroTexto"/>
            <p:cNvSpPr txBox="1"/>
            <p:nvPr/>
          </p:nvSpPr>
          <p:spPr>
            <a:xfrm>
              <a:off x="1357290" y="2071678"/>
              <a:ext cx="1571636" cy="646331"/>
            </a:xfrm>
            <a:prstGeom prst="rect">
              <a:avLst/>
            </a:prstGeom>
            <a:noFill/>
          </p:spPr>
          <p:txBody>
            <a:bodyPr wrap="square" rtlCol="0">
              <a:spAutoFit/>
            </a:bodyPr>
            <a:lstStyle/>
            <a:p>
              <a:r>
                <a:rPr lang="es-VE" dirty="0"/>
                <a:t>SGBD</a:t>
              </a:r>
            </a:p>
            <a:p>
              <a:r>
                <a:rPr lang="es-VE" dirty="0"/>
                <a:t>Aplicaciones</a:t>
              </a:r>
            </a:p>
          </p:txBody>
        </p:sp>
      </p:grpSp>
      <p:cxnSp>
        <p:nvCxnSpPr>
          <p:cNvPr id="28" name="27 Conector recto de flecha"/>
          <p:cNvCxnSpPr/>
          <p:nvPr/>
        </p:nvCxnSpPr>
        <p:spPr>
          <a:xfrm rot="5400000">
            <a:off x="3679819" y="4606933"/>
            <a:ext cx="64294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rot="5400000" flipH="1" flipV="1">
            <a:off x="4643438" y="4500570"/>
            <a:ext cx="5715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30 CuadroTexto"/>
          <p:cNvSpPr txBox="1"/>
          <p:nvPr/>
        </p:nvSpPr>
        <p:spPr>
          <a:xfrm>
            <a:off x="5143504" y="4357694"/>
            <a:ext cx="1643074" cy="646331"/>
          </a:xfrm>
          <a:prstGeom prst="rect">
            <a:avLst/>
          </a:prstGeom>
          <a:noFill/>
        </p:spPr>
        <p:txBody>
          <a:bodyPr wrap="square" rtlCol="0">
            <a:spAutoFit/>
          </a:bodyPr>
          <a:lstStyle/>
          <a:p>
            <a:r>
              <a:rPr lang="es-VE" dirty="0"/>
              <a:t>Archivos devueltos</a:t>
            </a:r>
          </a:p>
        </p:txBody>
      </p:sp>
      <p:sp>
        <p:nvSpPr>
          <p:cNvPr id="32" name="31 CuadroTexto"/>
          <p:cNvSpPr txBox="1"/>
          <p:nvPr/>
        </p:nvSpPr>
        <p:spPr>
          <a:xfrm>
            <a:off x="2143108" y="4429132"/>
            <a:ext cx="1643074" cy="646331"/>
          </a:xfrm>
          <a:prstGeom prst="rect">
            <a:avLst/>
          </a:prstGeom>
          <a:noFill/>
        </p:spPr>
        <p:txBody>
          <a:bodyPr wrap="square" rtlCol="0">
            <a:spAutoFit/>
          </a:bodyPr>
          <a:lstStyle/>
          <a:p>
            <a:r>
              <a:rPr lang="es-VE" dirty="0"/>
              <a:t>Solicitudes de datos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857224" y="2143116"/>
            <a:ext cx="7715304" cy="4289669"/>
            <a:chOff x="1142976" y="2214554"/>
            <a:chExt cx="7715304" cy="4289669"/>
          </a:xfrm>
        </p:grpSpPr>
        <p:sp>
          <p:nvSpPr>
            <p:cNvPr id="5" name="computr2"/>
            <p:cNvSpPr>
              <a:spLocks noEditPoints="1" noChangeArrowheads="1"/>
            </p:cNvSpPr>
            <p:nvPr/>
          </p:nvSpPr>
          <p:spPr bwMode="auto">
            <a:xfrm>
              <a:off x="1142976" y="2714620"/>
              <a:ext cx="1666874" cy="1309684"/>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tx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6" name="computr2"/>
            <p:cNvSpPr>
              <a:spLocks noEditPoints="1" noChangeArrowheads="1"/>
            </p:cNvSpPr>
            <p:nvPr/>
          </p:nvSpPr>
          <p:spPr bwMode="auto">
            <a:xfrm>
              <a:off x="3500430" y="2214554"/>
              <a:ext cx="1381122" cy="109537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tx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7" name="computr2"/>
            <p:cNvSpPr>
              <a:spLocks noEditPoints="1" noChangeArrowheads="1"/>
            </p:cNvSpPr>
            <p:nvPr/>
          </p:nvSpPr>
          <p:spPr bwMode="auto">
            <a:xfrm>
              <a:off x="5857884" y="2786058"/>
              <a:ext cx="1595436" cy="1309684"/>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tx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8" name="tower"/>
            <p:cNvSpPr>
              <a:spLocks noEditPoints="1" noChangeArrowheads="1"/>
            </p:cNvSpPr>
            <p:nvPr/>
          </p:nvSpPr>
          <p:spPr bwMode="auto">
            <a:xfrm>
              <a:off x="4000496" y="4929198"/>
              <a:ext cx="904875" cy="1571636"/>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bg2">
                <a:lumMod val="7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9" name="8 Cilindro"/>
            <p:cNvSpPr/>
            <p:nvPr/>
          </p:nvSpPr>
          <p:spPr>
            <a:xfrm>
              <a:off x="6572264" y="5214950"/>
              <a:ext cx="857256"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BD</a:t>
              </a:r>
            </a:p>
          </p:txBody>
        </p:sp>
        <p:sp>
          <p:nvSpPr>
            <p:cNvPr id="10" name="9 Nube"/>
            <p:cNvSpPr/>
            <p:nvPr/>
          </p:nvSpPr>
          <p:spPr>
            <a:xfrm>
              <a:off x="3643306" y="3571876"/>
              <a:ext cx="1643074" cy="714380"/>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solidFill>
                    <a:schemeClr val="tx1"/>
                  </a:solidFill>
                </a:rPr>
                <a:t>RED</a:t>
              </a:r>
            </a:p>
          </p:txBody>
        </p:sp>
        <p:cxnSp>
          <p:nvCxnSpPr>
            <p:cNvPr id="11" name="10 Conector recto"/>
            <p:cNvCxnSpPr>
              <a:stCxn id="5" idx="8"/>
              <a:endCxn id="10" idx="2"/>
            </p:cNvCxnSpPr>
            <p:nvPr/>
          </p:nvCxnSpPr>
          <p:spPr>
            <a:xfrm>
              <a:off x="2595935" y="3671720"/>
              <a:ext cx="1052468" cy="257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6" idx="1"/>
              <a:endCxn id="10" idx="3"/>
            </p:cNvCxnSpPr>
            <p:nvPr/>
          </p:nvCxnSpPr>
          <p:spPr>
            <a:xfrm>
              <a:off x="4190991" y="3309924"/>
              <a:ext cx="273852" cy="302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a:stCxn id="10" idx="0"/>
              <a:endCxn id="7" idx="4"/>
            </p:cNvCxnSpPr>
            <p:nvPr/>
          </p:nvCxnSpPr>
          <p:spPr>
            <a:xfrm flipV="1">
              <a:off x="5285011" y="3491286"/>
              <a:ext cx="888563" cy="437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a:stCxn id="10" idx="1"/>
              <a:endCxn id="8" idx="2"/>
            </p:cNvCxnSpPr>
            <p:nvPr/>
          </p:nvCxnSpPr>
          <p:spPr>
            <a:xfrm rot="5400000">
              <a:off x="4137038" y="4601392"/>
              <a:ext cx="643703" cy="11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8" idx="4"/>
              <a:endCxn id="9" idx="2"/>
            </p:cNvCxnSpPr>
            <p:nvPr/>
          </p:nvCxnSpPr>
          <p:spPr>
            <a:xfrm flipV="1">
              <a:off x="4905371" y="5715016"/>
              <a:ext cx="1666893" cy="61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2285984" y="5857892"/>
              <a:ext cx="1500198" cy="646331"/>
            </a:xfrm>
            <a:prstGeom prst="rect">
              <a:avLst/>
            </a:prstGeom>
            <a:noFill/>
          </p:spPr>
          <p:txBody>
            <a:bodyPr wrap="square" rtlCol="0">
              <a:spAutoFit/>
            </a:bodyPr>
            <a:lstStyle/>
            <a:p>
              <a:r>
                <a:rPr lang="es-VE" dirty="0"/>
                <a:t>Servidor con SGBD</a:t>
              </a:r>
            </a:p>
          </p:txBody>
        </p:sp>
        <p:sp>
          <p:nvSpPr>
            <p:cNvPr id="17" name="16 CuadroTexto"/>
            <p:cNvSpPr txBox="1"/>
            <p:nvPr/>
          </p:nvSpPr>
          <p:spPr>
            <a:xfrm>
              <a:off x="7286644" y="3143248"/>
              <a:ext cx="1571636" cy="369332"/>
            </a:xfrm>
            <a:prstGeom prst="rect">
              <a:avLst/>
            </a:prstGeom>
            <a:noFill/>
          </p:spPr>
          <p:txBody>
            <a:bodyPr wrap="square" rtlCol="0">
              <a:spAutoFit/>
            </a:bodyPr>
            <a:lstStyle/>
            <a:p>
              <a:r>
                <a:rPr lang="es-VE" dirty="0"/>
                <a:t>Aplicaciones</a:t>
              </a:r>
            </a:p>
          </p:txBody>
        </p:sp>
        <p:sp>
          <p:nvSpPr>
            <p:cNvPr id="18" name="17 CuadroTexto"/>
            <p:cNvSpPr txBox="1"/>
            <p:nvPr/>
          </p:nvSpPr>
          <p:spPr>
            <a:xfrm>
              <a:off x="1214414" y="2285992"/>
              <a:ext cx="1571636" cy="369332"/>
            </a:xfrm>
            <a:prstGeom prst="rect">
              <a:avLst/>
            </a:prstGeom>
            <a:noFill/>
          </p:spPr>
          <p:txBody>
            <a:bodyPr wrap="square" rtlCol="0">
              <a:spAutoFit/>
            </a:bodyPr>
            <a:lstStyle/>
            <a:p>
              <a:r>
                <a:rPr lang="es-VE" dirty="0"/>
                <a:t>Aplicaciones</a:t>
              </a:r>
            </a:p>
          </p:txBody>
        </p:sp>
      </p:grpSp>
      <p:sp>
        <p:nvSpPr>
          <p:cNvPr id="19" name="1 Título"/>
          <p:cNvSpPr>
            <a:spLocks noGrp="1"/>
          </p:cNvSpPr>
          <p:nvPr>
            <p:ph type="title"/>
          </p:nvPr>
        </p:nvSpPr>
        <p:spPr>
          <a:xfrm>
            <a:off x="500034" y="500042"/>
            <a:ext cx="8229600" cy="653210"/>
          </a:xfrm>
        </p:spPr>
        <p:txBody>
          <a:bodyPr>
            <a:normAutofit/>
          </a:bodyPr>
          <a:lstStyle/>
          <a:p>
            <a:r>
              <a:rPr lang="es-VE" sz="3600" b="1" i="1" dirty="0"/>
              <a:t>Arquitecturas de SGBD </a:t>
            </a:r>
            <a:r>
              <a:rPr lang="es-VE" sz="3600" b="1" i="1" dirty="0" err="1"/>
              <a:t>Multiusuarios</a:t>
            </a:r>
            <a:endParaRPr lang="es-VE" sz="3600" b="1" i="1" dirty="0"/>
          </a:p>
        </p:txBody>
      </p:sp>
      <p:sp>
        <p:nvSpPr>
          <p:cNvPr id="20" name="2 Marcador de contenido"/>
          <p:cNvSpPr>
            <a:spLocks noGrp="1"/>
          </p:cNvSpPr>
          <p:nvPr>
            <p:ph idx="1"/>
          </p:nvPr>
        </p:nvSpPr>
        <p:spPr>
          <a:xfrm>
            <a:off x="428596" y="1285860"/>
            <a:ext cx="8229600" cy="421950"/>
          </a:xfrm>
        </p:spPr>
        <p:txBody>
          <a:bodyPr>
            <a:normAutofit fontScale="92500" lnSpcReduction="10000"/>
          </a:bodyPr>
          <a:lstStyle/>
          <a:p>
            <a:r>
              <a:rPr lang="es-VE" dirty="0"/>
              <a:t>Arquitectura cliente-servidor  en dos (2) niveles</a:t>
            </a:r>
          </a:p>
        </p:txBody>
      </p:sp>
      <p:cxnSp>
        <p:nvCxnSpPr>
          <p:cNvPr id="21" name="20 Conector recto de flecha"/>
          <p:cNvCxnSpPr/>
          <p:nvPr/>
        </p:nvCxnSpPr>
        <p:spPr>
          <a:xfrm rot="5400000">
            <a:off x="3536943" y="4535495"/>
            <a:ext cx="64294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rot="5400000" flipH="1" flipV="1">
            <a:off x="4287042" y="4499776"/>
            <a:ext cx="5715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4857752" y="4214818"/>
            <a:ext cx="1643074" cy="646331"/>
          </a:xfrm>
          <a:prstGeom prst="rect">
            <a:avLst/>
          </a:prstGeom>
          <a:noFill/>
        </p:spPr>
        <p:txBody>
          <a:bodyPr wrap="square" rtlCol="0">
            <a:spAutoFit/>
          </a:bodyPr>
          <a:lstStyle/>
          <a:p>
            <a:r>
              <a:rPr lang="es-VE" dirty="0"/>
              <a:t>Datos seleccionados</a:t>
            </a:r>
          </a:p>
        </p:txBody>
      </p:sp>
      <p:sp>
        <p:nvSpPr>
          <p:cNvPr id="24" name="23 CuadroTexto"/>
          <p:cNvSpPr txBox="1"/>
          <p:nvPr/>
        </p:nvSpPr>
        <p:spPr>
          <a:xfrm>
            <a:off x="2143108" y="4286256"/>
            <a:ext cx="1643074" cy="646331"/>
          </a:xfrm>
          <a:prstGeom prst="rect">
            <a:avLst/>
          </a:prstGeom>
          <a:noFill/>
        </p:spPr>
        <p:txBody>
          <a:bodyPr wrap="square" rtlCol="0">
            <a:spAutoFit/>
          </a:bodyPr>
          <a:lstStyle/>
          <a:p>
            <a:r>
              <a:rPr lang="es-VE" dirty="0"/>
              <a:t>Solicitudes de datos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mputr2"/>
          <p:cNvSpPr>
            <a:spLocks noEditPoints="1" noChangeArrowheads="1"/>
          </p:cNvSpPr>
          <p:nvPr/>
        </p:nvSpPr>
        <p:spPr bwMode="auto">
          <a:xfrm>
            <a:off x="1000100" y="2643182"/>
            <a:ext cx="1143008" cy="952494"/>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tx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6" name="computr2"/>
          <p:cNvSpPr>
            <a:spLocks noEditPoints="1" noChangeArrowheads="1"/>
          </p:cNvSpPr>
          <p:nvPr/>
        </p:nvSpPr>
        <p:spPr bwMode="auto">
          <a:xfrm>
            <a:off x="1000100" y="1500174"/>
            <a:ext cx="1143008" cy="952494"/>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tx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7" name="computr2"/>
          <p:cNvSpPr>
            <a:spLocks noEditPoints="1" noChangeArrowheads="1"/>
          </p:cNvSpPr>
          <p:nvPr/>
        </p:nvSpPr>
        <p:spPr bwMode="auto">
          <a:xfrm>
            <a:off x="1000100" y="3786190"/>
            <a:ext cx="1238246" cy="1166808"/>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tx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8" name="tower"/>
          <p:cNvSpPr>
            <a:spLocks noEditPoints="1" noChangeArrowheads="1"/>
          </p:cNvSpPr>
          <p:nvPr/>
        </p:nvSpPr>
        <p:spPr bwMode="auto">
          <a:xfrm>
            <a:off x="3786182" y="2714620"/>
            <a:ext cx="904875" cy="1571636"/>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bg2">
              <a:lumMod val="7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sp>
        <p:nvSpPr>
          <p:cNvPr id="9" name="8 Cilindro"/>
          <p:cNvSpPr/>
          <p:nvPr/>
        </p:nvSpPr>
        <p:spPr>
          <a:xfrm>
            <a:off x="7643834" y="3071810"/>
            <a:ext cx="857256"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BD</a:t>
            </a:r>
          </a:p>
        </p:txBody>
      </p:sp>
      <p:sp>
        <p:nvSpPr>
          <p:cNvPr id="21" name="tower"/>
          <p:cNvSpPr>
            <a:spLocks noEditPoints="1" noChangeArrowheads="1"/>
          </p:cNvSpPr>
          <p:nvPr/>
        </p:nvSpPr>
        <p:spPr bwMode="auto">
          <a:xfrm>
            <a:off x="6072198" y="2643182"/>
            <a:ext cx="904875" cy="1571636"/>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accent1">
              <a:lumMod val="7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VE"/>
          </a:p>
        </p:txBody>
      </p:sp>
      <p:cxnSp>
        <p:nvCxnSpPr>
          <p:cNvPr id="23" name="22 Conector recto"/>
          <p:cNvCxnSpPr>
            <a:stCxn id="21" idx="4"/>
            <a:endCxn id="9" idx="2"/>
          </p:cNvCxnSpPr>
          <p:nvPr/>
        </p:nvCxnSpPr>
        <p:spPr>
          <a:xfrm>
            <a:off x="6977073" y="3490774"/>
            <a:ext cx="666761" cy="81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rot="5400000">
            <a:off x="3107521" y="3679033"/>
            <a:ext cx="4643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rot="16200000" flipH="1">
            <a:off x="464315" y="3679033"/>
            <a:ext cx="471490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857224" y="5357826"/>
            <a:ext cx="1714512" cy="677108"/>
          </a:xfrm>
          <a:prstGeom prst="rect">
            <a:avLst/>
          </a:prstGeom>
          <a:noFill/>
        </p:spPr>
        <p:txBody>
          <a:bodyPr wrap="square" rtlCol="0">
            <a:spAutoFit/>
          </a:bodyPr>
          <a:lstStyle/>
          <a:p>
            <a:r>
              <a:rPr lang="es-VE" dirty="0"/>
              <a:t>Nivel   </a:t>
            </a:r>
            <a:r>
              <a:rPr lang="es-VE" sz="2000" dirty="0"/>
              <a:t>1.  </a:t>
            </a:r>
            <a:r>
              <a:rPr lang="es-VE" dirty="0"/>
              <a:t>Clientes</a:t>
            </a:r>
          </a:p>
        </p:txBody>
      </p:sp>
      <p:sp>
        <p:nvSpPr>
          <p:cNvPr id="29" name="28 CuadroTexto"/>
          <p:cNvSpPr txBox="1"/>
          <p:nvPr/>
        </p:nvSpPr>
        <p:spPr>
          <a:xfrm>
            <a:off x="3357554" y="5286388"/>
            <a:ext cx="2000264" cy="954107"/>
          </a:xfrm>
          <a:prstGeom prst="rect">
            <a:avLst/>
          </a:prstGeom>
          <a:noFill/>
        </p:spPr>
        <p:txBody>
          <a:bodyPr wrap="square" rtlCol="0">
            <a:spAutoFit/>
          </a:bodyPr>
          <a:lstStyle/>
          <a:p>
            <a:r>
              <a:rPr lang="es-VE" dirty="0"/>
              <a:t>Nivel   </a:t>
            </a:r>
            <a:r>
              <a:rPr lang="es-VE" sz="2000" dirty="0"/>
              <a:t>2. </a:t>
            </a:r>
            <a:r>
              <a:rPr lang="es-VE" dirty="0"/>
              <a:t>Servidor de aplicaciones o Servidor Web</a:t>
            </a:r>
          </a:p>
        </p:txBody>
      </p:sp>
      <p:sp>
        <p:nvSpPr>
          <p:cNvPr id="30" name="29 CuadroTexto"/>
          <p:cNvSpPr txBox="1"/>
          <p:nvPr/>
        </p:nvSpPr>
        <p:spPr>
          <a:xfrm>
            <a:off x="5929322" y="5357826"/>
            <a:ext cx="2571768" cy="707886"/>
          </a:xfrm>
          <a:prstGeom prst="rect">
            <a:avLst/>
          </a:prstGeom>
          <a:noFill/>
        </p:spPr>
        <p:txBody>
          <a:bodyPr wrap="square" rtlCol="0">
            <a:spAutoFit/>
          </a:bodyPr>
          <a:lstStyle/>
          <a:p>
            <a:r>
              <a:rPr lang="es-VE" dirty="0"/>
              <a:t>Nivel   </a:t>
            </a:r>
            <a:r>
              <a:rPr lang="es-VE" sz="2000" dirty="0"/>
              <a:t>3. Servidor de Base de datos</a:t>
            </a:r>
            <a:endParaRPr lang="es-VE" dirty="0"/>
          </a:p>
        </p:txBody>
      </p:sp>
      <p:sp>
        <p:nvSpPr>
          <p:cNvPr id="31" name="1 Título"/>
          <p:cNvSpPr>
            <a:spLocks noGrp="1"/>
          </p:cNvSpPr>
          <p:nvPr>
            <p:ph type="title"/>
          </p:nvPr>
        </p:nvSpPr>
        <p:spPr>
          <a:xfrm>
            <a:off x="500034" y="0"/>
            <a:ext cx="8229600" cy="653210"/>
          </a:xfrm>
        </p:spPr>
        <p:txBody>
          <a:bodyPr>
            <a:normAutofit/>
          </a:bodyPr>
          <a:lstStyle/>
          <a:p>
            <a:r>
              <a:rPr lang="es-VE" sz="3600" b="1" i="1" dirty="0"/>
              <a:t>Arquitecturas de SGBD </a:t>
            </a:r>
            <a:r>
              <a:rPr lang="es-VE" sz="3600" b="1" i="1" dirty="0" err="1"/>
              <a:t>Multiusuarios</a:t>
            </a:r>
            <a:endParaRPr lang="es-VE" sz="3600" b="1" i="1" dirty="0"/>
          </a:p>
        </p:txBody>
      </p:sp>
      <p:sp>
        <p:nvSpPr>
          <p:cNvPr id="32" name="2 Marcador de contenido"/>
          <p:cNvSpPr>
            <a:spLocks noGrp="1"/>
          </p:cNvSpPr>
          <p:nvPr>
            <p:ph idx="1"/>
          </p:nvPr>
        </p:nvSpPr>
        <p:spPr>
          <a:xfrm>
            <a:off x="428596" y="785818"/>
            <a:ext cx="8229600" cy="421950"/>
          </a:xfrm>
        </p:spPr>
        <p:txBody>
          <a:bodyPr>
            <a:normAutofit fontScale="92500" lnSpcReduction="10000"/>
          </a:bodyPr>
          <a:lstStyle/>
          <a:p>
            <a:r>
              <a:rPr lang="es-VE" dirty="0"/>
              <a:t>Arquitectura cliente-servidor  en Tres (3) niveles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10334"/>
          </a:xfrm>
        </p:spPr>
        <p:txBody>
          <a:bodyPr>
            <a:normAutofit fontScale="90000"/>
          </a:bodyPr>
          <a:lstStyle/>
          <a:p>
            <a:r>
              <a:rPr lang="es-VE" sz="3600" b="1" i="1" dirty="0"/>
              <a:t>Diseño Físico de Base de Datos</a:t>
            </a:r>
          </a:p>
        </p:txBody>
      </p:sp>
      <p:sp>
        <p:nvSpPr>
          <p:cNvPr id="3" name="2 Marcador de contenido"/>
          <p:cNvSpPr>
            <a:spLocks noGrp="1"/>
          </p:cNvSpPr>
          <p:nvPr>
            <p:ph idx="1"/>
          </p:nvPr>
        </p:nvSpPr>
        <p:spPr>
          <a:xfrm>
            <a:off x="457200" y="1571612"/>
            <a:ext cx="8229600" cy="4752988"/>
          </a:xfrm>
        </p:spPr>
        <p:txBody>
          <a:bodyPr/>
          <a:lstStyle/>
          <a:p>
            <a:pPr algn="just"/>
            <a:r>
              <a:rPr lang="es-VE" dirty="0"/>
              <a:t>Es la traducción del diseño lógico de la base de datos (entidades, relaciones, atributos y restricciones) en un diseño físico que pueda implementarse mediante el SGBD seleccionado. </a:t>
            </a:r>
          </a:p>
          <a:p>
            <a:pPr algn="just"/>
            <a:r>
              <a:rPr lang="es-VE" dirty="0"/>
              <a:t>Se considera el proceso de generar una descripción de la implementación de la base de datos en almacenamiento secundario; describe las relaciones base, las organizaciones de archivo y los índices utilizados para conseguir un acceso eficiente a los datos, así como cualesquiera restricciones de integridad y medidas de seguridad  asociadas.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10334"/>
          </a:xfrm>
        </p:spPr>
        <p:txBody>
          <a:bodyPr>
            <a:normAutofit fontScale="90000"/>
          </a:bodyPr>
          <a:lstStyle/>
          <a:p>
            <a:r>
              <a:rPr lang="es-VE" sz="3600" b="1" i="1" dirty="0"/>
              <a:t>Pasos para el diseño físico</a:t>
            </a:r>
          </a:p>
        </p:txBody>
      </p:sp>
      <p:sp>
        <p:nvSpPr>
          <p:cNvPr id="3" name="2 Marcador de contenido"/>
          <p:cNvSpPr>
            <a:spLocks noGrp="1"/>
          </p:cNvSpPr>
          <p:nvPr>
            <p:ph idx="1"/>
          </p:nvPr>
        </p:nvSpPr>
        <p:spPr>
          <a:xfrm>
            <a:off x="457200" y="1500174"/>
            <a:ext cx="8229600" cy="4824426"/>
          </a:xfrm>
        </p:spPr>
        <p:txBody>
          <a:bodyPr>
            <a:normAutofit lnSpcReduction="10000"/>
          </a:bodyPr>
          <a:lstStyle/>
          <a:p>
            <a:pPr marL="265113" indent="-265113">
              <a:buFont typeface="+mj-lt"/>
              <a:buAutoNum type="arabicPeriod"/>
            </a:pPr>
            <a:r>
              <a:rPr lang="es-VE" dirty="0"/>
              <a:t>Traducir el modelo lógico al SGBD seleccionado</a:t>
            </a:r>
          </a:p>
          <a:p>
            <a:pPr marL="514350" indent="15875"/>
            <a:r>
              <a:rPr lang="es-VE" dirty="0"/>
              <a:t>Diseñar las relaciones bases</a:t>
            </a:r>
          </a:p>
          <a:p>
            <a:pPr marL="514350" indent="15875"/>
            <a:r>
              <a:rPr lang="es-VE" dirty="0"/>
              <a:t>Diseñar la representación de los datos variados </a:t>
            </a:r>
          </a:p>
          <a:p>
            <a:pPr marL="514350" indent="15875"/>
            <a:r>
              <a:rPr lang="es-VE" dirty="0"/>
              <a:t>Diseñar las restricciones generales</a:t>
            </a:r>
          </a:p>
          <a:p>
            <a:pPr marL="514350" indent="15875">
              <a:buNone/>
            </a:pPr>
            <a:endParaRPr lang="es-VE" dirty="0"/>
          </a:p>
          <a:p>
            <a:pPr marL="265113" indent="-265113">
              <a:buFont typeface="+mj-lt"/>
              <a:buAutoNum type="arabicPeriod" startAt="2"/>
            </a:pPr>
            <a:r>
              <a:rPr lang="es-VE" dirty="0"/>
              <a:t>Diseñar la organización de los archivos y los índices</a:t>
            </a:r>
          </a:p>
          <a:p>
            <a:pPr marL="514350" indent="15875"/>
            <a:r>
              <a:rPr lang="es-VE" dirty="0"/>
              <a:t>Analizar las transacciones </a:t>
            </a:r>
          </a:p>
          <a:p>
            <a:pPr marL="514350" indent="15875"/>
            <a:r>
              <a:rPr lang="es-VE" dirty="0"/>
              <a:t>Seleccionar la organización de los archivos</a:t>
            </a:r>
          </a:p>
          <a:p>
            <a:pPr marL="514350" indent="15875"/>
            <a:r>
              <a:rPr lang="es-VE" dirty="0"/>
              <a:t>Seleccionar los índices</a:t>
            </a:r>
          </a:p>
          <a:p>
            <a:pPr marL="514350" indent="15875"/>
            <a:r>
              <a:rPr lang="es-VE" dirty="0"/>
              <a:t>Estimar los requisitos de espacio de disco</a:t>
            </a:r>
          </a:p>
          <a:p>
            <a:pPr marL="514350" indent="-514350">
              <a:buNone/>
            </a:pPr>
            <a:r>
              <a:rPr lang="es-VE" dirty="0"/>
              <a:t> </a:t>
            </a:r>
          </a:p>
          <a:p>
            <a:pPr marL="514350" indent="-514350">
              <a:buFont typeface="+mj-lt"/>
              <a:buAutoNum type="arabicPeriod" startAt="2"/>
            </a:pPr>
            <a:endParaRPr lang="es-VE"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57298"/>
            <a:ext cx="8229600" cy="4967302"/>
          </a:xfrm>
        </p:spPr>
        <p:txBody>
          <a:bodyPr/>
          <a:lstStyle/>
          <a:p>
            <a:pPr marL="514350" indent="-514350" algn="just">
              <a:buFont typeface="+mj-lt"/>
              <a:buAutoNum type="arabicPeriod" startAt="3"/>
            </a:pPr>
            <a:r>
              <a:rPr lang="es-VE" dirty="0"/>
              <a:t>Diseñar las vistas de usuario</a:t>
            </a:r>
          </a:p>
          <a:p>
            <a:pPr marL="514350" indent="-514350" algn="just">
              <a:buFont typeface="+mj-lt"/>
              <a:buAutoNum type="arabicPeriod" startAt="3"/>
            </a:pPr>
            <a:r>
              <a:rPr lang="es-VE" dirty="0"/>
              <a:t>Diseñar los mecanismos de seguridad</a:t>
            </a:r>
          </a:p>
          <a:p>
            <a:pPr marL="514350" indent="-514350" algn="just">
              <a:buFont typeface="+mj-lt"/>
              <a:buAutoNum type="arabicPeriod" startAt="3"/>
            </a:pPr>
            <a:r>
              <a:rPr lang="es-VE" dirty="0"/>
              <a:t>Considerar la introducción de una cantidad controlada de redundancia</a:t>
            </a:r>
          </a:p>
          <a:p>
            <a:pPr marL="514350" indent="-514350">
              <a:buFont typeface="+mj-lt"/>
              <a:buAutoNum type="arabicPeriod" startAt="3"/>
            </a:pPr>
            <a:r>
              <a:rPr lang="es-VE" dirty="0"/>
              <a:t>Monitorizar y ajustar el sistema final</a:t>
            </a:r>
          </a:p>
        </p:txBody>
      </p:sp>
      <p:sp>
        <p:nvSpPr>
          <p:cNvPr id="4" name="1 Título"/>
          <p:cNvSpPr>
            <a:spLocks noGrp="1"/>
          </p:cNvSpPr>
          <p:nvPr>
            <p:ph type="title"/>
          </p:nvPr>
        </p:nvSpPr>
        <p:spPr>
          <a:xfrm>
            <a:off x="457200" y="704088"/>
            <a:ext cx="8229600" cy="438896"/>
          </a:xfrm>
        </p:spPr>
        <p:txBody>
          <a:bodyPr>
            <a:normAutofit fontScale="90000"/>
          </a:bodyPr>
          <a:lstStyle/>
          <a:p>
            <a:r>
              <a:rPr lang="es-VE" sz="3600" b="1" i="1" dirty="0"/>
              <a:t>Pasos para el diseño físico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714356"/>
            <a:ext cx="8729666" cy="500066"/>
          </a:xfrm>
        </p:spPr>
        <p:txBody>
          <a:bodyPr>
            <a:normAutofit fontScale="90000"/>
          </a:bodyPr>
          <a:lstStyle/>
          <a:p>
            <a:br>
              <a:rPr lang="es-VE" sz="4000" b="1" i="1" dirty="0"/>
            </a:br>
            <a:br>
              <a:rPr lang="es-VE" sz="4000" b="1" i="1" dirty="0"/>
            </a:br>
            <a:br>
              <a:rPr lang="es-VE" sz="4000" b="1" i="1" dirty="0"/>
            </a:br>
            <a:br>
              <a:rPr lang="es-VE" sz="4000" b="1" i="1" dirty="0"/>
            </a:br>
            <a:br>
              <a:rPr lang="es-VE" sz="4000" b="1" i="1" dirty="0"/>
            </a:br>
            <a:br>
              <a:rPr lang="es-VE" sz="4000" b="1" i="1" dirty="0"/>
            </a:br>
            <a:br>
              <a:rPr lang="es-VE" sz="4000" b="1" i="1" dirty="0"/>
            </a:br>
            <a:br>
              <a:rPr lang="es-VE" dirty="0"/>
            </a:br>
            <a:r>
              <a:rPr lang="es-VE" sz="5400" b="1" i="1" dirty="0"/>
              <a:t> </a:t>
            </a:r>
            <a:r>
              <a:rPr lang="es-VE" sz="3600" b="1" i="1" dirty="0"/>
              <a:t>Traducir el modelo lógico al SGBD seleccionado</a:t>
            </a:r>
            <a:endParaRPr lang="es-VE" sz="3600" dirty="0"/>
          </a:p>
        </p:txBody>
      </p:sp>
      <p:sp>
        <p:nvSpPr>
          <p:cNvPr id="3" name="2 Marcador de contenido"/>
          <p:cNvSpPr>
            <a:spLocks noGrp="1"/>
          </p:cNvSpPr>
          <p:nvPr>
            <p:ph idx="1"/>
          </p:nvPr>
        </p:nvSpPr>
        <p:spPr>
          <a:xfrm>
            <a:off x="457200" y="1500174"/>
            <a:ext cx="8229600" cy="4824426"/>
          </a:xfrm>
        </p:spPr>
        <p:txBody>
          <a:bodyPr>
            <a:normAutofit fontScale="92500" lnSpcReduction="10000"/>
          </a:bodyPr>
          <a:lstStyle/>
          <a:p>
            <a:pPr algn="just">
              <a:buNone/>
            </a:pPr>
            <a:r>
              <a:rPr lang="es-VE" dirty="0"/>
              <a:t>Objetivo: Generar un esquema de base de datos a partir del modelo lógico de los datos que pueda implementarse en el SGBD seleccionado.</a:t>
            </a:r>
          </a:p>
          <a:p>
            <a:pPr algn="just">
              <a:buNone/>
            </a:pPr>
            <a:endParaRPr lang="es-VE" dirty="0"/>
          </a:p>
          <a:p>
            <a:pPr algn="just"/>
            <a:r>
              <a:rPr lang="es-VE" dirty="0"/>
              <a:t>La primera parte de este proceso supone cotejar (es decir, confrontar una cosa con otra),la información recogida durante el modelado y documentación de los datos lógicos en el diccionario de datos.</a:t>
            </a:r>
          </a:p>
          <a:p>
            <a:pPr algn="just"/>
            <a:endParaRPr lang="es-VE" dirty="0"/>
          </a:p>
          <a:p>
            <a:pPr algn="just"/>
            <a:r>
              <a:rPr lang="es-VE" dirty="0"/>
              <a:t>La segunda parte usa esta información para producir el diseño de las relaciones bases. Este proceso requiere un conocimiento profundo de las funciones ofrecidas por  el SGBD. Por ejemplo, el diseñador necesitará conocer:</a:t>
            </a:r>
          </a:p>
          <a:p>
            <a:pPr algn="just"/>
            <a:endParaRPr lang="es-V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10334"/>
          </a:xfrm>
        </p:spPr>
        <p:txBody>
          <a:bodyPr>
            <a:normAutofit fontScale="90000"/>
          </a:bodyPr>
          <a:lstStyle/>
          <a:p>
            <a:r>
              <a:rPr lang="es-VE" sz="3600" b="1" i="1" dirty="0"/>
              <a:t>Qué debe conocer del SGBD</a:t>
            </a:r>
          </a:p>
        </p:txBody>
      </p:sp>
      <p:sp>
        <p:nvSpPr>
          <p:cNvPr id="3" name="2 Marcador de contenido"/>
          <p:cNvSpPr>
            <a:spLocks noGrp="1"/>
          </p:cNvSpPr>
          <p:nvPr>
            <p:ph idx="1"/>
          </p:nvPr>
        </p:nvSpPr>
        <p:spPr>
          <a:xfrm>
            <a:off x="457200" y="1500174"/>
            <a:ext cx="8229600" cy="4824426"/>
          </a:xfrm>
        </p:spPr>
        <p:txBody>
          <a:bodyPr>
            <a:normAutofit fontScale="92500" lnSpcReduction="10000"/>
          </a:bodyPr>
          <a:lstStyle/>
          <a:p>
            <a:pPr algn="just"/>
            <a:r>
              <a:rPr lang="es-VE" dirty="0"/>
              <a:t>Como crear una relación base </a:t>
            </a:r>
          </a:p>
          <a:p>
            <a:pPr algn="just"/>
            <a:r>
              <a:rPr lang="es-VE" dirty="0"/>
              <a:t>Si el sistema soporta la definición de clave primaria, clave secundaria y clave externa.</a:t>
            </a:r>
          </a:p>
          <a:p>
            <a:pPr algn="just"/>
            <a:r>
              <a:rPr lang="es-VE" dirty="0"/>
              <a:t> Si el sistema soporta la definición de datos requeridos (que es, si el sistema permite atributos definidos como NO NULOS).</a:t>
            </a:r>
          </a:p>
          <a:p>
            <a:pPr algn="just"/>
            <a:r>
              <a:rPr lang="es-VE" dirty="0"/>
              <a:t>Si el sistema soporta la definición de dominios.</a:t>
            </a:r>
          </a:p>
          <a:p>
            <a:pPr algn="just"/>
            <a:r>
              <a:rPr lang="es-VE" dirty="0"/>
              <a:t>Si el sistema soporta las restricciones de integridad relacional.</a:t>
            </a:r>
          </a:p>
          <a:p>
            <a:pPr algn="just"/>
            <a:r>
              <a:rPr lang="es-VE" dirty="0"/>
              <a:t>Si soporta la definición de restricciones de integridad. </a:t>
            </a:r>
          </a:p>
          <a:p>
            <a:pPr algn="just"/>
            <a:r>
              <a:rPr lang="es-VE" dirty="0"/>
              <a:t>Si el sistema soporta las restricciones impuestas por la Organización.</a:t>
            </a:r>
          </a:p>
          <a:p>
            <a:pPr>
              <a:buNone/>
            </a:pPr>
            <a:endParaRPr lang="es-VE" dirty="0"/>
          </a:p>
          <a:p>
            <a:pPr>
              <a:buNone/>
            </a:pPr>
            <a:endParaRPr lang="es-VE"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928670"/>
            <a:ext cx="8472518" cy="500066"/>
          </a:xfrm>
        </p:spPr>
        <p:txBody>
          <a:bodyPr>
            <a:normAutofit fontScale="90000"/>
          </a:bodyPr>
          <a:lstStyle/>
          <a:p>
            <a:pPr marL="514350" indent="15875" algn="just"/>
            <a:r>
              <a:rPr lang="es-VE" sz="3000" b="1" i="1" dirty="0"/>
              <a:t>Diseñar la representación de los datos variados </a:t>
            </a:r>
          </a:p>
        </p:txBody>
      </p:sp>
      <p:sp>
        <p:nvSpPr>
          <p:cNvPr id="3" name="2 Marcador de contenido"/>
          <p:cNvSpPr>
            <a:spLocks noGrp="1"/>
          </p:cNvSpPr>
          <p:nvPr>
            <p:ph idx="1"/>
          </p:nvPr>
        </p:nvSpPr>
        <p:spPr>
          <a:xfrm>
            <a:off x="457200" y="1643050"/>
            <a:ext cx="8229600" cy="4681550"/>
          </a:xfrm>
        </p:spPr>
        <p:txBody>
          <a:bodyPr/>
          <a:lstStyle/>
          <a:p>
            <a:r>
              <a:rPr lang="es-VE" dirty="0"/>
              <a:t>Objetivo: Decidir como representar los datos derivados presentes en el modelo lógicos de los datos, dentro del SGBD seleccionado.</a:t>
            </a:r>
          </a:p>
          <a:p>
            <a:pPr>
              <a:buNone/>
            </a:pPr>
            <a:r>
              <a:rPr lang="es-VE" dirty="0"/>
              <a:t>   El diseñador debe calcular: </a:t>
            </a:r>
          </a:p>
          <a:p>
            <a:r>
              <a:rPr lang="es-VE" dirty="0"/>
              <a:t>El costo adicional de almacenar los datos derivados y mantener la coherencia con los datos operativos a </a:t>
            </a:r>
            <a:r>
              <a:rPr lang="es-VE" dirty="0" err="1"/>
              <a:t>apartir</a:t>
            </a:r>
            <a:r>
              <a:rPr lang="es-VE" dirty="0"/>
              <a:t> de los cuales se derivan;</a:t>
            </a:r>
          </a:p>
          <a:p>
            <a:r>
              <a:rPr lang="es-VE" dirty="0"/>
              <a:t>El costo de calcular dichos datos derivados cada vez que sea necesarios. </a:t>
            </a:r>
          </a:p>
          <a:p>
            <a:endParaRPr lang="es-VE"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928670"/>
            <a:ext cx="8229600" cy="438896"/>
          </a:xfrm>
        </p:spPr>
        <p:txBody>
          <a:bodyPr>
            <a:normAutofit fontScale="90000"/>
          </a:bodyPr>
          <a:lstStyle/>
          <a:p>
            <a:br>
              <a:rPr lang="es-VE" sz="4400" dirty="0"/>
            </a:br>
            <a:br>
              <a:rPr lang="es-VE" sz="4400" dirty="0"/>
            </a:br>
            <a:br>
              <a:rPr lang="es-VE" sz="4400" dirty="0"/>
            </a:br>
            <a:br>
              <a:rPr lang="es-VE" sz="4400" dirty="0"/>
            </a:br>
            <a:br>
              <a:rPr lang="es-VE" sz="4400" dirty="0"/>
            </a:br>
            <a:br>
              <a:rPr lang="es-VE" sz="4400" dirty="0"/>
            </a:br>
            <a:br>
              <a:rPr lang="es-VE" dirty="0"/>
            </a:br>
            <a:r>
              <a:rPr lang="es-VE" sz="5400" dirty="0"/>
              <a:t> </a:t>
            </a:r>
            <a:r>
              <a:rPr lang="es-VE" sz="4000" b="1" i="1" dirty="0"/>
              <a:t>Diseñar las restricciones generales</a:t>
            </a:r>
          </a:p>
        </p:txBody>
      </p:sp>
      <p:sp>
        <p:nvSpPr>
          <p:cNvPr id="3" name="2 Marcador de contenido"/>
          <p:cNvSpPr>
            <a:spLocks noGrp="1"/>
          </p:cNvSpPr>
          <p:nvPr>
            <p:ph idx="1"/>
          </p:nvPr>
        </p:nvSpPr>
        <p:spPr>
          <a:xfrm>
            <a:off x="500034" y="1428736"/>
            <a:ext cx="8229600" cy="1071570"/>
          </a:xfrm>
        </p:spPr>
        <p:txBody>
          <a:bodyPr/>
          <a:lstStyle/>
          <a:p>
            <a:r>
              <a:rPr lang="es-VE" dirty="0"/>
              <a:t>Objetivo: Diseñar las restricciones generales para el SGBD seleccionado.</a:t>
            </a:r>
          </a:p>
        </p:txBody>
      </p:sp>
      <p:sp>
        <p:nvSpPr>
          <p:cNvPr id="1033" name="Rectangle 9"/>
          <p:cNvSpPr>
            <a:spLocks noChangeArrowheads="1"/>
          </p:cNvSpPr>
          <p:nvPr/>
        </p:nvSpPr>
        <p:spPr bwMode="auto">
          <a:xfrm>
            <a:off x="1071538" y="2335812"/>
            <a:ext cx="6858048"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CREATE TABLE Nombre de tabla</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(Nombre columna 1 tipo de dato [NOT NULL] [UNIQUE],</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 Nombre columna n tipo de dato [NOT NULL] [UNIQUE]</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[DEFAULT opción predeterminada,]</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[CHECK (condición),]</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PRIMARY KEY (lista de columnas),</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[CONSTRAINT Nombre de la restricción,]</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[FOREIGN KEY atributo REFERENCES Nombre de la tabla referenciada</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ON UPDATE acción referencial</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VE" b="1" i="0" u="none" strike="noStrike" cap="none" normalizeH="0" baseline="0" dirty="0">
                <a:ln>
                  <a:noFill/>
                </a:ln>
                <a:solidFill>
                  <a:schemeClr val="tx1"/>
                </a:solidFill>
                <a:effectLst/>
                <a:latin typeface="Calibri" pitchFamily="34" charset="0"/>
                <a:ea typeface="Times New Roman" pitchFamily="18" charset="0"/>
                <a:cs typeface="Arial" pitchFamily="34" charset="0"/>
              </a:rPr>
              <a:t>ON DELETE acción referencial,]);</a:t>
            </a:r>
            <a:endParaRPr kumimoji="0" lang="es-VE" b="1"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VE" b="0" i="0" u="none" strike="noStrike" cap="none" normalizeH="0" baseline="0" dirty="0">
              <a:ln>
                <a:noFill/>
              </a:ln>
              <a:solidFill>
                <a:schemeClr val="tx1"/>
              </a:solidFill>
              <a:effectLst/>
              <a:latin typeface="Calibri"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00042"/>
            <a:ext cx="8229600" cy="1143000"/>
          </a:xfrm>
        </p:spPr>
        <p:txBody>
          <a:bodyPr/>
          <a:lstStyle/>
          <a:p>
            <a:r>
              <a:rPr lang="es-VE" dirty="0"/>
              <a:t>Contenido</a:t>
            </a:r>
          </a:p>
        </p:txBody>
      </p:sp>
      <p:sp>
        <p:nvSpPr>
          <p:cNvPr id="3" name="2 Marcador de contenido"/>
          <p:cNvSpPr>
            <a:spLocks noGrp="1"/>
          </p:cNvSpPr>
          <p:nvPr>
            <p:ph idx="1"/>
          </p:nvPr>
        </p:nvSpPr>
        <p:spPr>
          <a:xfrm>
            <a:off x="357158" y="1935480"/>
            <a:ext cx="8786842" cy="4389120"/>
          </a:xfrm>
        </p:spPr>
        <p:txBody>
          <a:bodyPr/>
          <a:lstStyle/>
          <a:p>
            <a:r>
              <a:rPr lang="es-VE" b="1" i="1" dirty="0"/>
              <a:t>Unidad IV: Optimización de Base de Datos.</a:t>
            </a:r>
          </a:p>
          <a:p>
            <a:pPr marL="273050" indent="-7938">
              <a:lnSpc>
                <a:spcPct val="150000"/>
              </a:lnSpc>
              <a:buFont typeface="Arial" pitchFamily="34" charset="0"/>
              <a:buChar char="•"/>
            </a:pPr>
            <a:r>
              <a:rPr lang="es-VE" dirty="0"/>
              <a:t> Técnicas básicas para mejora de rendimiento y afinado</a:t>
            </a:r>
          </a:p>
          <a:p>
            <a:pPr marL="273050" indent="-7938">
              <a:lnSpc>
                <a:spcPct val="150000"/>
              </a:lnSpc>
              <a:buFont typeface="Arial" pitchFamily="34" charset="0"/>
              <a:buChar char="•"/>
            </a:pPr>
            <a:r>
              <a:rPr lang="es-VE" dirty="0"/>
              <a:t> Consideraciones de rendimiento</a:t>
            </a:r>
          </a:p>
          <a:p>
            <a:pPr marL="273050" indent="-7938">
              <a:lnSpc>
                <a:spcPct val="150000"/>
              </a:lnSpc>
              <a:buFont typeface="Arial" pitchFamily="34" charset="0"/>
              <a:buChar char="•"/>
            </a:pPr>
            <a:r>
              <a:rPr lang="es-VE" dirty="0"/>
              <a:t> Mecanismos de consultas  en sistemas de bases de datos</a:t>
            </a:r>
          </a:p>
          <a:p>
            <a:pPr marL="273050" indent="-7938">
              <a:lnSpc>
                <a:spcPct val="150000"/>
              </a:lnSpc>
              <a:buFont typeface="Arial" pitchFamily="34" charset="0"/>
              <a:buChar char="•"/>
            </a:pPr>
            <a:r>
              <a:rPr lang="es-VE" dirty="0"/>
              <a:t> Herramientas para supervisar el rendimiento del servidor</a:t>
            </a:r>
          </a:p>
          <a:p>
            <a:pPr marL="273050" indent="-7938">
              <a:lnSpc>
                <a:spcPct val="150000"/>
              </a:lnSpc>
              <a:buFont typeface="Arial" pitchFamily="34" charset="0"/>
              <a:buChar char="•"/>
            </a:pPr>
            <a:r>
              <a:rPr lang="es-VE" dirty="0"/>
              <a:t> Monitoreo del sistema</a:t>
            </a:r>
          </a:p>
          <a:p>
            <a:pPr marL="273050" indent="-7938">
              <a:buNone/>
            </a:pPr>
            <a:endParaRPr lang="es-VE" dirty="0"/>
          </a:p>
          <a:p>
            <a:endParaRPr lang="es-VE"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4348" y="2285992"/>
            <a:ext cx="8229600" cy="1357322"/>
          </a:xfrm>
        </p:spPr>
        <p:txBody>
          <a:bodyPr/>
          <a:lstStyle/>
          <a:p>
            <a:pPr>
              <a:buNone/>
            </a:pPr>
            <a:r>
              <a:rPr lang="es-VE" sz="2400" dirty="0">
                <a:latin typeface="+mj-lt"/>
              </a:rPr>
              <a:t>    CREATE DOMAIN Nombre del domino [AS] tipo de dato</a:t>
            </a:r>
          </a:p>
          <a:p>
            <a:pPr>
              <a:buNone/>
            </a:pPr>
            <a:r>
              <a:rPr lang="es-VE" sz="2400" dirty="0">
                <a:latin typeface="+mj-lt"/>
              </a:rPr>
              <a:t> 	[DEFAULT opción predeterminada]</a:t>
            </a:r>
          </a:p>
          <a:p>
            <a:pPr>
              <a:buNone/>
            </a:pPr>
            <a:r>
              <a:rPr lang="es-VE" sz="2400" dirty="0">
                <a:latin typeface="+mj-lt"/>
              </a:rPr>
              <a:t>    [CHECK (Condición)];</a:t>
            </a:r>
          </a:p>
          <a:p>
            <a:pPr>
              <a:buNone/>
            </a:pPr>
            <a:endParaRPr lang="es-VE" dirty="0">
              <a:latin typeface="+mj-lt"/>
            </a:endParaRPr>
          </a:p>
          <a:p>
            <a:pPr>
              <a:buNone/>
            </a:pPr>
            <a:endParaRPr lang="es-VE" dirty="0">
              <a:latin typeface="+mj-lt"/>
            </a:endParaRPr>
          </a:p>
        </p:txBody>
      </p:sp>
      <p:sp>
        <p:nvSpPr>
          <p:cNvPr id="4" name="3 CuadroTexto"/>
          <p:cNvSpPr txBox="1"/>
          <p:nvPr/>
        </p:nvSpPr>
        <p:spPr>
          <a:xfrm>
            <a:off x="1000100" y="3929066"/>
            <a:ext cx="7929618" cy="880369"/>
          </a:xfrm>
          <a:prstGeom prst="rect">
            <a:avLst/>
          </a:prstGeom>
          <a:noFill/>
        </p:spPr>
        <p:txBody>
          <a:bodyPr wrap="square" rtlCol="0">
            <a:spAutoFit/>
          </a:bodyPr>
          <a:lstStyle/>
          <a:p>
            <a:pPr>
              <a:lnSpc>
                <a:spcPct val="150000"/>
              </a:lnSpc>
            </a:pPr>
            <a:r>
              <a:rPr lang="es-VE" b="1" dirty="0"/>
              <a:t>CONSTRAINT Nombre</a:t>
            </a:r>
          </a:p>
          <a:p>
            <a:pPr>
              <a:lnSpc>
                <a:spcPct val="150000"/>
              </a:lnSpc>
            </a:pPr>
            <a:r>
              <a:rPr lang="en-US" b="1" dirty="0"/>
              <a:t>CHECK ( (</a:t>
            </a:r>
            <a:r>
              <a:rPr lang="es-VE" b="1" dirty="0" err="1"/>
              <a:t>Subconsulta</a:t>
            </a:r>
            <a:r>
              <a:rPr lang="es-VE" b="1" dirty="0"/>
              <a:t> o condición))</a:t>
            </a:r>
          </a:p>
        </p:txBody>
      </p:sp>
      <p:sp>
        <p:nvSpPr>
          <p:cNvPr id="6" name="Rectangle 1"/>
          <p:cNvSpPr>
            <a:spLocks noChangeArrowheads="1"/>
          </p:cNvSpPr>
          <p:nvPr/>
        </p:nvSpPr>
        <p:spPr bwMode="auto">
          <a:xfrm>
            <a:off x="928662" y="1071546"/>
            <a:ext cx="4270593"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0850" algn="l"/>
              </a:tabLst>
            </a:pPr>
            <a:r>
              <a:rPr kumimoji="0" lang="es-VE" sz="2800" b="0" i="0" u="none" strike="noStrike" cap="none" normalizeH="0" baseline="0" dirty="0">
                <a:ln>
                  <a:noFill/>
                </a:ln>
                <a:solidFill>
                  <a:schemeClr val="tx1"/>
                </a:solidFill>
                <a:effectLst/>
                <a:latin typeface="Calibri" pitchFamily="34" charset="0"/>
                <a:ea typeface="Times New Roman" pitchFamily="18" charset="0"/>
                <a:cs typeface="Arial" pitchFamily="34" charset="0"/>
              </a:rPr>
              <a:t>CREATE ASSERTION Nombre</a:t>
            </a:r>
            <a:endParaRPr kumimoji="0" lang="es-VE" sz="2800" b="0" i="0" u="none" strike="noStrike" cap="none" normalizeH="0" baseline="0" dirty="0">
              <a:ln>
                <a:noFill/>
              </a:ln>
              <a:solidFill>
                <a:schemeClr val="tx1"/>
              </a:solidFill>
              <a:effectLst/>
              <a:latin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0850" algn="l"/>
              </a:tabLst>
            </a:pPr>
            <a:r>
              <a:rPr kumimoji="0" lang="es-VE" sz="2800" b="0" i="0" u="none" strike="noStrike" cap="none" normalizeH="0" baseline="0" dirty="0">
                <a:ln>
                  <a:noFill/>
                </a:ln>
                <a:solidFill>
                  <a:schemeClr val="tx1"/>
                </a:solidFill>
                <a:effectLst/>
                <a:latin typeface="Calibri" pitchFamily="34" charset="0"/>
                <a:ea typeface="Times New Roman" pitchFamily="18" charset="0"/>
                <a:cs typeface="Arial" pitchFamily="34" charset="0"/>
              </a:rPr>
              <a:t> CHECK (Condición)</a:t>
            </a:r>
            <a:endParaRPr kumimoji="0" lang="es-VE" sz="2800" b="0" i="0" u="none" strike="noStrike" cap="none" normalizeH="0" baseline="0" dirty="0">
              <a:ln>
                <a:noFill/>
              </a:ln>
              <a:solidFill>
                <a:schemeClr val="tx1"/>
              </a:solidFill>
              <a:effectLst/>
              <a:latin typeface="Calibri"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142984"/>
            <a:ext cx="8229600" cy="2214578"/>
          </a:xfrm>
        </p:spPr>
        <p:txBody>
          <a:bodyPr>
            <a:normAutofit lnSpcReduction="10000"/>
          </a:bodyPr>
          <a:lstStyle/>
          <a:p>
            <a:pPr>
              <a:buNone/>
            </a:pPr>
            <a:r>
              <a:rPr lang="es-VE" sz="2000" b="1" dirty="0"/>
              <a:t>CREATE TRIGGER nombre  ON nombre de la tabla</a:t>
            </a:r>
          </a:p>
          <a:p>
            <a:pPr>
              <a:buNone/>
            </a:pPr>
            <a:r>
              <a:rPr lang="es-VE" sz="2000" b="1" dirty="0"/>
              <a:t>FOR INSERT, UPDATE, DELETE</a:t>
            </a:r>
          </a:p>
          <a:p>
            <a:pPr>
              <a:buNone/>
            </a:pPr>
            <a:r>
              <a:rPr lang="en-US" sz="2000" b="1" dirty="0"/>
              <a:t>AS IF </a:t>
            </a:r>
            <a:r>
              <a:rPr lang="es-VE" sz="2000" b="1" dirty="0"/>
              <a:t>(condición )</a:t>
            </a:r>
          </a:p>
          <a:p>
            <a:pPr>
              <a:buNone/>
            </a:pPr>
            <a:r>
              <a:rPr lang="es-VE" sz="2000" b="1" dirty="0"/>
              <a:t>BEGIN</a:t>
            </a:r>
          </a:p>
          <a:p>
            <a:pPr>
              <a:buNone/>
            </a:pPr>
            <a:r>
              <a:rPr lang="es-VE" sz="2000" b="1" dirty="0"/>
              <a:t>    Acción</a:t>
            </a:r>
          </a:p>
          <a:p>
            <a:pPr>
              <a:buNone/>
            </a:pPr>
            <a:r>
              <a:rPr lang="es-VE" sz="2000" b="1" dirty="0"/>
              <a:t>END</a:t>
            </a:r>
          </a:p>
        </p:txBody>
      </p:sp>
      <p:sp>
        <p:nvSpPr>
          <p:cNvPr id="5" name="4 Rectángulo"/>
          <p:cNvSpPr/>
          <p:nvPr/>
        </p:nvSpPr>
        <p:spPr>
          <a:xfrm>
            <a:off x="571472" y="3500438"/>
            <a:ext cx="8001056" cy="2585323"/>
          </a:xfrm>
          <a:prstGeom prst="rect">
            <a:avLst/>
          </a:prstGeom>
        </p:spPr>
        <p:txBody>
          <a:bodyPr wrap="square">
            <a:spAutoFit/>
          </a:bodyPr>
          <a:lstStyle/>
          <a:p>
            <a:r>
              <a:rPr lang="es-VE" b="1" dirty="0"/>
              <a:t>CREATE TRIGGER Nombre</a:t>
            </a:r>
          </a:p>
          <a:p>
            <a:r>
              <a:rPr lang="es-VE" b="1" dirty="0"/>
              <a:t>(AFTER | BEFORE) </a:t>
            </a:r>
            <a:r>
              <a:rPr lang="en-US" b="1" dirty="0"/>
              <a:t>&lt;</a:t>
            </a:r>
            <a:r>
              <a:rPr lang="en-US" b="1" dirty="0" err="1"/>
              <a:t>evento</a:t>
            </a:r>
            <a:r>
              <a:rPr lang="en-US" b="1" dirty="0"/>
              <a:t> de </a:t>
            </a:r>
            <a:r>
              <a:rPr lang="en-US" b="1" dirty="0" err="1"/>
              <a:t>activacion</a:t>
            </a:r>
            <a:r>
              <a:rPr lang="en-US" b="1" dirty="0"/>
              <a:t>&gt;  ON &lt; </a:t>
            </a:r>
            <a:r>
              <a:rPr lang="en-US" b="1" dirty="0" err="1"/>
              <a:t>nombre</a:t>
            </a:r>
            <a:r>
              <a:rPr lang="en-US" b="1" dirty="0"/>
              <a:t> de la </a:t>
            </a:r>
            <a:r>
              <a:rPr lang="en-US" b="1" dirty="0" err="1"/>
              <a:t>tabla</a:t>
            </a:r>
            <a:r>
              <a:rPr lang="en-US" b="1" dirty="0"/>
              <a:t>&gt;</a:t>
            </a:r>
          </a:p>
          <a:p>
            <a:r>
              <a:rPr lang="en-US" b="1" dirty="0"/>
              <a:t>[FOR EACH ROW]</a:t>
            </a:r>
          </a:p>
          <a:p>
            <a:r>
              <a:rPr lang="en-US" b="1" dirty="0"/>
              <a:t>[WHEN &lt;</a:t>
            </a:r>
            <a:r>
              <a:rPr lang="en-US" b="1" dirty="0" err="1"/>
              <a:t>condicion</a:t>
            </a:r>
            <a:r>
              <a:rPr lang="en-US" b="1" dirty="0"/>
              <a:t>&gt;]</a:t>
            </a:r>
          </a:p>
          <a:p>
            <a:r>
              <a:rPr lang="en-US" b="1" dirty="0"/>
              <a:t>&lt; </a:t>
            </a:r>
            <a:r>
              <a:rPr lang="en-US" b="1" dirty="0" err="1"/>
              <a:t>acciones</a:t>
            </a:r>
            <a:r>
              <a:rPr lang="en-US" b="1" dirty="0"/>
              <a:t> del trigger&gt;; </a:t>
            </a:r>
          </a:p>
          <a:p>
            <a:endParaRPr lang="en-US" dirty="0"/>
          </a:p>
          <a:p>
            <a:r>
              <a:rPr lang="en-US" dirty="0" err="1"/>
              <a:t>Eventos</a:t>
            </a:r>
            <a:r>
              <a:rPr lang="en-US" dirty="0"/>
              <a:t> de </a:t>
            </a:r>
            <a:r>
              <a:rPr lang="en-US" dirty="0" err="1"/>
              <a:t>activacion</a:t>
            </a:r>
            <a:r>
              <a:rPr lang="en-US" dirty="0"/>
              <a:t> : INSERT </a:t>
            </a:r>
            <a:r>
              <a:rPr lang="es-VE" dirty="0"/>
              <a:t>| UPDATE| DELETE [</a:t>
            </a:r>
            <a:r>
              <a:rPr lang="en-US" dirty="0"/>
              <a:t>OF  &lt;</a:t>
            </a:r>
            <a:r>
              <a:rPr lang="en-US" dirty="0" err="1"/>
              <a:t>nombre</a:t>
            </a:r>
            <a:r>
              <a:rPr lang="en-US" dirty="0"/>
              <a:t> de la  </a:t>
            </a:r>
            <a:r>
              <a:rPr lang="en-US" dirty="0" err="1"/>
              <a:t>columna</a:t>
            </a:r>
            <a:r>
              <a:rPr lang="en-US" dirty="0"/>
              <a:t>&gt;, {&lt; </a:t>
            </a:r>
            <a:r>
              <a:rPr lang="en-US" dirty="0" err="1"/>
              <a:t>nombre</a:t>
            </a:r>
            <a:r>
              <a:rPr lang="en-US" dirty="0"/>
              <a:t>  de la </a:t>
            </a:r>
            <a:r>
              <a:rPr lang="en-US" dirty="0" err="1"/>
              <a:t>columna</a:t>
            </a:r>
            <a:r>
              <a:rPr lang="en-US" dirty="0"/>
              <a:t>&gt;}]</a:t>
            </a:r>
          </a:p>
          <a:p>
            <a:r>
              <a:rPr lang="en-US" dirty="0" err="1"/>
              <a:t>Accion</a:t>
            </a:r>
            <a:r>
              <a:rPr lang="en-US" dirty="0"/>
              <a:t> </a:t>
            </a:r>
            <a:r>
              <a:rPr lang="en-US" dirty="0" err="1"/>
              <a:t>Trtiger</a:t>
            </a:r>
            <a:r>
              <a:rPr lang="en-US" dirty="0"/>
              <a:t>: </a:t>
            </a:r>
            <a:r>
              <a:rPr lang="en-US" dirty="0" err="1"/>
              <a:t>bloque</a:t>
            </a:r>
            <a:endParaRPr lang="es-VE"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71480"/>
            <a:ext cx="8229600" cy="510334"/>
          </a:xfrm>
        </p:spPr>
        <p:txBody>
          <a:bodyPr>
            <a:normAutofit/>
          </a:bodyPr>
          <a:lstStyle/>
          <a:p>
            <a:r>
              <a:rPr lang="es-VE" sz="2400" b="1" i="1" dirty="0"/>
              <a:t>Planteamiento del problema</a:t>
            </a:r>
          </a:p>
        </p:txBody>
      </p:sp>
      <p:sp>
        <p:nvSpPr>
          <p:cNvPr id="4" name="3 Marcador de contenido"/>
          <p:cNvSpPr>
            <a:spLocks noGrp="1"/>
          </p:cNvSpPr>
          <p:nvPr>
            <p:ph idx="1"/>
          </p:nvPr>
        </p:nvSpPr>
        <p:spPr>
          <a:xfrm>
            <a:off x="457200" y="1214422"/>
            <a:ext cx="8229600" cy="5110178"/>
          </a:xfrm>
        </p:spPr>
        <p:txBody>
          <a:bodyPr>
            <a:noAutofit/>
          </a:bodyPr>
          <a:lstStyle/>
          <a:p>
            <a:pPr algn="just">
              <a:buNone/>
            </a:pPr>
            <a:r>
              <a:rPr lang="es-ES" sz="1800" dirty="0">
                <a:latin typeface="Arial" pitchFamily="34" charset="0"/>
                <a:cs typeface="Arial" pitchFamily="34" charset="0"/>
              </a:rPr>
              <a:t>Una pequeña empresa de distribución de productos terminados, necesita automatizar la  información acerca de su clientes, pedidos, artículos y fabricas que le proveen los mismo. Hasta el momento se registran los siguientes datos en varios  formatos:</a:t>
            </a:r>
          </a:p>
          <a:p>
            <a:pPr algn="just">
              <a:buNone/>
            </a:pPr>
            <a:r>
              <a:rPr lang="en-US" sz="1800" dirty="0">
                <a:latin typeface="Arial" pitchFamily="34" charset="0"/>
                <a:cs typeface="Arial" pitchFamily="34" charset="0"/>
              </a:rPr>
              <a:t>• Para </a:t>
            </a:r>
            <a:r>
              <a:rPr lang="en-US" sz="1800" dirty="0" err="1">
                <a:latin typeface="Arial" pitchFamily="34" charset="0"/>
                <a:cs typeface="Arial" pitchFamily="34" charset="0"/>
              </a:rPr>
              <a:t>cada</a:t>
            </a:r>
            <a:r>
              <a:rPr lang="en-US" sz="1800" dirty="0">
                <a:latin typeface="Arial" pitchFamily="34" charset="0"/>
                <a:cs typeface="Arial" pitchFamily="34" charset="0"/>
              </a:rPr>
              <a:t> </a:t>
            </a:r>
            <a:r>
              <a:rPr lang="en-US" sz="1800" dirty="0" err="1">
                <a:latin typeface="Arial" pitchFamily="34" charset="0"/>
                <a:cs typeface="Arial" pitchFamily="34" charset="0"/>
              </a:rPr>
              <a:t>cliente</a:t>
            </a:r>
            <a:r>
              <a:rPr lang="en-US" sz="1800" dirty="0">
                <a:latin typeface="Arial" pitchFamily="34" charset="0"/>
                <a:cs typeface="Arial" pitchFamily="34" charset="0"/>
              </a:rPr>
              <a:t>: </a:t>
            </a:r>
            <a:r>
              <a:rPr lang="en-US" sz="1800" dirty="0" err="1">
                <a:latin typeface="Arial" pitchFamily="34" charset="0"/>
                <a:cs typeface="Arial" pitchFamily="34" charset="0"/>
              </a:rPr>
              <a:t>Número</a:t>
            </a:r>
            <a:r>
              <a:rPr lang="en-US" sz="1800" dirty="0">
                <a:latin typeface="Arial" pitchFamily="34" charset="0"/>
                <a:cs typeface="Arial" pitchFamily="34" charset="0"/>
              </a:rPr>
              <a:t> de </a:t>
            </a:r>
            <a:r>
              <a:rPr lang="en-US" sz="1800" dirty="0" err="1">
                <a:latin typeface="Arial" pitchFamily="34" charset="0"/>
                <a:cs typeface="Arial" pitchFamily="34" charset="0"/>
              </a:rPr>
              <a:t>cliente</a:t>
            </a:r>
            <a:r>
              <a:rPr lang="en-US" sz="1800" dirty="0">
                <a:latin typeface="Arial" pitchFamily="34" charset="0"/>
                <a:cs typeface="Arial" pitchFamily="34" charset="0"/>
              </a:rPr>
              <a:t> (</a:t>
            </a:r>
            <a:r>
              <a:rPr lang="en-US" sz="1800" dirty="0" err="1">
                <a:latin typeface="Arial" pitchFamily="34" charset="0"/>
                <a:cs typeface="Arial" pitchFamily="34" charset="0"/>
              </a:rPr>
              <a:t>único</a:t>
            </a:r>
            <a:r>
              <a:rPr lang="en-US" sz="1800" dirty="0">
                <a:latin typeface="Arial" pitchFamily="34" charset="0"/>
                <a:cs typeface="Arial" pitchFamily="34" charset="0"/>
              </a:rPr>
              <a:t>), </a:t>
            </a:r>
            <a:r>
              <a:rPr lang="en-US" sz="1800" dirty="0" err="1">
                <a:latin typeface="Arial" pitchFamily="34" charset="0"/>
                <a:cs typeface="Arial" pitchFamily="34" charset="0"/>
              </a:rPr>
              <a:t>Direcciones</a:t>
            </a:r>
            <a:r>
              <a:rPr lang="en-US" sz="1800" dirty="0">
                <a:latin typeface="Arial" pitchFamily="34" charset="0"/>
                <a:cs typeface="Arial" pitchFamily="34" charset="0"/>
              </a:rPr>
              <a:t> de </a:t>
            </a:r>
            <a:r>
              <a:rPr lang="en-US" sz="1800" dirty="0" err="1">
                <a:latin typeface="Arial" pitchFamily="34" charset="0"/>
                <a:cs typeface="Arial" pitchFamily="34" charset="0"/>
              </a:rPr>
              <a:t>envío</a:t>
            </a:r>
            <a:r>
              <a:rPr lang="en-US" sz="1800" dirty="0">
                <a:latin typeface="Arial" pitchFamily="34" charset="0"/>
                <a:cs typeface="Arial" pitchFamily="34" charset="0"/>
              </a:rPr>
              <a:t> (</a:t>
            </a:r>
            <a:r>
              <a:rPr lang="en-US" sz="1800" dirty="0" err="1">
                <a:latin typeface="Arial" pitchFamily="34" charset="0"/>
                <a:cs typeface="Arial" pitchFamily="34" charset="0"/>
              </a:rPr>
              <a:t>varias</a:t>
            </a:r>
            <a:r>
              <a:rPr lang="en-US" sz="1800" dirty="0">
                <a:latin typeface="Arial" pitchFamily="34" charset="0"/>
                <a:cs typeface="Arial" pitchFamily="34" charset="0"/>
              </a:rPr>
              <a:t> </a:t>
            </a:r>
            <a:r>
              <a:rPr lang="en-US" sz="1800" dirty="0" err="1">
                <a:latin typeface="Arial" pitchFamily="34" charset="0"/>
                <a:cs typeface="Arial" pitchFamily="34" charset="0"/>
              </a:rPr>
              <a:t>por</a:t>
            </a:r>
            <a:r>
              <a:rPr lang="en-US" sz="1800" dirty="0">
                <a:latin typeface="Arial" pitchFamily="34" charset="0"/>
                <a:cs typeface="Arial" pitchFamily="34" charset="0"/>
              </a:rPr>
              <a:t> </a:t>
            </a:r>
            <a:r>
              <a:rPr lang="en-US" sz="1800" dirty="0" err="1">
                <a:latin typeface="Arial" pitchFamily="34" charset="0"/>
                <a:cs typeface="Arial" pitchFamily="34" charset="0"/>
              </a:rPr>
              <a:t>cliente</a:t>
            </a:r>
            <a:r>
              <a:rPr lang="en-US" sz="1800" dirty="0">
                <a:latin typeface="Arial" pitchFamily="34" charset="0"/>
                <a:cs typeface="Arial" pitchFamily="34" charset="0"/>
              </a:rPr>
              <a:t>), </a:t>
            </a:r>
            <a:r>
              <a:rPr lang="en-US" sz="1800" dirty="0" err="1">
                <a:latin typeface="Arial" pitchFamily="34" charset="0"/>
                <a:cs typeface="Arial" pitchFamily="34" charset="0"/>
              </a:rPr>
              <a:t>Saldo</a:t>
            </a:r>
            <a:r>
              <a:rPr lang="en-US" sz="1800" dirty="0">
                <a:latin typeface="Arial" pitchFamily="34" charset="0"/>
                <a:cs typeface="Arial" pitchFamily="34" charset="0"/>
              </a:rPr>
              <a:t>, </a:t>
            </a:r>
            <a:r>
              <a:rPr lang="en-US" sz="1800" dirty="0" err="1">
                <a:latin typeface="Arial" pitchFamily="34" charset="0"/>
                <a:cs typeface="Arial" pitchFamily="34" charset="0"/>
              </a:rPr>
              <a:t>Límite</a:t>
            </a:r>
            <a:r>
              <a:rPr lang="en-US" sz="1800" dirty="0">
                <a:latin typeface="Arial" pitchFamily="34" charset="0"/>
                <a:cs typeface="Arial" pitchFamily="34" charset="0"/>
              </a:rPr>
              <a:t> de c</a:t>
            </a:r>
            <a:r>
              <a:rPr lang="es-ES" sz="1800" dirty="0">
                <a:latin typeface="Arial" pitchFamily="34" charset="0"/>
                <a:cs typeface="Arial" pitchFamily="34" charset="0"/>
              </a:rPr>
              <a:t>rédito (depende del cliente, pero en ningún caso debe superar los 100.000 Bs.), Descuento (Nunca mayor a 30%).</a:t>
            </a:r>
          </a:p>
          <a:p>
            <a:pPr algn="just">
              <a:buNone/>
            </a:pPr>
            <a:r>
              <a:rPr lang="es-ES" sz="1800" dirty="0">
                <a:latin typeface="Arial" pitchFamily="34" charset="0"/>
                <a:cs typeface="Arial" pitchFamily="34" charset="0"/>
              </a:rPr>
              <a:t>• Para cada artículo: Número de artículo (único), Fábricas que lo distribuyen, Existencias de ese artículo, Stock Mínimo, Stock Máximo, Descripción del artículo y precio.</a:t>
            </a:r>
          </a:p>
          <a:p>
            <a:pPr algn="just">
              <a:buNone/>
            </a:pPr>
            <a:r>
              <a:rPr lang="es-ES" sz="1800" dirty="0">
                <a:latin typeface="Arial" pitchFamily="34" charset="0"/>
                <a:cs typeface="Arial" pitchFamily="34" charset="0"/>
              </a:rPr>
              <a:t>• Para cada pedido: Cada pedido tiene una cabecera y el cuerpo del pedido. La cabecera está formada por el número de cliente, dirección de envío y fecha del pedido, monto total. El cuerpo del pedido son varias líneas, en cada línea se especifican el número del artículo pedido, la cantidad y el precio de venta.</a:t>
            </a:r>
          </a:p>
          <a:p>
            <a:pPr algn="just">
              <a:buClrTx/>
            </a:pPr>
            <a:r>
              <a:rPr lang="es-ES" sz="1800" dirty="0">
                <a:latin typeface="Arial" pitchFamily="34" charset="0"/>
                <a:cs typeface="Arial" pitchFamily="34" charset="0"/>
              </a:rPr>
              <a:t>Además  se debe llevar el control de los abonos realizados por los clientes, de esto se guarda la siguiente información: monto y fecha.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10334"/>
          </a:xfrm>
        </p:spPr>
        <p:txBody>
          <a:bodyPr>
            <a:normAutofit/>
          </a:bodyPr>
          <a:lstStyle/>
          <a:p>
            <a:r>
              <a:rPr lang="es-VE" sz="2400" b="1" i="1" dirty="0"/>
              <a:t>continuación</a:t>
            </a:r>
          </a:p>
        </p:txBody>
      </p:sp>
      <p:sp>
        <p:nvSpPr>
          <p:cNvPr id="4" name="3 Marcador de contenido"/>
          <p:cNvSpPr>
            <a:spLocks noGrp="1"/>
          </p:cNvSpPr>
          <p:nvPr>
            <p:ph idx="1"/>
          </p:nvPr>
        </p:nvSpPr>
        <p:spPr>
          <a:xfrm>
            <a:off x="500034" y="1428736"/>
            <a:ext cx="8229600" cy="5072098"/>
          </a:xfrm>
        </p:spPr>
        <p:txBody>
          <a:bodyPr>
            <a:normAutofit/>
          </a:bodyPr>
          <a:lstStyle/>
          <a:p>
            <a:pPr algn="just"/>
            <a:r>
              <a:rPr lang="es-ES" sz="1800" dirty="0">
                <a:latin typeface="Arial" pitchFamily="34" charset="0"/>
                <a:cs typeface="Arial" pitchFamily="34" charset="0"/>
              </a:rPr>
              <a:t>Además, se ha determinado que se debe almacenar la información de las fábricas que suministran los artículos a distribuir, se usará: Número de la fábrica (único) y Teléfono de contacto. También, por información estratégica, se podría incluir información de fábricas alternativas respecto de las que ya fabrican artículos para esta empresa. para cada suministro que realice se debe almacenar el número del artículo pedido, la cantidad, el precio de distribución y fecha.</a:t>
            </a:r>
            <a:endParaRPr lang="es-ES" sz="1800" i="1" dirty="0">
              <a:latin typeface="Arial" pitchFamily="34" charset="0"/>
              <a:cs typeface="Arial" pitchFamily="34" charset="0"/>
            </a:endParaRPr>
          </a:p>
          <a:p>
            <a:pPr algn="just"/>
            <a:endParaRPr lang="es-ES" sz="1800" i="1" dirty="0">
              <a:latin typeface="Arial" pitchFamily="34" charset="0"/>
              <a:cs typeface="Arial" pitchFamily="34" charset="0"/>
            </a:endParaRPr>
          </a:p>
          <a:p>
            <a:pPr algn="just">
              <a:buNone/>
            </a:pPr>
            <a:r>
              <a:rPr lang="es-ES" sz="1800" i="1" dirty="0">
                <a:latin typeface="Arial" pitchFamily="34" charset="0"/>
                <a:cs typeface="Arial" pitchFamily="34" charset="0"/>
              </a:rPr>
              <a:t> Observación</a:t>
            </a:r>
          </a:p>
          <a:p>
            <a:pPr algn="just"/>
            <a:r>
              <a:rPr lang="es-ES" sz="1800" i="1" dirty="0">
                <a:latin typeface="Arial" pitchFamily="34" charset="0"/>
                <a:cs typeface="Arial" pitchFamily="34" charset="0"/>
              </a:rPr>
              <a:t> Una fecha incluye hora.</a:t>
            </a:r>
          </a:p>
          <a:p>
            <a:pPr algn="just"/>
            <a:r>
              <a:rPr lang="es-ES" sz="1800" i="1" dirty="0">
                <a:latin typeface="Arial" pitchFamily="34" charset="0"/>
                <a:cs typeface="Arial" pitchFamily="34" charset="0"/>
              </a:rPr>
              <a:t>El Precio de venta se calcula con un 15% sobre el precio de distribución, tomando siempre como referencia la última entrada recibida.</a:t>
            </a:r>
          </a:p>
          <a:p>
            <a:pPr algn="just"/>
            <a:r>
              <a:rPr lang="es-ES" sz="1800" dirty="0">
                <a:latin typeface="Arial" pitchFamily="34" charset="0"/>
                <a:cs typeface="Arial" pitchFamily="34" charset="0"/>
              </a:rPr>
              <a:t>Para ingresar un cliente, debe realizar un pedido.</a:t>
            </a:r>
          </a:p>
          <a:p>
            <a:pPr algn="just"/>
            <a:endParaRPr lang="es-ES" sz="1800" i="1" dirty="0">
              <a:latin typeface="Arial" pitchFamily="34" charset="0"/>
              <a:cs typeface="Arial" pitchFamily="34" charset="0"/>
            </a:endParaRPr>
          </a:p>
          <a:p>
            <a:pPr algn="just"/>
            <a:endParaRPr lang="es-VE" sz="2800" dirty="0">
              <a:latin typeface="Arial" pitchFamily="34" charset="0"/>
              <a:cs typeface="Arial" pitchFamily="34" charset="0"/>
            </a:endParaRPr>
          </a:p>
          <a:p>
            <a:pPr algn="just"/>
            <a:endParaRPr lang="es-VE"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000108"/>
            <a:ext cx="8229600" cy="5429288"/>
          </a:xfrm>
        </p:spPr>
        <p:txBody>
          <a:bodyPr>
            <a:normAutofit lnSpcReduction="10000"/>
          </a:bodyPr>
          <a:lstStyle/>
          <a:p>
            <a:pPr algn="just"/>
            <a:r>
              <a:rPr lang="es-VE" sz="2400" dirty="0">
                <a:latin typeface="Arial" pitchFamily="34" charset="0"/>
                <a:cs typeface="Arial" pitchFamily="34" charset="0"/>
              </a:rPr>
              <a:t>Se estima que se reciben suministros semanalmente, aunque en caso de pedidos especiales se pueden realizar en cualquier instante.</a:t>
            </a:r>
          </a:p>
          <a:p>
            <a:pPr algn="just">
              <a:buNone/>
            </a:pPr>
            <a:r>
              <a:rPr lang="es-VE" sz="2400" dirty="0">
                <a:latin typeface="Arial" pitchFamily="34" charset="0"/>
                <a:cs typeface="Arial" pitchFamily="34" charset="0"/>
              </a:rPr>
              <a:t>Se despachan un promedio de 20 pedidos diariamente, y  se ingresan unos 10 clientes nuevos semanalmente</a:t>
            </a:r>
            <a:r>
              <a:rPr lang="es-VE" dirty="0"/>
              <a:t>.</a:t>
            </a:r>
          </a:p>
          <a:p>
            <a:pPr algn="just"/>
            <a:r>
              <a:rPr lang="es-VE" dirty="0"/>
              <a:t>A final de mes se deben emitir los siguientes reportes:</a:t>
            </a:r>
          </a:p>
          <a:p>
            <a:pPr marL="530225" indent="-176213" algn="just">
              <a:buFont typeface="Arial" pitchFamily="34" charset="0"/>
              <a:buChar char="•"/>
            </a:pPr>
            <a:r>
              <a:rPr lang="es-VE" dirty="0"/>
              <a:t>Pedidos realizados en el mes, ordenados por fecha  y dentro de este por cliente, detallando los artículos comprados.</a:t>
            </a:r>
          </a:p>
          <a:p>
            <a:pPr marL="530225" indent="-176213" algn="just">
              <a:buFont typeface="Arial" pitchFamily="34" charset="0"/>
              <a:buChar char="•"/>
            </a:pPr>
            <a:r>
              <a:rPr lang="es-VE" dirty="0"/>
              <a:t>Suministros recibidos en el mes, ordenados por fecha y fabrica, detallando los artículos suministrados.</a:t>
            </a:r>
          </a:p>
          <a:p>
            <a:pPr marL="530225" indent="-176213" algn="just">
              <a:buFont typeface="Arial" pitchFamily="34" charset="0"/>
              <a:buChar char="•"/>
            </a:pPr>
            <a:r>
              <a:rPr lang="es-VE" dirty="0"/>
              <a:t>Pagos realizados en el mes ordenados por fecha y cliente.</a:t>
            </a:r>
          </a:p>
          <a:p>
            <a:pPr marL="530225" indent="-176213" algn="just">
              <a:buNone/>
            </a:pPr>
            <a:endParaRPr lang="es-VE" dirty="0"/>
          </a:p>
          <a:p>
            <a:pPr marL="530225" indent="-176213" algn="just">
              <a:buFont typeface="Arial" pitchFamily="34" charset="0"/>
              <a:buChar char="•"/>
            </a:pPr>
            <a:endParaRPr lang="es-VE" dirty="0"/>
          </a:p>
          <a:p>
            <a:pPr algn="just"/>
            <a:endParaRPr lang="es-V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1500174"/>
            <a:ext cx="8229600" cy="296020"/>
          </a:xfrm>
        </p:spPr>
        <p:txBody>
          <a:bodyPr>
            <a:normAutofit fontScale="90000"/>
          </a:bodyPr>
          <a:lstStyle/>
          <a:p>
            <a:r>
              <a:rPr lang="es-VE" sz="3200" b="1" i="1" dirty="0"/>
              <a:t>Modelo Relacional</a:t>
            </a:r>
            <a:br>
              <a:rPr lang="es-VE" sz="3200" b="1" i="1" dirty="0"/>
            </a:br>
            <a:r>
              <a:rPr lang="es-VE" sz="3200" b="1" i="1" dirty="0"/>
              <a:t>Cliente</a:t>
            </a:r>
          </a:p>
        </p:txBody>
      </p:sp>
      <p:graphicFrame>
        <p:nvGraphicFramePr>
          <p:cNvPr id="4" name="3 Marcador de contenido"/>
          <p:cNvGraphicFramePr>
            <a:graphicFrameLocks noGrp="1"/>
          </p:cNvGraphicFramePr>
          <p:nvPr>
            <p:ph idx="1"/>
          </p:nvPr>
        </p:nvGraphicFramePr>
        <p:xfrm>
          <a:off x="428596" y="1857363"/>
          <a:ext cx="8229600" cy="4401189"/>
        </p:xfrm>
        <a:graphic>
          <a:graphicData uri="http://schemas.openxmlformats.org/drawingml/2006/table">
            <a:tbl>
              <a:tblPr firstRow="1" bandRow="1">
                <a:tableStyleId>{7DF18680-E054-41AD-8BC1-D1AEF772440D}</a:tableStyleId>
              </a:tblPr>
              <a:tblGrid>
                <a:gridCol w="1143008">
                  <a:extLst>
                    <a:ext uri="{9D8B030D-6E8A-4147-A177-3AD203B41FA5}">
                      <a16:colId xmlns:a16="http://schemas.microsoft.com/office/drawing/2014/main" val="20000"/>
                    </a:ext>
                  </a:extLst>
                </a:gridCol>
                <a:gridCol w="1428760">
                  <a:extLst>
                    <a:ext uri="{9D8B030D-6E8A-4147-A177-3AD203B41FA5}">
                      <a16:colId xmlns:a16="http://schemas.microsoft.com/office/drawing/2014/main" val="20001"/>
                    </a:ext>
                  </a:extLst>
                </a:gridCol>
                <a:gridCol w="1042966">
                  <a:extLst>
                    <a:ext uri="{9D8B030D-6E8A-4147-A177-3AD203B41FA5}">
                      <a16:colId xmlns:a16="http://schemas.microsoft.com/office/drawing/2014/main" val="20002"/>
                    </a:ext>
                  </a:extLst>
                </a:gridCol>
                <a:gridCol w="857256">
                  <a:extLst>
                    <a:ext uri="{9D8B030D-6E8A-4147-A177-3AD203B41FA5}">
                      <a16:colId xmlns:a16="http://schemas.microsoft.com/office/drawing/2014/main" val="20003"/>
                    </a:ext>
                  </a:extLst>
                </a:gridCol>
                <a:gridCol w="1714512">
                  <a:extLst>
                    <a:ext uri="{9D8B030D-6E8A-4147-A177-3AD203B41FA5}">
                      <a16:colId xmlns:a16="http://schemas.microsoft.com/office/drawing/2014/main" val="20004"/>
                    </a:ext>
                  </a:extLst>
                </a:gridCol>
                <a:gridCol w="2043098">
                  <a:extLst>
                    <a:ext uri="{9D8B030D-6E8A-4147-A177-3AD203B41FA5}">
                      <a16:colId xmlns:a16="http://schemas.microsoft.com/office/drawing/2014/main" val="20005"/>
                    </a:ext>
                  </a:extLst>
                </a:gridCol>
              </a:tblGrid>
              <a:tr h="574068">
                <a:tc>
                  <a:txBody>
                    <a:bodyPr/>
                    <a:lstStyle/>
                    <a:p>
                      <a:r>
                        <a:rPr lang="es-VE" sz="1400" dirty="0">
                          <a:solidFill>
                            <a:sysClr val="windowText" lastClr="000000"/>
                          </a:solidFill>
                        </a:rPr>
                        <a:t>Campo</a:t>
                      </a:r>
                    </a:p>
                  </a:txBody>
                  <a:tcPr/>
                </a:tc>
                <a:tc>
                  <a:txBody>
                    <a:bodyPr/>
                    <a:lstStyle/>
                    <a:p>
                      <a:r>
                        <a:rPr lang="es-VE" sz="1400" dirty="0">
                          <a:solidFill>
                            <a:sysClr val="windowText" lastClr="000000"/>
                          </a:solidFill>
                        </a:rPr>
                        <a:t>Tipo dato</a:t>
                      </a:r>
                    </a:p>
                  </a:txBody>
                  <a:tcPr/>
                </a:tc>
                <a:tc>
                  <a:txBody>
                    <a:bodyPr/>
                    <a:lstStyle/>
                    <a:p>
                      <a:r>
                        <a:rPr lang="es-VE" sz="1400" dirty="0">
                          <a:solidFill>
                            <a:sysClr val="windowText" lastClr="000000"/>
                          </a:solidFill>
                        </a:rPr>
                        <a:t>Tamaño</a:t>
                      </a:r>
                    </a:p>
                  </a:txBody>
                  <a:tcPr/>
                </a:tc>
                <a:tc>
                  <a:txBody>
                    <a:bodyPr/>
                    <a:lstStyle/>
                    <a:p>
                      <a:r>
                        <a:rPr lang="es-VE" sz="1400" dirty="0">
                          <a:solidFill>
                            <a:sysClr val="windowText" lastClr="000000"/>
                          </a:solidFill>
                        </a:rPr>
                        <a:t>Requerido</a:t>
                      </a:r>
                    </a:p>
                  </a:txBody>
                  <a:tcPr/>
                </a:tc>
                <a:tc>
                  <a:txBody>
                    <a:bodyPr/>
                    <a:lstStyle/>
                    <a:p>
                      <a:r>
                        <a:rPr lang="es-VE" sz="1400" dirty="0">
                          <a:solidFill>
                            <a:sysClr val="windowText" lastClr="000000"/>
                          </a:solidFill>
                        </a:rPr>
                        <a:t>Regla</a:t>
                      </a:r>
                    </a:p>
                  </a:txBody>
                  <a:tcPr/>
                </a:tc>
                <a:tc>
                  <a:txBody>
                    <a:bodyPr/>
                    <a:lstStyle/>
                    <a:p>
                      <a:r>
                        <a:rPr lang="es-VE" sz="1400" dirty="0">
                          <a:solidFill>
                            <a:sysClr val="windowText" lastClr="000000"/>
                          </a:solidFill>
                        </a:rPr>
                        <a:t>observación</a:t>
                      </a:r>
                    </a:p>
                  </a:txBody>
                  <a:tcPr/>
                </a:tc>
                <a:extLst>
                  <a:ext uri="{0D108BD9-81ED-4DB2-BD59-A6C34878D82A}">
                    <a16:rowId xmlns:a16="http://schemas.microsoft.com/office/drawing/2014/main" val="10000"/>
                  </a:ext>
                </a:extLst>
              </a:tr>
              <a:tr h="410853">
                <a:tc>
                  <a:txBody>
                    <a:bodyPr/>
                    <a:lstStyle/>
                    <a:p>
                      <a:r>
                        <a:rPr lang="es-VE" sz="1600" b="1" i="1" u="sng" dirty="0" err="1">
                          <a:solidFill>
                            <a:sysClr val="windowText" lastClr="000000"/>
                          </a:solidFill>
                        </a:rPr>
                        <a:t>Ncliente</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Números</a:t>
                      </a:r>
                    </a:p>
                  </a:txBody>
                  <a:tcPr/>
                </a:tc>
                <a:tc>
                  <a:txBody>
                    <a:bodyPr/>
                    <a:lstStyle/>
                    <a:p>
                      <a:r>
                        <a:rPr lang="es-VE" sz="1600" dirty="0">
                          <a:solidFill>
                            <a:sysClr val="windowText" lastClr="000000"/>
                          </a:solidFill>
                        </a:rPr>
                        <a:t>Identifica el cliente</a:t>
                      </a:r>
                    </a:p>
                  </a:txBody>
                  <a:tcPr/>
                </a:tc>
                <a:extLst>
                  <a:ext uri="{0D108BD9-81ED-4DB2-BD59-A6C34878D82A}">
                    <a16:rowId xmlns:a16="http://schemas.microsoft.com/office/drawing/2014/main" val="10001"/>
                  </a:ext>
                </a:extLst>
              </a:tr>
              <a:tr h="410853">
                <a:tc>
                  <a:txBody>
                    <a:bodyPr/>
                    <a:lstStyle/>
                    <a:p>
                      <a:r>
                        <a:rPr lang="es-VE" sz="1600" b="0" i="0" u="none" dirty="0">
                          <a:solidFill>
                            <a:sysClr val="windowText" lastClr="000000"/>
                          </a:solidFill>
                        </a:rPr>
                        <a:t>Nombre</a:t>
                      </a:r>
                    </a:p>
                  </a:txBody>
                  <a:tcPr/>
                </a:tc>
                <a:tc>
                  <a:txBody>
                    <a:bodyPr/>
                    <a:lstStyle/>
                    <a:p>
                      <a:r>
                        <a:rPr lang="es-VE" sz="1600" dirty="0">
                          <a:solidFill>
                            <a:sysClr val="windowText" lastClr="000000"/>
                          </a:solidFill>
                        </a:rPr>
                        <a:t>Carácter</a:t>
                      </a:r>
                    </a:p>
                  </a:txBody>
                  <a:tcPr/>
                </a:tc>
                <a:tc>
                  <a:txBody>
                    <a:bodyPr/>
                    <a:lstStyle/>
                    <a:p>
                      <a:r>
                        <a:rPr lang="es-VE" sz="1600" dirty="0">
                          <a:solidFill>
                            <a:sysClr val="windowText" lastClr="000000"/>
                          </a:solidFill>
                        </a:rPr>
                        <a:t>50</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Nombre del cliente</a:t>
                      </a:r>
                    </a:p>
                  </a:txBody>
                  <a:tcPr/>
                </a:tc>
                <a:extLst>
                  <a:ext uri="{0D108BD9-81ED-4DB2-BD59-A6C34878D82A}">
                    <a16:rowId xmlns:a16="http://schemas.microsoft.com/office/drawing/2014/main" val="10002"/>
                  </a:ext>
                </a:extLst>
              </a:tr>
              <a:tr h="911755">
                <a:tc>
                  <a:txBody>
                    <a:bodyPr/>
                    <a:lstStyle/>
                    <a:p>
                      <a:r>
                        <a:rPr lang="es-VE" sz="1600" b="0" i="0" u="none" dirty="0">
                          <a:solidFill>
                            <a:sysClr val="windowText" lastClr="000000"/>
                          </a:solidFill>
                        </a:rPr>
                        <a:t>Saldo</a:t>
                      </a: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Entero(6)</a:t>
                      </a:r>
                      <a:r>
                        <a:rPr lang="es-VE" sz="1600" baseline="0" dirty="0">
                          <a:solidFill>
                            <a:sysClr val="windowText" lastClr="000000"/>
                          </a:solidFill>
                        </a:rPr>
                        <a:t> Decimales (2)</a:t>
                      </a:r>
                      <a:endParaRPr lang="es-VE" sz="1600" dirty="0">
                        <a:solidFill>
                          <a:sysClr val="windowText" lastClr="000000"/>
                        </a:solidFill>
                      </a:endParaRPr>
                    </a:p>
                  </a:txBody>
                  <a:tcPr/>
                </a:tc>
                <a:tc>
                  <a:txBody>
                    <a:bodyPr/>
                    <a:lstStyle/>
                    <a:p>
                      <a:r>
                        <a:rPr lang="es-VE" sz="1600" dirty="0">
                          <a:solidFill>
                            <a:sysClr val="windowText" lastClr="000000"/>
                          </a:solidFill>
                        </a:rPr>
                        <a:t>No</a:t>
                      </a:r>
                    </a:p>
                  </a:txBody>
                  <a:tcPr/>
                </a:tc>
                <a:tc>
                  <a:txBody>
                    <a:bodyPr/>
                    <a:lstStyle/>
                    <a:p>
                      <a:r>
                        <a:rPr lang="es-VE" sz="1600" dirty="0">
                          <a:solidFill>
                            <a:sysClr val="windowText" lastClr="000000"/>
                          </a:solidFill>
                        </a:rPr>
                        <a:t>Valor por defecto 0</a:t>
                      </a:r>
                    </a:p>
                  </a:txBody>
                  <a:tcPr/>
                </a:tc>
                <a:tc>
                  <a:txBody>
                    <a:bodyPr/>
                    <a:lstStyle/>
                    <a:p>
                      <a:r>
                        <a:rPr lang="es-VE" sz="1600" dirty="0">
                          <a:solidFill>
                            <a:sysClr val="windowText" lastClr="000000"/>
                          </a:solidFill>
                        </a:rPr>
                        <a:t>No puede exceder</a:t>
                      </a:r>
                      <a:r>
                        <a:rPr lang="es-VE" sz="1600" baseline="0" dirty="0">
                          <a:solidFill>
                            <a:sysClr val="windowText" lastClr="000000"/>
                          </a:solidFill>
                        </a:rPr>
                        <a:t> de 100.000</a:t>
                      </a:r>
                      <a:endParaRPr lang="es-VE" sz="1600" dirty="0">
                        <a:solidFill>
                          <a:sysClr val="windowText" lastClr="000000"/>
                        </a:solidFill>
                      </a:endParaRPr>
                    </a:p>
                  </a:txBody>
                  <a:tcPr/>
                </a:tc>
                <a:extLst>
                  <a:ext uri="{0D108BD9-81ED-4DB2-BD59-A6C34878D82A}">
                    <a16:rowId xmlns:a16="http://schemas.microsoft.com/office/drawing/2014/main" val="10003"/>
                  </a:ext>
                </a:extLst>
              </a:tr>
              <a:tr h="911755">
                <a:tc>
                  <a:txBody>
                    <a:bodyPr/>
                    <a:lstStyle/>
                    <a:p>
                      <a:r>
                        <a:rPr lang="es-VE" sz="1600" b="0" i="0" u="none" dirty="0">
                          <a:solidFill>
                            <a:sysClr val="windowText" lastClr="000000"/>
                          </a:solidFill>
                        </a:rPr>
                        <a:t>Límite de crédito</a:t>
                      </a: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Entero(6)</a:t>
                      </a:r>
                      <a:r>
                        <a:rPr lang="es-VE" sz="1600" baseline="0" dirty="0">
                          <a:solidFill>
                            <a:sysClr val="windowText" lastClr="000000"/>
                          </a:solidFill>
                        </a:rPr>
                        <a:t> Decimales (2)</a:t>
                      </a:r>
                      <a:endParaRPr lang="es-VE" sz="1600" dirty="0">
                        <a:solidFill>
                          <a:sysClr val="windowText" lastClr="000000"/>
                        </a:solidFill>
                      </a:endParaRPr>
                    </a:p>
                  </a:txBody>
                  <a:tcPr/>
                </a:tc>
                <a:tc>
                  <a:txBody>
                    <a:bodyPr/>
                    <a:lstStyle/>
                    <a:p>
                      <a:r>
                        <a:rPr lang="es-VE" sz="1600" dirty="0">
                          <a:solidFill>
                            <a:sysClr val="windowText" lastClr="000000"/>
                          </a:solidFill>
                        </a:rPr>
                        <a:t>No</a:t>
                      </a:r>
                    </a:p>
                  </a:txBody>
                  <a:tcPr/>
                </a:tc>
                <a:tc>
                  <a:txBody>
                    <a:bodyPr/>
                    <a:lstStyle/>
                    <a:p>
                      <a:r>
                        <a:rPr lang="es-VE" sz="1600" dirty="0">
                          <a:solidFill>
                            <a:sysClr val="windowText" lastClr="000000"/>
                          </a:solidFill>
                        </a:rPr>
                        <a:t>Valor por defecto 0,</a:t>
                      </a:r>
                      <a:r>
                        <a:rPr lang="es-VE" sz="1600" baseline="0" dirty="0">
                          <a:solidFill>
                            <a:sysClr val="windowText" lastClr="000000"/>
                          </a:solidFill>
                        </a:rPr>
                        <a:t> </a:t>
                      </a:r>
                      <a:r>
                        <a:rPr lang="es-VE" sz="1600" dirty="0">
                          <a:solidFill>
                            <a:sysClr val="windowText" lastClr="000000"/>
                          </a:solidFill>
                        </a:rPr>
                        <a:t>Valor máximo 100.000</a:t>
                      </a:r>
                    </a:p>
                  </a:txBody>
                  <a:tcPr/>
                </a:tc>
                <a:tc>
                  <a:txBody>
                    <a:bodyPr/>
                    <a:lstStyle/>
                    <a:p>
                      <a:r>
                        <a:rPr lang="es-VE" sz="1600" dirty="0">
                          <a:solidFill>
                            <a:sysClr val="windowText" lastClr="000000"/>
                          </a:solidFill>
                        </a:rPr>
                        <a:t>No puede exceder</a:t>
                      </a:r>
                      <a:r>
                        <a:rPr lang="es-VE" sz="1600" baseline="0" dirty="0">
                          <a:solidFill>
                            <a:sysClr val="windowText" lastClr="000000"/>
                          </a:solidFill>
                        </a:rPr>
                        <a:t> de 100.000</a:t>
                      </a:r>
                      <a:endParaRPr lang="es-VE" sz="1600" dirty="0">
                        <a:solidFill>
                          <a:sysClr val="windowText" lastClr="000000"/>
                        </a:solidFill>
                      </a:endParaRPr>
                    </a:p>
                  </a:txBody>
                  <a:tcPr/>
                </a:tc>
                <a:extLst>
                  <a:ext uri="{0D108BD9-81ED-4DB2-BD59-A6C34878D82A}">
                    <a16:rowId xmlns:a16="http://schemas.microsoft.com/office/drawing/2014/main" val="10004"/>
                  </a:ext>
                </a:extLst>
              </a:tr>
              <a:tr h="1181905">
                <a:tc>
                  <a:txBody>
                    <a:bodyPr/>
                    <a:lstStyle/>
                    <a:p>
                      <a:r>
                        <a:rPr lang="es-VE" sz="1600" b="0" i="0" u="none" dirty="0">
                          <a:solidFill>
                            <a:sysClr val="windowText" lastClr="000000"/>
                          </a:solidFill>
                        </a:rPr>
                        <a:t>Descuento</a:t>
                      </a: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Entero(1)</a:t>
                      </a:r>
                      <a:r>
                        <a:rPr lang="es-VE" sz="1600" baseline="0" dirty="0">
                          <a:solidFill>
                            <a:sysClr val="windowText" lastClr="000000"/>
                          </a:solidFill>
                        </a:rPr>
                        <a:t> Decimales (3)</a:t>
                      </a:r>
                      <a:endParaRPr lang="es-VE" sz="1600" dirty="0">
                        <a:solidFill>
                          <a:sysClr val="windowText" lastClr="000000"/>
                        </a:solidFill>
                      </a:endParaRPr>
                    </a:p>
                  </a:txBody>
                  <a:tcPr/>
                </a:tc>
                <a:tc>
                  <a:txBody>
                    <a:bodyPr/>
                    <a:lstStyle/>
                    <a:p>
                      <a:r>
                        <a:rPr lang="es-VE" sz="1600" dirty="0">
                          <a:solidFill>
                            <a:sysClr val="windowText" lastClr="000000"/>
                          </a:solidFill>
                        </a:rPr>
                        <a:t>No</a:t>
                      </a:r>
                    </a:p>
                  </a:txBody>
                  <a:tcPr/>
                </a:tc>
                <a:tc>
                  <a:txBody>
                    <a:bodyPr/>
                    <a:lstStyle/>
                    <a:p>
                      <a:r>
                        <a:rPr lang="es-VE" sz="1600" dirty="0">
                          <a:solidFill>
                            <a:sysClr val="windowText" lastClr="000000"/>
                          </a:solidFill>
                        </a:rPr>
                        <a:t>Valor  por defecto 0,00</a:t>
                      </a:r>
                    </a:p>
                    <a:p>
                      <a:r>
                        <a:rPr lang="es-VE" sz="1600" dirty="0">
                          <a:solidFill>
                            <a:sysClr val="windowText" lastClr="000000"/>
                          </a:solidFill>
                        </a:rPr>
                        <a:t>Valor</a:t>
                      </a:r>
                      <a:r>
                        <a:rPr lang="es-VE" sz="1600" baseline="0" dirty="0">
                          <a:solidFill>
                            <a:sysClr val="windowText" lastClr="000000"/>
                          </a:solidFill>
                        </a:rPr>
                        <a:t> máximo 0,30</a:t>
                      </a:r>
                      <a:endParaRPr lang="es-VE" sz="1600" dirty="0">
                        <a:solidFill>
                          <a:sysClr val="windowText" lastClr="000000"/>
                        </a:solidFill>
                      </a:endParaRPr>
                    </a:p>
                  </a:txBody>
                  <a:tcPr/>
                </a:tc>
                <a:tc>
                  <a:txBody>
                    <a:bodyPr/>
                    <a:lstStyle/>
                    <a:p>
                      <a:r>
                        <a:rPr lang="es-VE" sz="1600" dirty="0">
                          <a:solidFill>
                            <a:sysClr val="windowText" lastClr="000000"/>
                          </a:solidFill>
                        </a:rPr>
                        <a:t>No puede exceder el 0,30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285720" y="1142984"/>
          <a:ext cx="8501122" cy="2131304"/>
        </p:xfrm>
        <a:graphic>
          <a:graphicData uri="http://schemas.openxmlformats.org/drawingml/2006/table">
            <a:tbl>
              <a:tblPr firstRow="1" bandRow="1">
                <a:tableStyleId>{7DF18680-E054-41AD-8BC1-D1AEF772440D}</a:tableStyleId>
              </a:tblPr>
              <a:tblGrid>
                <a:gridCol w="1071570">
                  <a:extLst>
                    <a:ext uri="{9D8B030D-6E8A-4147-A177-3AD203B41FA5}">
                      <a16:colId xmlns:a16="http://schemas.microsoft.com/office/drawing/2014/main" val="20000"/>
                    </a:ext>
                  </a:extLst>
                </a:gridCol>
                <a:gridCol w="1428760">
                  <a:extLst>
                    <a:ext uri="{9D8B030D-6E8A-4147-A177-3AD203B41FA5}">
                      <a16:colId xmlns:a16="http://schemas.microsoft.com/office/drawing/2014/main" val="20001"/>
                    </a:ext>
                  </a:extLst>
                </a:gridCol>
                <a:gridCol w="1071046">
                  <a:extLst>
                    <a:ext uri="{9D8B030D-6E8A-4147-A177-3AD203B41FA5}">
                      <a16:colId xmlns:a16="http://schemas.microsoft.com/office/drawing/2014/main" val="20002"/>
                    </a:ext>
                  </a:extLst>
                </a:gridCol>
                <a:gridCol w="915748">
                  <a:extLst>
                    <a:ext uri="{9D8B030D-6E8A-4147-A177-3AD203B41FA5}">
                      <a16:colId xmlns:a16="http://schemas.microsoft.com/office/drawing/2014/main" val="20003"/>
                    </a:ext>
                  </a:extLst>
                </a:gridCol>
                <a:gridCol w="1180291">
                  <a:extLst>
                    <a:ext uri="{9D8B030D-6E8A-4147-A177-3AD203B41FA5}">
                      <a16:colId xmlns:a16="http://schemas.microsoft.com/office/drawing/2014/main" val="20004"/>
                    </a:ext>
                  </a:extLst>
                </a:gridCol>
                <a:gridCol w="2833707">
                  <a:extLst>
                    <a:ext uri="{9D8B030D-6E8A-4147-A177-3AD203B41FA5}">
                      <a16:colId xmlns:a16="http://schemas.microsoft.com/office/drawing/2014/main" val="20005"/>
                    </a:ext>
                  </a:extLst>
                </a:gridCol>
              </a:tblGrid>
              <a:tr h="537408">
                <a:tc>
                  <a:txBody>
                    <a:bodyPr/>
                    <a:lstStyle/>
                    <a:p>
                      <a:r>
                        <a:rPr lang="es-VE" sz="1400" dirty="0">
                          <a:solidFill>
                            <a:sysClr val="windowText" lastClr="000000"/>
                          </a:solidFill>
                        </a:rPr>
                        <a:t>Campo</a:t>
                      </a:r>
                    </a:p>
                  </a:txBody>
                  <a:tcPr/>
                </a:tc>
                <a:tc>
                  <a:txBody>
                    <a:bodyPr/>
                    <a:lstStyle/>
                    <a:p>
                      <a:r>
                        <a:rPr lang="es-VE" sz="1400" dirty="0">
                          <a:solidFill>
                            <a:sysClr val="windowText" lastClr="000000"/>
                          </a:solidFill>
                        </a:rPr>
                        <a:t>Tipo dato</a:t>
                      </a:r>
                    </a:p>
                  </a:txBody>
                  <a:tcPr/>
                </a:tc>
                <a:tc>
                  <a:txBody>
                    <a:bodyPr/>
                    <a:lstStyle/>
                    <a:p>
                      <a:r>
                        <a:rPr lang="es-VE" sz="1400" dirty="0">
                          <a:solidFill>
                            <a:sysClr val="windowText" lastClr="000000"/>
                          </a:solidFill>
                        </a:rPr>
                        <a:t>Tamaño</a:t>
                      </a:r>
                    </a:p>
                  </a:txBody>
                  <a:tcPr/>
                </a:tc>
                <a:tc>
                  <a:txBody>
                    <a:bodyPr/>
                    <a:lstStyle/>
                    <a:p>
                      <a:r>
                        <a:rPr lang="es-VE" sz="1400" dirty="0">
                          <a:solidFill>
                            <a:sysClr val="windowText" lastClr="000000"/>
                          </a:solidFill>
                        </a:rPr>
                        <a:t>Requerido</a:t>
                      </a:r>
                    </a:p>
                  </a:txBody>
                  <a:tcPr/>
                </a:tc>
                <a:tc>
                  <a:txBody>
                    <a:bodyPr/>
                    <a:lstStyle/>
                    <a:p>
                      <a:r>
                        <a:rPr lang="es-VE" sz="1400" dirty="0">
                          <a:solidFill>
                            <a:sysClr val="windowText" lastClr="000000"/>
                          </a:solidFill>
                        </a:rPr>
                        <a:t>Regla</a:t>
                      </a:r>
                    </a:p>
                  </a:txBody>
                  <a:tcPr/>
                </a:tc>
                <a:tc>
                  <a:txBody>
                    <a:bodyPr/>
                    <a:lstStyle/>
                    <a:p>
                      <a:r>
                        <a:rPr lang="es-VE" sz="1400" dirty="0">
                          <a:solidFill>
                            <a:sysClr val="windowText" lastClr="000000"/>
                          </a:solidFill>
                        </a:rPr>
                        <a:t>observación</a:t>
                      </a:r>
                    </a:p>
                  </a:txBody>
                  <a:tcPr/>
                </a:tc>
                <a:extLst>
                  <a:ext uri="{0D108BD9-81ED-4DB2-BD59-A6C34878D82A}">
                    <a16:rowId xmlns:a16="http://schemas.microsoft.com/office/drawing/2014/main" val="10000"/>
                  </a:ext>
                </a:extLst>
              </a:tr>
              <a:tr h="435656">
                <a:tc>
                  <a:txBody>
                    <a:bodyPr/>
                    <a:lstStyle/>
                    <a:p>
                      <a:r>
                        <a:rPr lang="es-VE" sz="1600" b="1" i="1" u="sng" dirty="0" err="1">
                          <a:solidFill>
                            <a:sysClr val="windowText" lastClr="000000"/>
                          </a:solidFill>
                        </a:rPr>
                        <a:t>Ncliente</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Números</a:t>
                      </a:r>
                    </a:p>
                  </a:txBody>
                  <a:tcPr/>
                </a:tc>
                <a:tc>
                  <a:txBody>
                    <a:bodyPr/>
                    <a:lstStyle/>
                    <a:p>
                      <a:r>
                        <a:rPr lang="es-VE" sz="1600" dirty="0">
                          <a:solidFill>
                            <a:sysClr val="windowText" lastClr="000000"/>
                          </a:solidFill>
                        </a:rPr>
                        <a:t>Identifica el cliente (PK) (FK)</a:t>
                      </a:r>
                    </a:p>
                  </a:txBody>
                  <a:tcPr/>
                </a:tc>
                <a:extLst>
                  <a:ext uri="{0D108BD9-81ED-4DB2-BD59-A6C34878D82A}">
                    <a16:rowId xmlns:a16="http://schemas.microsoft.com/office/drawing/2014/main" val="10001"/>
                  </a:ext>
                </a:extLst>
              </a:tr>
              <a:tr h="489792">
                <a:tc>
                  <a:txBody>
                    <a:bodyPr/>
                    <a:lstStyle/>
                    <a:p>
                      <a:r>
                        <a:rPr lang="es-VE" sz="1600" b="1" i="1" u="sng" dirty="0">
                          <a:solidFill>
                            <a:sysClr val="windowText" lastClr="000000"/>
                          </a:solidFill>
                        </a:rPr>
                        <a:t>ID</a:t>
                      </a:r>
                    </a:p>
                  </a:txBody>
                  <a:tcPr/>
                </a:tc>
                <a:tc>
                  <a:txBody>
                    <a:bodyPr/>
                    <a:lstStyle/>
                    <a:p>
                      <a:r>
                        <a:rPr lang="es-VE" sz="1600" dirty="0">
                          <a:solidFill>
                            <a:sysClr val="windowText" lastClr="000000"/>
                          </a:solidFill>
                        </a:rPr>
                        <a:t>Autoincremento</a:t>
                      </a:r>
                    </a:p>
                  </a:txBody>
                  <a:tcPr/>
                </a:tc>
                <a:tc>
                  <a:txBody>
                    <a:bodyPr/>
                    <a:lstStyle/>
                    <a:p>
                      <a:endParaRPr lang="es-VE" sz="1600" dirty="0">
                        <a:solidFill>
                          <a:sysClr val="windowText" lastClr="000000"/>
                        </a:solidFill>
                      </a:endParaRPr>
                    </a:p>
                  </a:txBody>
                  <a:tcPr/>
                </a:tc>
                <a:tc>
                  <a:txBody>
                    <a:bodyPr/>
                    <a:lstStyle/>
                    <a:p>
                      <a:endParaRPr lang="es-VE" sz="1600" dirty="0">
                        <a:solidFill>
                          <a:sysClr val="windowText" lastClr="000000"/>
                        </a:solidFill>
                      </a:endParaRP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(PK)</a:t>
                      </a:r>
                    </a:p>
                  </a:txBody>
                  <a:tcPr/>
                </a:tc>
                <a:extLst>
                  <a:ext uri="{0D108BD9-81ED-4DB2-BD59-A6C34878D82A}">
                    <a16:rowId xmlns:a16="http://schemas.microsoft.com/office/drawing/2014/main" val="10002"/>
                  </a:ext>
                </a:extLst>
              </a:tr>
              <a:tr h="537408">
                <a:tc>
                  <a:txBody>
                    <a:bodyPr/>
                    <a:lstStyle/>
                    <a:p>
                      <a:r>
                        <a:rPr lang="es-VE" sz="1600" b="0" i="0" u="none" dirty="0">
                          <a:solidFill>
                            <a:sysClr val="windowText" lastClr="000000"/>
                          </a:solidFill>
                        </a:rPr>
                        <a:t>Dirección</a:t>
                      </a:r>
                    </a:p>
                  </a:txBody>
                  <a:tcPr/>
                </a:tc>
                <a:tc>
                  <a:txBody>
                    <a:bodyPr/>
                    <a:lstStyle/>
                    <a:p>
                      <a:r>
                        <a:rPr lang="es-VE" sz="1600" dirty="0">
                          <a:solidFill>
                            <a:sysClr val="windowText" lastClr="000000"/>
                          </a:solidFill>
                        </a:rPr>
                        <a:t>Carácter</a:t>
                      </a:r>
                    </a:p>
                  </a:txBody>
                  <a:tcPr/>
                </a:tc>
                <a:tc>
                  <a:txBody>
                    <a:bodyPr/>
                    <a:lstStyle/>
                    <a:p>
                      <a:r>
                        <a:rPr lang="es-VE" sz="1600" dirty="0">
                          <a:solidFill>
                            <a:sysClr val="windowText" lastClr="000000"/>
                          </a:solidFill>
                        </a:rPr>
                        <a:t>50</a:t>
                      </a: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Indica la dirección de entrega</a:t>
                      </a:r>
                      <a:r>
                        <a:rPr lang="es-VE" sz="1600" baseline="0" dirty="0">
                          <a:solidFill>
                            <a:sysClr val="windowText" lastClr="000000"/>
                          </a:solidFill>
                        </a:rPr>
                        <a:t> del cliente</a:t>
                      </a:r>
                      <a:endParaRPr lang="es-VE" sz="1600" dirty="0">
                        <a:solidFill>
                          <a:sysClr val="windowText" lastClr="000000"/>
                        </a:solidFill>
                      </a:endParaRPr>
                    </a:p>
                  </a:txBody>
                  <a:tcPr/>
                </a:tc>
                <a:extLst>
                  <a:ext uri="{0D108BD9-81ED-4DB2-BD59-A6C34878D82A}">
                    <a16:rowId xmlns:a16="http://schemas.microsoft.com/office/drawing/2014/main" val="10003"/>
                  </a:ext>
                </a:extLst>
              </a:tr>
            </a:tbl>
          </a:graphicData>
        </a:graphic>
      </p:graphicFrame>
      <p:sp>
        <p:nvSpPr>
          <p:cNvPr id="6" name="5 CuadroTexto"/>
          <p:cNvSpPr txBox="1"/>
          <p:nvPr/>
        </p:nvSpPr>
        <p:spPr>
          <a:xfrm>
            <a:off x="285720" y="714356"/>
            <a:ext cx="6429420" cy="369332"/>
          </a:xfrm>
          <a:prstGeom prst="rect">
            <a:avLst/>
          </a:prstGeom>
          <a:noFill/>
        </p:spPr>
        <p:txBody>
          <a:bodyPr wrap="square" rtlCol="0">
            <a:spAutoFit/>
          </a:bodyPr>
          <a:lstStyle/>
          <a:p>
            <a:r>
              <a:rPr lang="es-VE" dirty="0" err="1"/>
              <a:t>Direccionenvio</a:t>
            </a:r>
            <a:endParaRPr lang="es-VE" dirty="0"/>
          </a:p>
        </p:txBody>
      </p:sp>
      <p:graphicFrame>
        <p:nvGraphicFramePr>
          <p:cNvPr id="8" name="3 Marcador de contenido"/>
          <p:cNvGraphicFramePr>
            <a:graphicFrameLocks/>
          </p:cNvGraphicFramePr>
          <p:nvPr/>
        </p:nvGraphicFramePr>
        <p:xfrm>
          <a:off x="214282" y="3786190"/>
          <a:ext cx="8715436" cy="2499360"/>
        </p:xfrm>
        <a:graphic>
          <a:graphicData uri="http://schemas.openxmlformats.org/drawingml/2006/table">
            <a:tbl>
              <a:tblPr firstRow="1" bandRow="1">
                <a:tableStyleId>{7DF18680-E054-41AD-8BC1-D1AEF772440D}</a:tableStyleId>
              </a:tblPr>
              <a:tblGrid>
                <a:gridCol w="1214446">
                  <a:extLst>
                    <a:ext uri="{9D8B030D-6E8A-4147-A177-3AD203B41FA5}">
                      <a16:colId xmlns:a16="http://schemas.microsoft.com/office/drawing/2014/main" val="20000"/>
                    </a:ext>
                  </a:extLst>
                </a:gridCol>
                <a:gridCol w="1403198">
                  <a:extLst>
                    <a:ext uri="{9D8B030D-6E8A-4147-A177-3AD203B41FA5}">
                      <a16:colId xmlns:a16="http://schemas.microsoft.com/office/drawing/2014/main" val="20001"/>
                    </a:ext>
                  </a:extLst>
                </a:gridCol>
                <a:gridCol w="1210485">
                  <a:extLst>
                    <a:ext uri="{9D8B030D-6E8A-4147-A177-3AD203B41FA5}">
                      <a16:colId xmlns:a16="http://schemas.microsoft.com/office/drawing/2014/main" val="20002"/>
                    </a:ext>
                  </a:extLst>
                </a:gridCol>
                <a:gridCol w="907865">
                  <a:extLst>
                    <a:ext uri="{9D8B030D-6E8A-4147-A177-3AD203B41FA5}">
                      <a16:colId xmlns:a16="http://schemas.microsoft.com/office/drawing/2014/main" val="20003"/>
                    </a:ext>
                  </a:extLst>
                </a:gridCol>
                <a:gridCol w="1815729">
                  <a:extLst>
                    <a:ext uri="{9D8B030D-6E8A-4147-A177-3AD203B41FA5}">
                      <a16:colId xmlns:a16="http://schemas.microsoft.com/office/drawing/2014/main" val="20004"/>
                    </a:ext>
                  </a:extLst>
                </a:gridCol>
                <a:gridCol w="2163713">
                  <a:extLst>
                    <a:ext uri="{9D8B030D-6E8A-4147-A177-3AD203B41FA5}">
                      <a16:colId xmlns:a16="http://schemas.microsoft.com/office/drawing/2014/main" val="20005"/>
                    </a:ext>
                  </a:extLst>
                </a:gridCol>
              </a:tblGrid>
              <a:tr h="388468">
                <a:tc>
                  <a:txBody>
                    <a:bodyPr/>
                    <a:lstStyle/>
                    <a:p>
                      <a:r>
                        <a:rPr lang="es-VE" sz="1400" dirty="0">
                          <a:solidFill>
                            <a:sysClr val="windowText" lastClr="000000"/>
                          </a:solidFill>
                        </a:rPr>
                        <a:t>Campo</a:t>
                      </a:r>
                    </a:p>
                  </a:txBody>
                  <a:tcPr/>
                </a:tc>
                <a:tc>
                  <a:txBody>
                    <a:bodyPr/>
                    <a:lstStyle/>
                    <a:p>
                      <a:r>
                        <a:rPr lang="es-VE" sz="1400" dirty="0">
                          <a:solidFill>
                            <a:sysClr val="windowText" lastClr="000000"/>
                          </a:solidFill>
                        </a:rPr>
                        <a:t>Tipo dato</a:t>
                      </a:r>
                    </a:p>
                  </a:txBody>
                  <a:tcPr/>
                </a:tc>
                <a:tc>
                  <a:txBody>
                    <a:bodyPr/>
                    <a:lstStyle/>
                    <a:p>
                      <a:r>
                        <a:rPr lang="es-VE" sz="1400" dirty="0">
                          <a:solidFill>
                            <a:sysClr val="windowText" lastClr="000000"/>
                          </a:solidFill>
                        </a:rPr>
                        <a:t>Tamaño</a:t>
                      </a:r>
                    </a:p>
                  </a:txBody>
                  <a:tcPr/>
                </a:tc>
                <a:tc>
                  <a:txBody>
                    <a:bodyPr/>
                    <a:lstStyle/>
                    <a:p>
                      <a:r>
                        <a:rPr lang="es-VE" sz="1400" dirty="0">
                          <a:solidFill>
                            <a:sysClr val="windowText" lastClr="000000"/>
                          </a:solidFill>
                        </a:rPr>
                        <a:t>Requerido</a:t>
                      </a:r>
                    </a:p>
                  </a:txBody>
                  <a:tcPr/>
                </a:tc>
                <a:tc>
                  <a:txBody>
                    <a:bodyPr/>
                    <a:lstStyle/>
                    <a:p>
                      <a:r>
                        <a:rPr lang="es-VE" sz="1400" dirty="0">
                          <a:solidFill>
                            <a:sysClr val="windowText" lastClr="000000"/>
                          </a:solidFill>
                        </a:rPr>
                        <a:t>Regla</a:t>
                      </a:r>
                    </a:p>
                  </a:txBody>
                  <a:tcPr/>
                </a:tc>
                <a:tc>
                  <a:txBody>
                    <a:bodyPr/>
                    <a:lstStyle/>
                    <a:p>
                      <a:r>
                        <a:rPr lang="es-VE" sz="1400" dirty="0">
                          <a:solidFill>
                            <a:sysClr val="windowText" lastClr="000000"/>
                          </a:solidFill>
                        </a:rPr>
                        <a:t>observación</a:t>
                      </a:r>
                    </a:p>
                  </a:txBody>
                  <a:tcPr/>
                </a:tc>
                <a:extLst>
                  <a:ext uri="{0D108BD9-81ED-4DB2-BD59-A6C34878D82A}">
                    <a16:rowId xmlns:a16="http://schemas.microsoft.com/office/drawing/2014/main" val="10000"/>
                  </a:ext>
                </a:extLst>
              </a:tr>
              <a:tr h="434170">
                <a:tc>
                  <a:txBody>
                    <a:bodyPr/>
                    <a:lstStyle/>
                    <a:p>
                      <a:r>
                        <a:rPr lang="es-VE" sz="1600" b="1" i="1" u="sng" dirty="0" err="1">
                          <a:solidFill>
                            <a:sysClr val="windowText" lastClr="000000"/>
                          </a:solidFill>
                        </a:rPr>
                        <a:t>Ncliente</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Números</a:t>
                      </a:r>
                    </a:p>
                  </a:txBody>
                  <a:tcPr/>
                </a:tc>
                <a:tc>
                  <a:txBody>
                    <a:bodyPr/>
                    <a:lstStyle/>
                    <a:p>
                      <a:r>
                        <a:rPr lang="es-VE" sz="1600" dirty="0">
                          <a:solidFill>
                            <a:sysClr val="windowText" lastClr="000000"/>
                          </a:solidFill>
                        </a:rPr>
                        <a:t>Identifica el cliente (PK) (FK)</a:t>
                      </a:r>
                    </a:p>
                  </a:txBody>
                  <a:tcPr/>
                </a:tc>
                <a:extLst>
                  <a:ext uri="{0D108BD9-81ED-4DB2-BD59-A6C34878D82A}">
                    <a16:rowId xmlns:a16="http://schemas.microsoft.com/office/drawing/2014/main" val="10001"/>
                  </a:ext>
                </a:extLst>
              </a:tr>
              <a:tr h="434170">
                <a:tc>
                  <a:txBody>
                    <a:bodyPr/>
                    <a:lstStyle/>
                    <a:p>
                      <a:r>
                        <a:rPr lang="es-VE" sz="1600" b="1" i="1" u="sng" dirty="0" err="1">
                          <a:solidFill>
                            <a:sysClr val="windowText" lastClr="000000"/>
                          </a:solidFill>
                        </a:rPr>
                        <a:t>Fechabono</a:t>
                      </a:r>
                      <a:endParaRPr lang="es-VE" sz="1600" b="1" i="1" u="sng" dirty="0">
                        <a:solidFill>
                          <a:sysClr val="windowText" lastClr="000000"/>
                        </a:solidFill>
                      </a:endParaRPr>
                    </a:p>
                  </a:txBody>
                  <a:tcPr/>
                </a:tc>
                <a:tc>
                  <a:txBody>
                    <a:bodyPr/>
                    <a:lstStyle/>
                    <a:p>
                      <a:r>
                        <a:rPr lang="es-VE" sz="1600" dirty="0">
                          <a:solidFill>
                            <a:sysClr val="windowText" lastClr="000000"/>
                          </a:solidFill>
                        </a:rPr>
                        <a:t>Fecha y Hora</a:t>
                      </a:r>
                    </a:p>
                  </a:txBody>
                  <a:tcPr/>
                </a:tc>
                <a:tc>
                  <a:txBody>
                    <a:bodyPr/>
                    <a:lstStyle/>
                    <a:p>
                      <a:r>
                        <a:rPr lang="es-VE" sz="1600" dirty="0">
                          <a:solidFill>
                            <a:sysClr val="windowText" lastClr="000000"/>
                          </a:solidFill>
                          <a:latin typeface="Arial" pitchFamily="34" charset="0"/>
                          <a:cs typeface="Arial" pitchFamily="34" charset="0"/>
                        </a:rPr>
                        <a:t>16</a:t>
                      </a: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Fecha</a:t>
                      </a:r>
                      <a:r>
                        <a:rPr lang="es-VE" sz="1600" baseline="0" dirty="0">
                          <a:solidFill>
                            <a:sysClr val="windowText" lastClr="000000"/>
                          </a:solidFill>
                        </a:rPr>
                        <a:t> y Hora del abono (PK)</a:t>
                      </a:r>
                      <a:endParaRPr lang="es-VE" sz="1600" dirty="0">
                        <a:solidFill>
                          <a:sysClr val="windowText" lastClr="000000"/>
                        </a:solidFill>
                      </a:endParaRPr>
                    </a:p>
                  </a:txBody>
                  <a:tcPr/>
                </a:tc>
                <a:extLst>
                  <a:ext uri="{0D108BD9-81ED-4DB2-BD59-A6C34878D82A}">
                    <a16:rowId xmlns:a16="http://schemas.microsoft.com/office/drawing/2014/main" val="10002"/>
                  </a:ext>
                </a:extLst>
              </a:tr>
              <a:tr h="616978">
                <a:tc>
                  <a:txBody>
                    <a:bodyPr/>
                    <a:lstStyle/>
                    <a:p>
                      <a:r>
                        <a:rPr lang="es-VE" sz="1600" b="0" i="0" u="none" dirty="0">
                          <a:solidFill>
                            <a:sysClr val="windowText" lastClr="000000"/>
                          </a:solidFill>
                        </a:rPr>
                        <a:t>Monto</a:t>
                      </a: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Entero(6)</a:t>
                      </a:r>
                      <a:r>
                        <a:rPr lang="es-VE" sz="1600" baseline="0" dirty="0">
                          <a:solidFill>
                            <a:sysClr val="windowText" lastClr="000000"/>
                          </a:solidFill>
                        </a:rPr>
                        <a:t> Decimales (2)</a:t>
                      </a:r>
                      <a:endParaRPr lang="es-VE" sz="1600" dirty="0">
                        <a:solidFill>
                          <a:sysClr val="windowText" lastClr="000000"/>
                        </a:solidFill>
                      </a:endParaRP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Valor por defecto 0</a:t>
                      </a:r>
                    </a:p>
                  </a:txBody>
                  <a:tcPr/>
                </a:tc>
                <a:tc>
                  <a:txBody>
                    <a:bodyPr/>
                    <a:lstStyle/>
                    <a:p>
                      <a:r>
                        <a:rPr lang="es-VE" sz="1600" dirty="0">
                          <a:solidFill>
                            <a:sysClr val="windowText" lastClr="000000"/>
                          </a:solidFill>
                        </a:rPr>
                        <a:t>No puede exceder</a:t>
                      </a:r>
                      <a:r>
                        <a:rPr lang="es-VE" sz="1600" baseline="0" dirty="0">
                          <a:solidFill>
                            <a:sysClr val="windowText" lastClr="000000"/>
                          </a:solidFill>
                        </a:rPr>
                        <a:t> de 100.000, ni  al saldo del cliente</a:t>
                      </a:r>
                      <a:endParaRPr lang="es-VE" sz="1600" dirty="0">
                        <a:solidFill>
                          <a:sysClr val="windowText" lastClr="000000"/>
                        </a:solidFill>
                      </a:endParaRPr>
                    </a:p>
                  </a:txBody>
                  <a:tcPr/>
                </a:tc>
                <a:extLst>
                  <a:ext uri="{0D108BD9-81ED-4DB2-BD59-A6C34878D82A}">
                    <a16:rowId xmlns:a16="http://schemas.microsoft.com/office/drawing/2014/main" val="10003"/>
                  </a:ext>
                </a:extLst>
              </a:tr>
            </a:tbl>
          </a:graphicData>
        </a:graphic>
      </p:graphicFrame>
      <p:sp>
        <p:nvSpPr>
          <p:cNvPr id="9" name="8 CuadroTexto"/>
          <p:cNvSpPr txBox="1"/>
          <p:nvPr/>
        </p:nvSpPr>
        <p:spPr>
          <a:xfrm>
            <a:off x="357158" y="3429000"/>
            <a:ext cx="2786082" cy="369332"/>
          </a:xfrm>
          <a:prstGeom prst="rect">
            <a:avLst/>
          </a:prstGeom>
          <a:noFill/>
        </p:spPr>
        <p:txBody>
          <a:bodyPr wrap="square" rtlCol="0">
            <a:spAutoFit/>
          </a:bodyPr>
          <a:lstStyle/>
          <a:p>
            <a:r>
              <a:rPr lang="es-VE" b="1" i="1" dirty="0">
                <a:solidFill>
                  <a:srgbClr val="002060"/>
                </a:solidFill>
              </a:rPr>
              <a:t>Abono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3 Marcador de contenido"/>
          <p:cNvGraphicFramePr>
            <a:graphicFrameLocks/>
          </p:cNvGraphicFramePr>
          <p:nvPr/>
        </p:nvGraphicFramePr>
        <p:xfrm>
          <a:off x="214282" y="1928802"/>
          <a:ext cx="8715404" cy="4145280"/>
        </p:xfrm>
        <a:graphic>
          <a:graphicData uri="http://schemas.openxmlformats.org/drawingml/2006/table">
            <a:tbl>
              <a:tblPr firstRow="1" bandRow="1">
                <a:tableStyleId>{7DF18680-E054-41AD-8BC1-D1AEF772440D}</a:tableStyleId>
              </a:tblPr>
              <a:tblGrid>
                <a:gridCol w="1428760">
                  <a:extLst>
                    <a:ext uri="{9D8B030D-6E8A-4147-A177-3AD203B41FA5}">
                      <a16:colId xmlns:a16="http://schemas.microsoft.com/office/drawing/2014/main" val="20000"/>
                    </a:ext>
                  </a:extLst>
                </a:gridCol>
                <a:gridCol w="1714512">
                  <a:extLst>
                    <a:ext uri="{9D8B030D-6E8A-4147-A177-3AD203B41FA5}">
                      <a16:colId xmlns:a16="http://schemas.microsoft.com/office/drawing/2014/main" val="20001"/>
                    </a:ext>
                  </a:extLst>
                </a:gridCol>
                <a:gridCol w="1000132">
                  <a:extLst>
                    <a:ext uri="{9D8B030D-6E8A-4147-A177-3AD203B41FA5}">
                      <a16:colId xmlns:a16="http://schemas.microsoft.com/office/drawing/2014/main" val="20002"/>
                    </a:ext>
                  </a:extLst>
                </a:gridCol>
                <a:gridCol w="857256">
                  <a:extLst>
                    <a:ext uri="{9D8B030D-6E8A-4147-A177-3AD203B41FA5}">
                      <a16:colId xmlns:a16="http://schemas.microsoft.com/office/drawing/2014/main" val="20003"/>
                    </a:ext>
                  </a:extLst>
                </a:gridCol>
                <a:gridCol w="1551039">
                  <a:extLst>
                    <a:ext uri="{9D8B030D-6E8A-4147-A177-3AD203B41FA5}">
                      <a16:colId xmlns:a16="http://schemas.microsoft.com/office/drawing/2014/main" val="20004"/>
                    </a:ext>
                  </a:extLst>
                </a:gridCol>
                <a:gridCol w="2163705">
                  <a:extLst>
                    <a:ext uri="{9D8B030D-6E8A-4147-A177-3AD203B41FA5}">
                      <a16:colId xmlns:a16="http://schemas.microsoft.com/office/drawing/2014/main" val="20005"/>
                    </a:ext>
                  </a:extLst>
                </a:gridCol>
              </a:tblGrid>
              <a:tr h="388468">
                <a:tc>
                  <a:txBody>
                    <a:bodyPr/>
                    <a:lstStyle/>
                    <a:p>
                      <a:r>
                        <a:rPr lang="es-VE" sz="1400" dirty="0">
                          <a:solidFill>
                            <a:sysClr val="windowText" lastClr="000000"/>
                          </a:solidFill>
                        </a:rPr>
                        <a:t>Campo</a:t>
                      </a:r>
                    </a:p>
                  </a:txBody>
                  <a:tcPr/>
                </a:tc>
                <a:tc>
                  <a:txBody>
                    <a:bodyPr/>
                    <a:lstStyle/>
                    <a:p>
                      <a:r>
                        <a:rPr lang="es-VE" sz="1400" dirty="0">
                          <a:solidFill>
                            <a:sysClr val="windowText" lastClr="000000"/>
                          </a:solidFill>
                        </a:rPr>
                        <a:t>Tipo dato</a:t>
                      </a:r>
                    </a:p>
                  </a:txBody>
                  <a:tcPr/>
                </a:tc>
                <a:tc>
                  <a:txBody>
                    <a:bodyPr/>
                    <a:lstStyle/>
                    <a:p>
                      <a:r>
                        <a:rPr lang="es-VE" sz="1400" dirty="0">
                          <a:solidFill>
                            <a:sysClr val="windowText" lastClr="000000"/>
                          </a:solidFill>
                        </a:rPr>
                        <a:t>Tamaño</a:t>
                      </a:r>
                    </a:p>
                  </a:txBody>
                  <a:tcPr/>
                </a:tc>
                <a:tc>
                  <a:txBody>
                    <a:bodyPr/>
                    <a:lstStyle/>
                    <a:p>
                      <a:r>
                        <a:rPr lang="es-VE" sz="1400" dirty="0">
                          <a:solidFill>
                            <a:sysClr val="windowText" lastClr="000000"/>
                          </a:solidFill>
                        </a:rPr>
                        <a:t>Requerido</a:t>
                      </a:r>
                    </a:p>
                  </a:txBody>
                  <a:tcPr/>
                </a:tc>
                <a:tc>
                  <a:txBody>
                    <a:bodyPr/>
                    <a:lstStyle/>
                    <a:p>
                      <a:r>
                        <a:rPr lang="es-VE" sz="1400" dirty="0">
                          <a:solidFill>
                            <a:sysClr val="windowText" lastClr="000000"/>
                          </a:solidFill>
                        </a:rPr>
                        <a:t>Regla</a:t>
                      </a:r>
                    </a:p>
                  </a:txBody>
                  <a:tcPr/>
                </a:tc>
                <a:tc>
                  <a:txBody>
                    <a:bodyPr/>
                    <a:lstStyle/>
                    <a:p>
                      <a:r>
                        <a:rPr lang="es-VE" sz="1400" dirty="0">
                          <a:solidFill>
                            <a:sysClr val="windowText" lastClr="000000"/>
                          </a:solidFill>
                        </a:rPr>
                        <a:t>observación</a:t>
                      </a:r>
                    </a:p>
                  </a:txBody>
                  <a:tcPr/>
                </a:tc>
                <a:extLst>
                  <a:ext uri="{0D108BD9-81ED-4DB2-BD59-A6C34878D82A}">
                    <a16:rowId xmlns:a16="http://schemas.microsoft.com/office/drawing/2014/main" val="10000"/>
                  </a:ext>
                </a:extLst>
              </a:tr>
              <a:tr h="434170">
                <a:tc>
                  <a:txBody>
                    <a:bodyPr/>
                    <a:lstStyle/>
                    <a:p>
                      <a:r>
                        <a:rPr lang="es-VE" sz="1600" b="1" i="1" u="sng" dirty="0" err="1">
                          <a:solidFill>
                            <a:sysClr val="windowText" lastClr="000000"/>
                          </a:solidFill>
                        </a:rPr>
                        <a:t>Ncliente</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Números</a:t>
                      </a:r>
                    </a:p>
                  </a:txBody>
                  <a:tcPr/>
                </a:tc>
                <a:tc>
                  <a:txBody>
                    <a:bodyPr/>
                    <a:lstStyle/>
                    <a:p>
                      <a:r>
                        <a:rPr lang="es-VE" sz="1600" dirty="0">
                          <a:solidFill>
                            <a:sysClr val="windowText" lastClr="000000"/>
                          </a:solidFill>
                        </a:rPr>
                        <a:t>Identifica el cliente (PK) (FK)</a:t>
                      </a:r>
                    </a:p>
                  </a:txBody>
                  <a:tcPr/>
                </a:tc>
                <a:extLst>
                  <a:ext uri="{0D108BD9-81ED-4DB2-BD59-A6C34878D82A}">
                    <a16:rowId xmlns:a16="http://schemas.microsoft.com/office/drawing/2014/main" val="10001"/>
                  </a:ext>
                </a:extLst>
              </a:tr>
              <a:tr h="434170">
                <a:tc>
                  <a:txBody>
                    <a:bodyPr/>
                    <a:lstStyle/>
                    <a:p>
                      <a:r>
                        <a:rPr lang="es-VE" sz="1600" b="1" i="1" u="sng" dirty="0" err="1">
                          <a:solidFill>
                            <a:sysClr val="windowText" lastClr="000000"/>
                          </a:solidFill>
                        </a:rPr>
                        <a:t>Npedido</a:t>
                      </a:r>
                      <a:endParaRPr lang="es-VE" sz="1600" b="1" i="1" u="sng" dirty="0">
                        <a:solidFill>
                          <a:sysClr val="windowText" lastClr="000000"/>
                        </a:solidFill>
                      </a:endParaRPr>
                    </a:p>
                  </a:txBody>
                  <a:tcPr/>
                </a:tc>
                <a:tc>
                  <a:txBody>
                    <a:bodyPr/>
                    <a:lstStyle/>
                    <a:p>
                      <a:r>
                        <a:rPr lang="es-VE" sz="1600" dirty="0">
                          <a:solidFill>
                            <a:sysClr val="windowText" lastClr="000000"/>
                          </a:solidFill>
                        </a:rPr>
                        <a:t>Autoincremento</a:t>
                      </a:r>
                    </a:p>
                  </a:txBody>
                  <a:tcPr/>
                </a:tc>
                <a:tc>
                  <a:txBody>
                    <a:bodyPr/>
                    <a:lstStyle/>
                    <a:p>
                      <a:endParaRPr lang="es-VE" sz="1600" dirty="0">
                        <a:solidFill>
                          <a:sysClr val="windowText" lastClr="000000"/>
                        </a:solidFill>
                        <a:latin typeface="Arial" pitchFamily="34" charset="0"/>
                        <a:cs typeface="Arial" pitchFamily="34" charset="0"/>
                      </a:endParaRP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Identifica</a:t>
                      </a:r>
                      <a:r>
                        <a:rPr lang="es-VE" sz="1600" baseline="0" dirty="0">
                          <a:solidFill>
                            <a:sysClr val="windowText" lastClr="000000"/>
                          </a:solidFill>
                        </a:rPr>
                        <a:t>  el pedido (PK)</a:t>
                      </a:r>
                      <a:endParaRPr lang="es-VE" sz="1600" dirty="0">
                        <a:solidFill>
                          <a:sysClr val="windowText" lastClr="000000"/>
                        </a:solidFill>
                      </a:endParaRPr>
                    </a:p>
                  </a:txBody>
                  <a:tcPr/>
                </a:tc>
                <a:extLst>
                  <a:ext uri="{0D108BD9-81ED-4DB2-BD59-A6C34878D82A}">
                    <a16:rowId xmlns:a16="http://schemas.microsoft.com/office/drawing/2014/main" val="10002"/>
                  </a:ext>
                </a:extLst>
              </a:tr>
              <a:tr h="434170">
                <a:tc>
                  <a:txBody>
                    <a:bodyPr/>
                    <a:lstStyle/>
                    <a:p>
                      <a:r>
                        <a:rPr lang="es-VE" sz="1600" b="0" i="0" u="none" dirty="0" err="1">
                          <a:solidFill>
                            <a:sysClr val="windowText" lastClr="000000"/>
                          </a:solidFill>
                        </a:rPr>
                        <a:t>Fechapedido</a:t>
                      </a:r>
                      <a:endParaRPr lang="es-VE" sz="1600" b="0" i="0" u="none" dirty="0">
                        <a:solidFill>
                          <a:sysClr val="windowText" lastClr="000000"/>
                        </a:solidFill>
                      </a:endParaRPr>
                    </a:p>
                  </a:txBody>
                  <a:tcPr/>
                </a:tc>
                <a:tc>
                  <a:txBody>
                    <a:bodyPr/>
                    <a:lstStyle/>
                    <a:p>
                      <a:r>
                        <a:rPr lang="es-VE" sz="1600" dirty="0">
                          <a:solidFill>
                            <a:sysClr val="windowText" lastClr="000000"/>
                          </a:solidFill>
                        </a:rPr>
                        <a:t>Fecha y Hora</a:t>
                      </a:r>
                    </a:p>
                  </a:txBody>
                  <a:tcPr/>
                </a:tc>
                <a:tc>
                  <a:txBody>
                    <a:bodyPr/>
                    <a:lstStyle/>
                    <a:p>
                      <a:r>
                        <a:rPr lang="es-VE" sz="1600" dirty="0">
                          <a:solidFill>
                            <a:sysClr val="windowText" lastClr="000000"/>
                          </a:solidFill>
                          <a:latin typeface="Arial" pitchFamily="34" charset="0"/>
                          <a:cs typeface="Arial" pitchFamily="34" charset="0"/>
                        </a:rPr>
                        <a:t>16</a:t>
                      </a: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Fecha</a:t>
                      </a:r>
                      <a:r>
                        <a:rPr lang="es-VE" sz="1600" baseline="0" dirty="0">
                          <a:solidFill>
                            <a:sysClr val="windowText" lastClr="000000"/>
                          </a:solidFill>
                        </a:rPr>
                        <a:t> y Hora del pedido </a:t>
                      </a:r>
                      <a:endParaRPr lang="es-VE" sz="1600" dirty="0">
                        <a:solidFill>
                          <a:sysClr val="windowText" lastClr="000000"/>
                        </a:solidFill>
                      </a:endParaRPr>
                    </a:p>
                  </a:txBody>
                  <a:tcPr/>
                </a:tc>
                <a:extLst>
                  <a:ext uri="{0D108BD9-81ED-4DB2-BD59-A6C34878D82A}">
                    <a16:rowId xmlns:a16="http://schemas.microsoft.com/office/drawing/2014/main" val="10003"/>
                  </a:ext>
                </a:extLst>
              </a:tr>
              <a:tr h="458261">
                <a:tc>
                  <a:txBody>
                    <a:bodyPr/>
                    <a:lstStyle/>
                    <a:p>
                      <a:r>
                        <a:rPr lang="es-VE" sz="1600" b="0" i="0" u="none" dirty="0" err="1">
                          <a:solidFill>
                            <a:sysClr val="windowText" lastClr="000000"/>
                          </a:solidFill>
                        </a:rPr>
                        <a:t>Iddire</a:t>
                      </a:r>
                      <a:endParaRPr lang="es-VE" sz="1600" b="0" i="0" u="none" dirty="0">
                        <a:solidFill>
                          <a:sysClr val="windowText" lastClr="000000"/>
                        </a:solidFill>
                      </a:endParaRPr>
                    </a:p>
                  </a:txBody>
                  <a:tcPr/>
                </a:tc>
                <a:tc>
                  <a:txBody>
                    <a:bodyPr/>
                    <a:lstStyle/>
                    <a:p>
                      <a:r>
                        <a:rPr lang="es-VE" sz="1600" dirty="0">
                          <a:solidFill>
                            <a:sysClr val="windowText" lastClr="000000"/>
                          </a:solidFill>
                        </a:rPr>
                        <a:t>Autoincremento</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Indica el</a:t>
                      </a:r>
                      <a:r>
                        <a:rPr lang="es-VE" sz="1600" baseline="0" dirty="0">
                          <a:solidFill>
                            <a:sysClr val="windowText" lastClr="000000"/>
                          </a:solidFill>
                        </a:rPr>
                        <a:t> id de la </a:t>
                      </a:r>
                      <a:r>
                        <a:rPr lang="es-VE" sz="1600" dirty="0">
                          <a:solidFill>
                            <a:sysClr val="windowText" lastClr="000000"/>
                          </a:solidFill>
                        </a:rPr>
                        <a:t>dirección de entrega</a:t>
                      </a:r>
                      <a:r>
                        <a:rPr lang="es-VE" sz="1600" baseline="0" dirty="0">
                          <a:solidFill>
                            <a:sysClr val="windowText" lastClr="000000"/>
                          </a:solidFill>
                        </a:rPr>
                        <a:t> del pedido (FK)</a:t>
                      </a:r>
                      <a:endParaRPr lang="es-VE" sz="1600" dirty="0">
                        <a:solidFill>
                          <a:sysClr val="windowText" lastClr="000000"/>
                        </a:solidFill>
                      </a:endParaRPr>
                    </a:p>
                  </a:txBody>
                  <a:tcPr/>
                </a:tc>
                <a:extLst>
                  <a:ext uri="{0D108BD9-81ED-4DB2-BD59-A6C34878D82A}">
                    <a16:rowId xmlns:a16="http://schemas.microsoft.com/office/drawing/2014/main" val="10004"/>
                  </a:ext>
                </a:extLst>
              </a:tr>
              <a:tr h="616978">
                <a:tc>
                  <a:txBody>
                    <a:bodyPr/>
                    <a:lstStyle/>
                    <a:p>
                      <a:r>
                        <a:rPr lang="es-VE" sz="1600" b="0" i="0" u="none" dirty="0">
                          <a:solidFill>
                            <a:sysClr val="windowText" lastClr="000000"/>
                          </a:solidFill>
                        </a:rPr>
                        <a:t>Monto</a:t>
                      </a: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Entero(6)</a:t>
                      </a:r>
                      <a:r>
                        <a:rPr lang="es-VE" sz="1600" baseline="0" dirty="0">
                          <a:solidFill>
                            <a:sysClr val="windowText" lastClr="000000"/>
                          </a:solidFill>
                        </a:rPr>
                        <a:t> Decimales (2)</a:t>
                      </a:r>
                      <a:endParaRPr lang="es-VE" sz="1600" dirty="0">
                        <a:solidFill>
                          <a:sysClr val="windowText" lastClr="000000"/>
                        </a:solidFill>
                      </a:endParaRPr>
                    </a:p>
                  </a:txBody>
                  <a:tcPr/>
                </a:tc>
                <a:tc>
                  <a:txBody>
                    <a:bodyPr/>
                    <a:lstStyle/>
                    <a:p>
                      <a:r>
                        <a:rPr lang="es-VE" sz="1600" dirty="0">
                          <a:solidFill>
                            <a:sysClr val="windowText" lastClr="000000"/>
                          </a:solidFill>
                        </a:rPr>
                        <a:t>No</a:t>
                      </a:r>
                    </a:p>
                  </a:txBody>
                  <a:tcPr/>
                </a:tc>
                <a:tc>
                  <a:txBody>
                    <a:bodyPr/>
                    <a:lstStyle/>
                    <a:p>
                      <a:r>
                        <a:rPr lang="es-VE" sz="1600" dirty="0">
                          <a:solidFill>
                            <a:sysClr val="windowText" lastClr="000000"/>
                          </a:solidFill>
                        </a:rPr>
                        <a:t>Valor por defecto 0</a:t>
                      </a:r>
                    </a:p>
                  </a:txBody>
                  <a:tcPr/>
                </a:tc>
                <a:tc>
                  <a:txBody>
                    <a:bodyPr/>
                    <a:lstStyle/>
                    <a:p>
                      <a:r>
                        <a:rPr lang="es-VE" sz="1600" dirty="0">
                          <a:solidFill>
                            <a:sysClr val="windowText" lastClr="000000"/>
                          </a:solidFill>
                        </a:rPr>
                        <a:t>No puede exceder</a:t>
                      </a:r>
                      <a:r>
                        <a:rPr lang="es-VE" sz="1600" baseline="0" dirty="0">
                          <a:solidFill>
                            <a:sysClr val="windowText" lastClr="000000"/>
                          </a:solidFill>
                        </a:rPr>
                        <a:t> de 100.000, se calcula con los artículos comprados y el precio</a:t>
                      </a:r>
                      <a:endParaRPr lang="es-VE" sz="1600" dirty="0">
                        <a:solidFill>
                          <a:sysClr val="windowText" lastClr="000000"/>
                        </a:solidFill>
                      </a:endParaRPr>
                    </a:p>
                  </a:txBody>
                  <a:tcPr/>
                </a:tc>
                <a:extLst>
                  <a:ext uri="{0D108BD9-81ED-4DB2-BD59-A6C34878D82A}">
                    <a16:rowId xmlns:a16="http://schemas.microsoft.com/office/drawing/2014/main" val="10005"/>
                  </a:ext>
                </a:extLst>
              </a:tr>
            </a:tbl>
          </a:graphicData>
        </a:graphic>
      </p:graphicFrame>
      <p:sp>
        <p:nvSpPr>
          <p:cNvPr id="7" name="1 Título"/>
          <p:cNvSpPr>
            <a:spLocks noGrp="1"/>
          </p:cNvSpPr>
          <p:nvPr>
            <p:ph type="title"/>
          </p:nvPr>
        </p:nvSpPr>
        <p:spPr>
          <a:xfrm>
            <a:off x="214282" y="1285860"/>
            <a:ext cx="8229600" cy="581772"/>
          </a:xfrm>
        </p:spPr>
        <p:txBody>
          <a:bodyPr/>
          <a:lstStyle/>
          <a:p>
            <a:r>
              <a:rPr lang="es-VE" sz="2400" b="1" i="1" dirty="0"/>
              <a:t>Pedido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p:cNvGraphicFramePr>
          <p:nvPr/>
        </p:nvGraphicFramePr>
        <p:xfrm>
          <a:off x="428596" y="1785926"/>
          <a:ext cx="8429684" cy="4145280"/>
        </p:xfrm>
        <a:graphic>
          <a:graphicData uri="http://schemas.openxmlformats.org/drawingml/2006/table">
            <a:tbl>
              <a:tblPr firstRow="1" bandRow="1">
                <a:tableStyleId>{7DF18680-E054-41AD-8BC1-D1AEF772440D}</a:tableStyleId>
              </a:tblPr>
              <a:tblGrid>
                <a:gridCol w="1143008">
                  <a:extLst>
                    <a:ext uri="{9D8B030D-6E8A-4147-A177-3AD203B41FA5}">
                      <a16:colId xmlns:a16="http://schemas.microsoft.com/office/drawing/2014/main" val="20000"/>
                    </a:ext>
                  </a:extLst>
                </a:gridCol>
                <a:gridCol w="1388812">
                  <a:extLst>
                    <a:ext uri="{9D8B030D-6E8A-4147-A177-3AD203B41FA5}">
                      <a16:colId xmlns:a16="http://schemas.microsoft.com/office/drawing/2014/main" val="20001"/>
                    </a:ext>
                  </a:extLst>
                </a:gridCol>
                <a:gridCol w="1170797">
                  <a:extLst>
                    <a:ext uri="{9D8B030D-6E8A-4147-A177-3AD203B41FA5}">
                      <a16:colId xmlns:a16="http://schemas.microsoft.com/office/drawing/2014/main" val="20002"/>
                    </a:ext>
                  </a:extLst>
                </a:gridCol>
                <a:gridCol w="878098">
                  <a:extLst>
                    <a:ext uri="{9D8B030D-6E8A-4147-A177-3AD203B41FA5}">
                      <a16:colId xmlns:a16="http://schemas.microsoft.com/office/drawing/2014/main" val="20003"/>
                    </a:ext>
                  </a:extLst>
                </a:gridCol>
                <a:gridCol w="1756197">
                  <a:extLst>
                    <a:ext uri="{9D8B030D-6E8A-4147-A177-3AD203B41FA5}">
                      <a16:colId xmlns:a16="http://schemas.microsoft.com/office/drawing/2014/main" val="20004"/>
                    </a:ext>
                  </a:extLst>
                </a:gridCol>
                <a:gridCol w="2092772">
                  <a:extLst>
                    <a:ext uri="{9D8B030D-6E8A-4147-A177-3AD203B41FA5}">
                      <a16:colId xmlns:a16="http://schemas.microsoft.com/office/drawing/2014/main" val="20005"/>
                    </a:ext>
                  </a:extLst>
                </a:gridCol>
              </a:tblGrid>
              <a:tr h="388468">
                <a:tc>
                  <a:txBody>
                    <a:bodyPr/>
                    <a:lstStyle/>
                    <a:p>
                      <a:r>
                        <a:rPr lang="es-VE" sz="1400" dirty="0">
                          <a:solidFill>
                            <a:sysClr val="windowText" lastClr="000000"/>
                          </a:solidFill>
                        </a:rPr>
                        <a:t>Campo</a:t>
                      </a:r>
                    </a:p>
                  </a:txBody>
                  <a:tcPr/>
                </a:tc>
                <a:tc>
                  <a:txBody>
                    <a:bodyPr/>
                    <a:lstStyle/>
                    <a:p>
                      <a:r>
                        <a:rPr lang="es-VE" sz="1400" dirty="0">
                          <a:solidFill>
                            <a:sysClr val="windowText" lastClr="000000"/>
                          </a:solidFill>
                        </a:rPr>
                        <a:t>Tipo dato</a:t>
                      </a:r>
                    </a:p>
                  </a:txBody>
                  <a:tcPr/>
                </a:tc>
                <a:tc>
                  <a:txBody>
                    <a:bodyPr/>
                    <a:lstStyle/>
                    <a:p>
                      <a:r>
                        <a:rPr lang="es-VE" sz="1400" dirty="0">
                          <a:solidFill>
                            <a:sysClr val="windowText" lastClr="000000"/>
                          </a:solidFill>
                        </a:rPr>
                        <a:t>Tamaño</a:t>
                      </a:r>
                    </a:p>
                  </a:txBody>
                  <a:tcPr/>
                </a:tc>
                <a:tc>
                  <a:txBody>
                    <a:bodyPr/>
                    <a:lstStyle/>
                    <a:p>
                      <a:r>
                        <a:rPr lang="es-VE" sz="1400" dirty="0">
                          <a:solidFill>
                            <a:sysClr val="windowText" lastClr="000000"/>
                          </a:solidFill>
                        </a:rPr>
                        <a:t>Requerido</a:t>
                      </a:r>
                    </a:p>
                  </a:txBody>
                  <a:tcPr/>
                </a:tc>
                <a:tc>
                  <a:txBody>
                    <a:bodyPr/>
                    <a:lstStyle/>
                    <a:p>
                      <a:r>
                        <a:rPr lang="es-VE" sz="1400" dirty="0">
                          <a:solidFill>
                            <a:sysClr val="windowText" lastClr="000000"/>
                          </a:solidFill>
                        </a:rPr>
                        <a:t>Regla</a:t>
                      </a:r>
                    </a:p>
                  </a:txBody>
                  <a:tcPr/>
                </a:tc>
                <a:tc>
                  <a:txBody>
                    <a:bodyPr/>
                    <a:lstStyle/>
                    <a:p>
                      <a:r>
                        <a:rPr lang="es-VE" sz="1400" dirty="0">
                          <a:solidFill>
                            <a:sysClr val="windowText" lastClr="000000"/>
                          </a:solidFill>
                        </a:rPr>
                        <a:t>observación</a:t>
                      </a:r>
                    </a:p>
                  </a:txBody>
                  <a:tcPr/>
                </a:tc>
                <a:extLst>
                  <a:ext uri="{0D108BD9-81ED-4DB2-BD59-A6C34878D82A}">
                    <a16:rowId xmlns:a16="http://schemas.microsoft.com/office/drawing/2014/main" val="10000"/>
                  </a:ext>
                </a:extLst>
              </a:tr>
              <a:tr h="434170">
                <a:tc>
                  <a:txBody>
                    <a:bodyPr/>
                    <a:lstStyle/>
                    <a:p>
                      <a:r>
                        <a:rPr lang="es-VE" sz="1600" b="1" i="1" u="sng" dirty="0" err="1">
                          <a:solidFill>
                            <a:sysClr val="windowText" lastClr="000000"/>
                          </a:solidFill>
                        </a:rPr>
                        <a:t>Ncliente</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Números</a:t>
                      </a:r>
                    </a:p>
                  </a:txBody>
                  <a:tcPr/>
                </a:tc>
                <a:tc>
                  <a:txBody>
                    <a:bodyPr/>
                    <a:lstStyle/>
                    <a:p>
                      <a:r>
                        <a:rPr lang="es-VE" sz="1600" dirty="0">
                          <a:solidFill>
                            <a:sysClr val="windowText" lastClr="000000"/>
                          </a:solidFill>
                        </a:rPr>
                        <a:t>Identifica el cliente (PK) (FK)</a:t>
                      </a:r>
                    </a:p>
                  </a:txBody>
                  <a:tcPr/>
                </a:tc>
                <a:extLst>
                  <a:ext uri="{0D108BD9-81ED-4DB2-BD59-A6C34878D82A}">
                    <a16:rowId xmlns:a16="http://schemas.microsoft.com/office/drawing/2014/main" val="10001"/>
                  </a:ext>
                </a:extLst>
              </a:tr>
              <a:tr h="434170">
                <a:tc>
                  <a:txBody>
                    <a:bodyPr/>
                    <a:lstStyle/>
                    <a:p>
                      <a:r>
                        <a:rPr lang="es-VE" sz="1600" b="1" i="1" u="sng" dirty="0" err="1">
                          <a:solidFill>
                            <a:sysClr val="windowText" lastClr="000000"/>
                          </a:solidFill>
                        </a:rPr>
                        <a:t>Npedido</a:t>
                      </a:r>
                      <a:endParaRPr lang="es-VE" sz="1600" b="1" i="1" u="sng" dirty="0">
                        <a:solidFill>
                          <a:sysClr val="windowText" lastClr="000000"/>
                        </a:solidFill>
                      </a:endParaRPr>
                    </a:p>
                  </a:txBody>
                  <a:tcPr/>
                </a:tc>
                <a:tc>
                  <a:txBody>
                    <a:bodyPr/>
                    <a:lstStyle/>
                    <a:p>
                      <a:r>
                        <a:rPr lang="es-VE" sz="1600" dirty="0">
                          <a:solidFill>
                            <a:sysClr val="windowText" lastClr="000000"/>
                          </a:solidFill>
                        </a:rPr>
                        <a:t>Autoincremento</a:t>
                      </a:r>
                    </a:p>
                  </a:txBody>
                  <a:tcPr/>
                </a:tc>
                <a:tc>
                  <a:txBody>
                    <a:bodyPr/>
                    <a:lstStyle/>
                    <a:p>
                      <a:endParaRPr lang="es-VE" sz="1600" dirty="0">
                        <a:solidFill>
                          <a:sysClr val="windowText" lastClr="000000"/>
                        </a:solidFill>
                        <a:latin typeface="Arial" pitchFamily="34" charset="0"/>
                        <a:cs typeface="Arial" pitchFamily="34" charset="0"/>
                      </a:endParaRP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Identifica</a:t>
                      </a:r>
                      <a:r>
                        <a:rPr lang="es-VE" sz="1600" baseline="0" dirty="0">
                          <a:solidFill>
                            <a:sysClr val="windowText" lastClr="000000"/>
                          </a:solidFill>
                        </a:rPr>
                        <a:t>  el pedido (PK) (FK)</a:t>
                      </a:r>
                      <a:endParaRPr lang="es-VE" sz="1600" dirty="0">
                        <a:solidFill>
                          <a:sysClr val="windowText" lastClr="000000"/>
                        </a:solidFill>
                      </a:endParaRPr>
                    </a:p>
                  </a:txBody>
                  <a:tcPr/>
                </a:tc>
                <a:extLst>
                  <a:ext uri="{0D108BD9-81ED-4DB2-BD59-A6C34878D82A}">
                    <a16:rowId xmlns:a16="http://schemas.microsoft.com/office/drawing/2014/main" val="10002"/>
                  </a:ext>
                </a:extLst>
              </a:tr>
              <a:tr h="458261">
                <a:tc>
                  <a:txBody>
                    <a:bodyPr/>
                    <a:lstStyle/>
                    <a:p>
                      <a:r>
                        <a:rPr lang="es-VE" sz="1600" b="1" i="1" u="sng" dirty="0" err="1">
                          <a:solidFill>
                            <a:sysClr val="windowText" lastClr="000000"/>
                          </a:solidFill>
                        </a:rPr>
                        <a:t>Narticulo</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Números</a:t>
                      </a:r>
                    </a:p>
                  </a:txBody>
                  <a:tcPr/>
                </a:tc>
                <a:tc>
                  <a:txBody>
                    <a:bodyPr/>
                    <a:lstStyle/>
                    <a:p>
                      <a:r>
                        <a:rPr lang="es-VE" sz="1600" dirty="0">
                          <a:solidFill>
                            <a:sysClr val="windowText" lastClr="000000"/>
                          </a:solidFill>
                        </a:rPr>
                        <a:t>Indica el código del artículo (PK) (FP)</a:t>
                      </a:r>
                    </a:p>
                  </a:txBody>
                  <a:tcPr/>
                </a:tc>
                <a:extLst>
                  <a:ext uri="{0D108BD9-81ED-4DB2-BD59-A6C34878D82A}">
                    <a16:rowId xmlns:a16="http://schemas.microsoft.com/office/drawing/2014/main" val="10003"/>
                  </a:ext>
                </a:extLst>
              </a:tr>
              <a:tr h="458261">
                <a:tc>
                  <a:txBody>
                    <a:bodyPr/>
                    <a:lstStyle/>
                    <a:p>
                      <a:r>
                        <a:rPr lang="es-VE" sz="1600" b="0" i="0" u="none" dirty="0">
                          <a:solidFill>
                            <a:sysClr val="windowText" lastClr="000000"/>
                          </a:solidFill>
                        </a:rPr>
                        <a:t>Cantidad</a:t>
                      </a: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4</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Valor </a:t>
                      </a:r>
                      <a:r>
                        <a:rPr lang="en-US" sz="1600" dirty="0">
                          <a:solidFill>
                            <a:sysClr val="windowText" lastClr="000000"/>
                          </a:solidFill>
                        </a:rPr>
                        <a:t>&gt;0</a:t>
                      </a:r>
                      <a:r>
                        <a:rPr lang="en-US" sz="1600" baseline="0" dirty="0">
                          <a:solidFill>
                            <a:sysClr val="windowText" lastClr="000000"/>
                          </a:solidFill>
                        </a:rPr>
                        <a:t> y &lt; 9999</a:t>
                      </a:r>
                      <a:endParaRPr lang="es-VE" sz="1600" dirty="0">
                        <a:solidFill>
                          <a:sysClr val="windowText" lastClr="000000"/>
                        </a:solidFill>
                      </a:endParaRPr>
                    </a:p>
                  </a:txBody>
                  <a:tcPr/>
                </a:tc>
                <a:tc>
                  <a:txBody>
                    <a:bodyPr/>
                    <a:lstStyle/>
                    <a:p>
                      <a:r>
                        <a:rPr lang="es-VE" sz="1600" dirty="0">
                          <a:solidFill>
                            <a:sysClr val="windowText" lastClr="000000"/>
                          </a:solidFill>
                        </a:rPr>
                        <a:t>Nunca mayor que cantidad en existencia</a:t>
                      </a:r>
                      <a:r>
                        <a:rPr lang="es-VE" sz="1600" baseline="0" dirty="0">
                          <a:solidFill>
                            <a:sysClr val="windowText" lastClr="000000"/>
                          </a:solidFill>
                        </a:rPr>
                        <a:t> en ese momento </a:t>
                      </a:r>
                      <a:endParaRPr lang="es-VE" sz="1600" dirty="0">
                        <a:solidFill>
                          <a:sysClr val="windowText" lastClr="000000"/>
                        </a:solidFill>
                      </a:endParaRPr>
                    </a:p>
                  </a:txBody>
                  <a:tcPr/>
                </a:tc>
                <a:extLst>
                  <a:ext uri="{0D108BD9-81ED-4DB2-BD59-A6C34878D82A}">
                    <a16:rowId xmlns:a16="http://schemas.microsoft.com/office/drawing/2014/main" val="10004"/>
                  </a:ext>
                </a:extLst>
              </a:tr>
              <a:tr h="616978">
                <a:tc>
                  <a:txBody>
                    <a:bodyPr/>
                    <a:lstStyle/>
                    <a:p>
                      <a:r>
                        <a:rPr lang="es-VE" sz="1600" b="0" i="0" u="none" dirty="0">
                          <a:solidFill>
                            <a:sysClr val="windowText" lastClr="000000"/>
                          </a:solidFill>
                        </a:rPr>
                        <a:t>Precio</a:t>
                      </a: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Entero(6)</a:t>
                      </a:r>
                      <a:r>
                        <a:rPr lang="es-VE" sz="1600" baseline="0" dirty="0">
                          <a:solidFill>
                            <a:sysClr val="windowText" lastClr="000000"/>
                          </a:solidFill>
                        </a:rPr>
                        <a:t> Decimales (2)</a:t>
                      </a:r>
                      <a:endParaRPr lang="es-VE" sz="1600" dirty="0">
                        <a:solidFill>
                          <a:sysClr val="windowText" lastClr="000000"/>
                        </a:solidFill>
                      </a:endParaRPr>
                    </a:p>
                  </a:txBody>
                  <a:tcPr/>
                </a:tc>
                <a:tc>
                  <a:txBody>
                    <a:bodyPr/>
                    <a:lstStyle/>
                    <a:p>
                      <a:r>
                        <a:rPr lang="es-VE" sz="1600" dirty="0">
                          <a:solidFill>
                            <a:sysClr val="windowText" lastClr="000000"/>
                          </a:solidFill>
                        </a:rPr>
                        <a:t>No</a:t>
                      </a:r>
                    </a:p>
                  </a:txBody>
                  <a:tcPr/>
                </a:tc>
                <a:tc>
                  <a:txBody>
                    <a:bodyPr/>
                    <a:lstStyle/>
                    <a:p>
                      <a:r>
                        <a:rPr lang="es-VE" sz="1600" dirty="0">
                          <a:solidFill>
                            <a:sysClr val="windowText" lastClr="000000"/>
                          </a:solidFill>
                        </a:rPr>
                        <a:t>Valor por defecto 0</a:t>
                      </a:r>
                    </a:p>
                  </a:txBody>
                  <a:tcPr/>
                </a:tc>
                <a:tc>
                  <a:txBody>
                    <a:bodyPr/>
                    <a:lstStyle/>
                    <a:p>
                      <a:r>
                        <a:rPr lang="es-VE" sz="1600" dirty="0">
                          <a:solidFill>
                            <a:sysClr val="windowText" lastClr="000000"/>
                          </a:solidFill>
                        </a:rPr>
                        <a:t>Precio de venta</a:t>
                      </a:r>
                    </a:p>
                  </a:txBody>
                  <a:tcPr/>
                </a:tc>
                <a:extLst>
                  <a:ext uri="{0D108BD9-81ED-4DB2-BD59-A6C34878D82A}">
                    <a16:rowId xmlns:a16="http://schemas.microsoft.com/office/drawing/2014/main" val="10005"/>
                  </a:ext>
                </a:extLst>
              </a:tr>
            </a:tbl>
          </a:graphicData>
        </a:graphic>
      </p:graphicFrame>
      <p:sp>
        <p:nvSpPr>
          <p:cNvPr id="5" name="1 Título"/>
          <p:cNvSpPr txBox="1">
            <a:spLocks/>
          </p:cNvSpPr>
          <p:nvPr/>
        </p:nvSpPr>
        <p:spPr>
          <a:xfrm>
            <a:off x="428596" y="1142984"/>
            <a:ext cx="8229600" cy="581772"/>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VE" sz="2400" b="1" i="1" u="none" strike="noStrike" kern="1200" cap="none" spc="0" normalizeH="0" baseline="0" noProof="0" dirty="0">
                <a:ln>
                  <a:noFill/>
                </a:ln>
                <a:solidFill>
                  <a:schemeClr val="tx2"/>
                </a:solidFill>
                <a:effectLst/>
                <a:uLnTx/>
                <a:uFillTx/>
                <a:latin typeface="+mj-lt"/>
                <a:ea typeface="+mj-ea"/>
                <a:cs typeface="+mj-cs"/>
              </a:rPr>
              <a:t>Tiene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p:cNvGraphicFramePr>
          <p:nvPr/>
        </p:nvGraphicFramePr>
        <p:xfrm>
          <a:off x="214282" y="1571612"/>
          <a:ext cx="8715404" cy="4823290"/>
        </p:xfrm>
        <a:graphic>
          <a:graphicData uri="http://schemas.openxmlformats.org/drawingml/2006/table">
            <a:tbl>
              <a:tblPr firstRow="1" bandRow="1">
                <a:tableStyleId>{7DF18680-E054-41AD-8BC1-D1AEF772440D}</a:tableStyleId>
              </a:tblPr>
              <a:tblGrid>
                <a:gridCol w="1428760">
                  <a:extLst>
                    <a:ext uri="{9D8B030D-6E8A-4147-A177-3AD203B41FA5}">
                      <a16:colId xmlns:a16="http://schemas.microsoft.com/office/drawing/2014/main" val="20000"/>
                    </a:ext>
                  </a:extLst>
                </a:gridCol>
                <a:gridCol w="1428760">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785818">
                  <a:extLst>
                    <a:ext uri="{9D8B030D-6E8A-4147-A177-3AD203B41FA5}">
                      <a16:colId xmlns:a16="http://schemas.microsoft.com/office/drawing/2014/main" val="20003"/>
                    </a:ext>
                  </a:extLst>
                </a:gridCol>
                <a:gridCol w="1714512">
                  <a:extLst>
                    <a:ext uri="{9D8B030D-6E8A-4147-A177-3AD203B41FA5}">
                      <a16:colId xmlns:a16="http://schemas.microsoft.com/office/drawing/2014/main" val="20004"/>
                    </a:ext>
                  </a:extLst>
                </a:gridCol>
                <a:gridCol w="2500298">
                  <a:extLst>
                    <a:ext uri="{9D8B030D-6E8A-4147-A177-3AD203B41FA5}">
                      <a16:colId xmlns:a16="http://schemas.microsoft.com/office/drawing/2014/main" val="20005"/>
                    </a:ext>
                  </a:extLst>
                </a:gridCol>
              </a:tblGrid>
              <a:tr h="388468">
                <a:tc>
                  <a:txBody>
                    <a:bodyPr/>
                    <a:lstStyle/>
                    <a:p>
                      <a:r>
                        <a:rPr lang="es-VE" sz="1400" dirty="0">
                          <a:solidFill>
                            <a:sysClr val="windowText" lastClr="000000"/>
                          </a:solidFill>
                        </a:rPr>
                        <a:t>Campo</a:t>
                      </a:r>
                    </a:p>
                  </a:txBody>
                  <a:tcPr/>
                </a:tc>
                <a:tc>
                  <a:txBody>
                    <a:bodyPr/>
                    <a:lstStyle/>
                    <a:p>
                      <a:r>
                        <a:rPr lang="es-VE" sz="1400" dirty="0">
                          <a:solidFill>
                            <a:sysClr val="windowText" lastClr="000000"/>
                          </a:solidFill>
                        </a:rPr>
                        <a:t>Tipo dato</a:t>
                      </a:r>
                    </a:p>
                  </a:txBody>
                  <a:tcPr/>
                </a:tc>
                <a:tc>
                  <a:txBody>
                    <a:bodyPr/>
                    <a:lstStyle/>
                    <a:p>
                      <a:r>
                        <a:rPr lang="es-VE" sz="1400" dirty="0">
                          <a:solidFill>
                            <a:sysClr val="windowText" lastClr="000000"/>
                          </a:solidFill>
                        </a:rPr>
                        <a:t>Tamaño</a:t>
                      </a:r>
                    </a:p>
                  </a:txBody>
                  <a:tcPr/>
                </a:tc>
                <a:tc>
                  <a:txBody>
                    <a:bodyPr/>
                    <a:lstStyle/>
                    <a:p>
                      <a:r>
                        <a:rPr lang="es-VE" sz="1400" dirty="0">
                          <a:solidFill>
                            <a:sysClr val="windowText" lastClr="000000"/>
                          </a:solidFill>
                        </a:rPr>
                        <a:t>Requerido</a:t>
                      </a:r>
                    </a:p>
                  </a:txBody>
                  <a:tcPr/>
                </a:tc>
                <a:tc>
                  <a:txBody>
                    <a:bodyPr/>
                    <a:lstStyle/>
                    <a:p>
                      <a:r>
                        <a:rPr lang="es-VE" sz="1400" dirty="0">
                          <a:solidFill>
                            <a:sysClr val="windowText" lastClr="000000"/>
                          </a:solidFill>
                        </a:rPr>
                        <a:t>Regla</a:t>
                      </a:r>
                    </a:p>
                  </a:txBody>
                  <a:tcPr/>
                </a:tc>
                <a:tc>
                  <a:txBody>
                    <a:bodyPr/>
                    <a:lstStyle/>
                    <a:p>
                      <a:r>
                        <a:rPr lang="es-VE" sz="1400" dirty="0">
                          <a:solidFill>
                            <a:sysClr val="windowText" lastClr="000000"/>
                          </a:solidFill>
                        </a:rPr>
                        <a:t>observación</a:t>
                      </a:r>
                    </a:p>
                  </a:txBody>
                  <a:tcPr/>
                </a:tc>
                <a:extLst>
                  <a:ext uri="{0D108BD9-81ED-4DB2-BD59-A6C34878D82A}">
                    <a16:rowId xmlns:a16="http://schemas.microsoft.com/office/drawing/2014/main" val="10000"/>
                  </a:ext>
                </a:extLst>
              </a:tr>
              <a:tr h="434170">
                <a:tc>
                  <a:txBody>
                    <a:bodyPr/>
                    <a:lstStyle/>
                    <a:p>
                      <a:r>
                        <a:rPr lang="es-VE" sz="1600" b="1" i="1" u="sng" dirty="0" err="1">
                          <a:solidFill>
                            <a:sysClr val="windowText" lastClr="000000"/>
                          </a:solidFill>
                        </a:rPr>
                        <a:t>Narticulo</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Números</a:t>
                      </a:r>
                    </a:p>
                  </a:txBody>
                  <a:tcPr/>
                </a:tc>
                <a:tc>
                  <a:txBody>
                    <a:bodyPr/>
                    <a:lstStyle/>
                    <a:p>
                      <a:r>
                        <a:rPr lang="es-VE" sz="1600" dirty="0">
                          <a:solidFill>
                            <a:sysClr val="windowText" lastClr="000000"/>
                          </a:solidFill>
                        </a:rPr>
                        <a:t>Indica el código del artículo (PK)</a:t>
                      </a:r>
                    </a:p>
                  </a:txBody>
                  <a:tcPr/>
                </a:tc>
                <a:extLst>
                  <a:ext uri="{0D108BD9-81ED-4DB2-BD59-A6C34878D82A}">
                    <a16:rowId xmlns:a16="http://schemas.microsoft.com/office/drawing/2014/main" val="10001"/>
                  </a:ext>
                </a:extLst>
              </a:tr>
              <a:tr h="434170">
                <a:tc>
                  <a:txBody>
                    <a:bodyPr/>
                    <a:lstStyle/>
                    <a:p>
                      <a:r>
                        <a:rPr lang="es-VE" sz="1600" b="0" i="0" u="none" dirty="0">
                          <a:solidFill>
                            <a:sysClr val="windowText" lastClr="000000"/>
                          </a:solidFill>
                        </a:rPr>
                        <a:t>Descripción</a:t>
                      </a:r>
                    </a:p>
                  </a:txBody>
                  <a:tcPr/>
                </a:tc>
                <a:tc>
                  <a:txBody>
                    <a:bodyPr/>
                    <a:lstStyle/>
                    <a:p>
                      <a:r>
                        <a:rPr lang="es-VE" sz="1600" dirty="0">
                          <a:solidFill>
                            <a:sysClr val="windowText" lastClr="000000"/>
                          </a:solidFill>
                        </a:rPr>
                        <a:t>Carácter</a:t>
                      </a:r>
                    </a:p>
                  </a:txBody>
                  <a:tcPr/>
                </a:tc>
                <a:tc>
                  <a:txBody>
                    <a:bodyPr/>
                    <a:lstStyle/>
                    <a:p>
                      <a:r>
                        <a:rPr lang="es-VE" sz="1600" dirty="0">
                          <a:solidFill>
                            <a:sysClr val="windowText" lastClr="000000"/>
                          </a:solidFill>
                        </a:rPr>
                        <a:t>50</a:t>
                      </a: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Nombre del Artículo</a:t>
                      </a:r>
                    </a:p>
                  </a:txBody>
                  <a:tcPr/>
                </a:tc>
                <a:extLst>
                  <a:ext uri="{0D108BD9-81ED-4DB2-BD59-A6C34878D82A}">
                    <a16:rowId xmlns:a16="http://schemas.microsoft.com/office/drawing/2014/main" val="10002"/>
                  </a:ext>
                </a:extLst>
              </a:tr>
              <a:tr h="458261">
                <a:tc>
                  <a:txBody>
                    <a:bodyPr/>
                    <a:lstStyle/>
                    <a:p>
                      <a:r>
                        <a:rPr lang="es-VE" sz="1600" b="0" i="0" u="none" dirty="0" err="1">
                          <a:solidFill>
                            <a:sysClr val="windowText" lastClr="000000"/>
                          </a:solidFill>
                        </a:rPr>
                        <a:t>CanExistencia</a:t>
                      </a:r>
                      <a:endParaRPr lang="es-VE" sz="1600" b="0" i="0" u="none" dirty="0">
                        <a:solidFill>
                          <a:sysClr val="windowText" lastClr="000000"/>
                        </a:solidFill>
                      </a:endParaRP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4</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Valor </a:t>
                      </a:r>
                      <a:r>
                        <a:rPr lang="en-US" sz="1600" dirty="0">
                          <a:solidFill>
                            <a:sysClr val="windowText" lastClr="000000"/>
                          </a:solidFill>
                        </a:rPr>
                        <a:t>&gt;0</a:t>
                      </a:r>
                      <a:r>
                        <a:rPr lang="en-US" sz="1600" baseline="0" dirty="0">
                          <a:solidFill>
                            <a:sysClr val="windowText" lastClr="000000"/>
                          </a:solidFill>
                        </a:rPr>
                        <a:t> y &lt; 9999</a:t>
                      </a:r>
                      <a:endParaRPr lang="es-VE" sz="1600" dirty="0">
                        <a:solidFill>
                          <a:sysClr val="windowText" lastClr="000000"/>
                        </a:solidFill>
                      </a:endParaRPr>
                    </a:p>
                  </a:txBody>
                  <a:tcPr/>
                </a:tc>
                <a:tc>
                  <a:txBody>
                    <a:bodyPr/>
                    <a:lstStyle/>
                    <a:p>
                      <a:r>
                        <a:rPr lang="es-VE" sz="1600" dirty="0">
                          <a:solidFill>
                            <a:sysClr val="windowText" lastClr="000000"/>
                          </a:solidFill>
                        </a:rPr>
                        <a:t>cantidad en existencia</a:t>
                      </a:r>
                      <a:r>
                        <a:rPr lang="es-VE" sz="1600" baseline="0" dirty="0">
                          <a:solidFill>
                            <a:sysClr val="windowText" lastClr="000000"/>
                          </a:solidFill>
                        </a:rPr>
                        <a:t> del artículo</a:t>
                      </a:r>
                      <a:endParaRPr lang="es-VE" sz="1600" dirty="0">
                        <a:solidFill>
                          <a:sysClr val="windowText" lastClr="000000"/>
                        </a:solidFill>
                      </a:endParaRPr>
                    </a:p>
                  </a:txBody>
                  <a:tcPr/>
                </a:tc>
                <a:extLst>
                  <a:ext uri="{0D108BD9-81ED-4DB2-BD59-A6C34878D82A}">
                    <a16:rowId xmlns:a16="http://schemas.microsoft.com/office/drawing/2014/main" val="10003"/>
                  </a:ext>
                </a:extLst>
              </a:tr>
              <a:tr h="616978">
                <a:tc>
                  <a:txBody>
                    <a:bodyPr/>
                    <a:lstStyle/>
                    <a:p>
                      <a:r>
                        <a:rPr lang="es-VE" sz="1600" b="0" i="0" u="none" dirty="0" err="1">
                          <a:solidFill>
                            <a:sysClr val="windowText" lastClr="000000"/>
                          </a:solidFill>
                        </a:rPr>
                        <a:t>StockMin</a:t>
                      </a:r>
                      <a:endParaRPr lang="es-VE" sz="1600" b="0" i="0" u="none" dirty="0">
                        <a:solidFill>
                          <a:sysClr val="windowText" lastClr="000000"/>
                        </a:solidFill>
                      </a:endParaRP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4</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Valor </a:t>
                      </a:r>
                      <a:r>
                        <a:rPr lang="en-US" sz="1600" dirty="0">
                          <a:solidFill>
                            <a:sysClr val="windowText" lastClr="000000"/>
                          </a:solidFill>
                        </a:rPr>
                        <a:t>&gt;0</a:t>
                      </a:r>
                      <a:r>
                        <a:rPr lang="en-US" sz="1600" baseline="0" dirty="0">
                          <a:solidFill>
                            <a:sysClr val="windowText" lastClr="000000"/>
                          </a:solidFill>
                        </a:rPr>
                        <a:t> y &lt; 9999</a:t>
                      </a:r>
                      <a:endParaRPr lang="es-VE" sz="1600" dirty="0">
                        <a:solidFill>
                          <a:sysClr val="windowText" lastClr="000000"/>
                        </a:solidFill>
                      </a:endParaRPr>
                    </a:p>
                  </a:txBody>
                  <a:tcPr/>
                </a:tc>
                <a:tc>
                  <a:txBody>
                    <a:bodyPr/>
                    <a:lstStyle/>
                    <a:p>
                      <a:r>
                        <a:rPr lang="es-VE" sz="1600" baseline="0" dirty="0">
                          <a:solidFill>
                            <a:sysClr val="windowText" lastClr="000000"/>
                          </a:solidFill>
                        </a:rPr>
                        <a:t>Cantidad mínima  permitida en existencia del artículo</a:t>
                      </a:r>
                      <a:endParaRPr lang="es-VE" sz="1600" dirty="0">
                        <a:solidFill>
                          <a:sysClr val="windowText" lastClr="000000"/>
                        </a:solidFill>
                      </a:endParaRPr>
                    </a:p>
                  </a:txBody>
                  <a:tcPr/>
                </a:tc>
                <a:extLst>
                  <a:ext uri="{0D108BD9-81ED-4DB2-BD59-A6C34878D82A}">
                    <a16:rowId xmlns:a16="http://schemas.microsoft.com/office/drawing/2014/main" val="10004"/>
                  </a:ext>
                </a:extLst>
              </a:tr>
              <a:tr h="616978">
                <a:tc>
                  <a:txBody>
                    <a:bodyPr/>
                    <a:lstStyle/>
                    <a:p>
                      <a:r>
                        <a:rPr lang="es-VE" sz="1600" b="0" i="0" u="none" dirty="0" err="1">
                          <a:solidFill>
                            <a:sysClr val="windowText" lastClr="000000"/>
                          </a:solidFill>
                        </a:rPr>
                        <a:t>StockMax</a:t>
                      </a:r>
                      <a:endParaRPr lang="es-VE" sz="1600" b="0" i="0" u="none" dirty="0">
                        <a:solidFill>
                          <a:sysClr val="windowText" lastClr="000000"/>
                        </a:solidFill>
                      </a:endParaRP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4</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Valor </a:t>
                      </a:r>
                      <a:r>
                        <a:rPr lang="en-US" sz="1600" dirty="0">
                          <a:solidFill>
                            <a:sysClr val="windowText" lastClr="000000"/>
                          </a:solidFill>
                        </a:rPr>
                        <a:t>&gt;0</a:t>
                      </a:r>
                      <a:r>
                        <a:rPr lang="en-US" sz="1600" baseline="0" dirty="0">
                          <a:solidFill>
                            <a:sysClr val="windowText" lastClr="000000"/>
                          </a:solidFill>
                        </a:rPr>
                        <a:t> y &lt; 9999</a:t>
                      </a:r>
                      <a:endParaRPr lang="es-VE" sz="1600" dirty="0">
                        <a:solidFill>
                          <a:sysClr val="windowText" lastClr="000000"/>
                        </a:solidFill>
                      </a:endParaRPr>
                    </a:p>
                  </a:txBody>
                  <a:tcPr/>
                </a:tc>
                <a:tc>
                  <a:txBody>
                    <a:bodyPr/>
                    <a:lstStyle/>
                    <a:p>
                      <a:r>
                        <a:rPr lang="es-VE" sz="1600" baseline="0" dirty="0">
                          <a:solidFill>
                            <a:sysClr val="windowText" lastClr="000000"/>
                          </a:solidFill>
                        </a:rPr>
                        <a:t>Cantidad máxima permitida en existencia del artículo</a:t>
                      </a:r>
                      <a:endParaRPr lang="es-VE" sz="1600" dirty="0">
                        <a:solidFill>
                          <a:sysClr val="windowText" lastClr="000000"/>
                        </a:solidFill>
                      </a:endParaRPr>
                    </a:p>
                  </a:txBody>
                  <a:tcPr/>
                </a:tc>
                <a:extLst>
                  <a:ext uri="{0D108BD9-81ED-4DB2-BD59-A6C34878D82A}">
                    <a16:rowId xmlns:a16="http://schemas.microsoft.com/office/drawing/2014/main" val="10005"/>
                  </a:ext>
                </a:extLst>
              </a:tr>
              <a:tr h="616978">
                <a:tc>
                  <a:txBody>
                    <a:bodyPr/>
                    <a:lstStyle/>
                    <a:p>
                      <a:r>
                        <a:rPr lang="es-VE" sz="1600" b="0" i="0" u="none" dirty="0">
                          <a:solidFill>
                            <a:sysClr val="windowText" lastClr="000000"/>
                          </a:solidFill>
                        </a:rPr>
                        <a:t>Precio</a:t>
                      </a: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Entero(6)</a:t>
                      </a:r>
                      <a:r>
                        <a:rPr lang="es-VE" sz="1600" baseline="0" dirty="0">
                          <a:solidFill>
                            <a:sysClr val="windowText" lastClr="000000"/>
                          </a:solidFill>
                        </a:rPr>
                        <a:t> Decimales (2)</a:t>
                      </a:r>
                      <a:endParaRPr lang="es-VE" sz="1600" dirty="0">
                        <a:solidFill>
                          <a:sysClr val="windowText" lastClr="000000"/>
                        </a:solidFill>
                      </a:endParaRPr>
                    </a:p>
                  </a:txBody>
                  <a:tcPr/>
                </a:tc>
                <a:tc>
                  <a:txBody>
                    <a:bodyPr/>
                    <a:lstStyle/>
                    <a:p>
                      <a:r>
                        <a:rPr lang="es-VE" sz="1600" dirty="0">
                          <a:solidFill>
                            <a:sysClr val="windowText" lastClr="000000"/>
                          </a:solidFill>
                        </a:rPr>
                        <a:t>No</a:t>
                      </a:r>
                    </a:p>
                  </a:txBody>
                  <a:tcPr/>
                </a:tc>
                <a:tc>
                  <a:txBody>
                    <a:bodyPr/>
                    <a:lstStyle/>
                    <a:p>
                      <a:r>
                        <a:rPr lang="es-VE" sz="1600" dirty="0">
                          <a:solidFill>
                            <a:sysClr val="windowText" lastClr="000000"/>
                          </a:solidFill>
                        </a:rPr>
                        <a:t>Valor por defecto 0</a:t>
                      </a:r>
                    </a:p>
                  </a:txBody>
                  <a:tcPr/>
                </a:tc>
                <a:tc>
                  <a:txBody>
                    <a:bodyPr/>
                    <a:lstStyle/>
                    <a:p>
                      <a:r>
                        <a:rPr lang="es-VE" sz="1600" baseline="0" dirty="0">
                          <a:solidFill>
                            <a:sysClr val="windowText" lastClr="000000"/>
                          </a:solidFill>
                        </a:rPr>
                        <a:t>Se calcula con el precio de distribución mas un 15%</a:t>
                      </a:r>
                      <a:endParaRPr lang="es-VE" sz="1600" dirty="0">
                        <a:solidFill>
                          <a:sysClr val="windowText" lastClr="000000"/>
                        </a:solidFill>
                      </a:endParaRPr>
                    </a:p>
                  </a:txBody>
                  <a:tcPr/>
                </a:tc>
                <a:extLst>
                  <a:ext uri="{0D108BD9-81ED-4DB2-BD59-A6C34878D82A}">
                    <a16:rowId xmlns:a16="http://schemas.microsoft.com/office/drawing/2014/main" val="10006"/>
                  </a:ext>
                </a:extLst>
              </a:tr>
            </a:tbl>
          </a:graphicData>
        </a:graphic>
      </p:graphicFrame>
      <p:sp>
        <p:nvSpPr>
          <p:cNvPr id="5" name="1 Título"/>
          <p:cNvSpPr>
            <a:spLocks noGrp="1"/>
          </p:cNvSpPr>
          <p:nvPr>
            <p:ph type="title"/>
          </p:nvPr>
        </p:nvSpPr>
        <p:spPr>
          <a:xfrm>
            <a:off x="214282" y="928670"/>
            <a:ext cx="8229600" cy="581772"/>
          </a:xfrm>
        </p:spPr>
        <p:txBody>
          <a:bodyPr/>
          <a:lstStyle/>
          <a:p>
            <a:r>
              <a:rPr lang="es-VE" sz="2400" b="1" i="1" dirty="0"/>
              <a:t>Artículo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00042"/>
            <a:ext cx="8229600" cy="1143000"/>
          </a:xfrm>
        </p:spPr>
        <p:txBody>
          <a:bodyPr/>
          <a:lstStyle/>
          <a:p>
            <a:r>
              <a:rPr lang="es-VE" dirty="0"/>
              <a:t>Contenido</a:t>
            </a:r>
          </a:p>
        </p:txBody>
      </p:sp>
      <p:sp>
        <p:nvSpPr>
          <p:cNvPr id="3" name="2 Marcador de contenido"/>
          <p:cNvSpPr>
            <a:spLocks noGrp="1"/>
          </p:cNvSpPr>
          <p:nvPr>
            <p:ph idx="1"/>
          </p:nvPr>
        </p:nvSpPr>
        <p:spPr/>
        <p:txBody>
          <a:bodyPr/>
          <a:lstStyle/>
          <a:p>
            <a:pPr algn="just"/>
            <a:r>
              <a:rPr lang="es-VE" b="1" i="1" dirty="0"/>
              <a:t>Unidad V: Tópicos avanzados de sistemas manejadores de base de datos.</a:t>
            </a:r>
          </a:p>
          <a:p>
            <a:pPr marL="442913" indent="-266700" algn="just">
              <a:lnSpc>
                <a:spcPct val="150000"/>
              </a:lnSpc>
              <a:buFont typeface="Arial" pitchFamily="34" charset="0"/>
              <a:buChar char="•"/>
            </a:pPr>
            <a:r>
              <a:rPr lang="es-VE" dirty="0"/>
              <a:t>SMBD distribuidas</a:t>
            </a:r>
          </a:p>
          <a:p>
            <a:pPr marL="442913" indent="-266700" algn="just">
              <a:lnSpc>
                <a:spcPct val="150000"/>
              </a:lnSpc>
              <a:buFont typeface="Arial" pitchFamily="34" charset="0"/>
              <a:buChar char="•"/>
            </a:pPr>
            <a:r>
              <a:rPr lang="es-VE" dirty="0"/>
              <a:t>Máquina de base de datos</a:t>
            </a:r>
          </a:p>
          <a:p>
            <a:pPr marL="442913" indent="-266700" algn="just">
              <a:lnSpc>
                <a:spcPct val="150000"/>
              </a:lnSpc>
              <a:buFont typeface="Arial" pitchFamily="34" charset="0"/>
              <a:buChar char="•"/>
            </a:pPr>
            <a:r>
              <a:rPr lang="es-VE" dirty="0"/>
              <a:t>SMBD Orientadas a Objetos</a:t>
            </a:r>
          </a:p>
          <a:p>
            <a:pPr marL="442913" indent="-266700" algn="just">
              <a:lnSpc>
                <a:spcPct val="150000"/>
              </a:lnSpc>
              <a:buFont typeface="Arial" pitchFamily="34" charset="0"/>
              <a:buChar char="•"/>
            </a:pPr>
            <a:r>
              <a:rPr lang="es-VE" dirty="0"/>
              <a:t>SMBD en sistemas paralelos</a:t>
            </a:r>
          </a:p>
          <a:p>
            <a:pPr marL="442913" indent="-266700" algn="just">
              <a:lnSpc>
                <a:spcPct val="150000"/>
              </a:lnSpc>
              <a:buFont typeface="Arial" pitchFamily="34" charset="0"/>
              <a:buChar char="•"/>
            </a:pPr>
            <a:r>
              <a:rPr lang="es-VE" dirty="0"/>
              <a:t>SMBD basados en lógica </a:t>
            </a:r>
          </a:p>
          <a:p>
            <a:pPr marL="442913" indent="-266700" algn="just">
              <a:buFont typeface="Arial" pitchFamily="34" charset="0"/>
              <a:buChar char="•"/>
            </a:pPr>
            <a:endParaRPr lang="es-V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85720" y="2000240"/>
          <a:ext cx="8501122" cy="2131304"/>
        </p:xfrm>
        <a:graphic>
          <a:graphicData uri="http://schemas.openxmlformats.org/drawingml/2006/table">
            <a:tbl>
              <a:tblPr firstRow="1" bandRow="1">
                <a:tableStyleId>{7DF18680-E054-41AD-8BC1-D1AEF772440D}</a:tableStyleId>
              </a:tblPr>
              <a:tblGrid>
                <a:gridCol w="1071570">
                  <a:extLst>
                    <a:ext uri="{9D8B030D-6E8A-4147-A177-3AD203B41FA5}">
                      <a16:colId xmlns:a16="http://schemas.microsoft.com/office/drawing/2014/main" val="20000"/>
                    </a:ext>
                  </a:extLst>
                </a:gridCol>
                <a:gridCol w="1428760">
                  <a:extLst>
                    <a:ext uri="{9D8B030D-6E8A-4147-A177-3AD203B41FA5}">
                      <a16:colId xmlns:a16="http://schemas.microsoft.com/office/drawing/2014/main" val="20001"/>
                    </a:ext>
                  </a:extLst>
                </a:gridCol>
                <a:gridCol w="1071046">
                  <a:extLst>
                    <a:ext uri="{9D8B030D-6E8A-4147-A177-3AD203B41FA5}">
                      <a16:colId xmlns:a16="http://schemas.microsoft.com/office/drawing/2014/main" val="20002"/>
                    </a:ext>
                  </a:extLst>
                </a:gridCol>
                <a:gridCol w="915748">
                  <a:extLst>
                    <a:ext uri="{9D8B030D-6E8A-4147-A177-3AD203B41FA5}">
                      <a16:colId xmlns:a16="http://schemas.microsoft.com/office/drawing/2014/main" val="20003"/>
                    </a:ext>
                  </a:extLst>
                </a:gridCol>
                <a:gridCol w="1180291">
                  <a:extLst>
                    <a:ext uri="{9D8B030D-6E8A-4147-A177-3AD203B41FA5}">
                      <a16:colId xmlns:a16="http://schemas.microsoft.com/office/drawing/2014/main" val="20004"/>
                    </a:ext>
                  </a:extLst>
                </a:gridCol>
                <a:gridCol w="2833707">
                  <a:extLst>
                    <a:ext uri="{9D8B030D-6E8A-4147-A177-3AD203B41FA5}">
                      <a16:colId xmlns:a16="http://schemas.microsoft.com/office/drawing/2014/main" val="20005"/>
                    </a:ext>
                  </a:extLst>
                </a:gridCol>
              </a:tblGrid>
              <a:tr h="537408">
                <a:tc>
                  <a:txBody>
                    <a:bodyPr/>
                    <a:lstStyle/>
                    <a:p>
                      <a:r>
                        <a:rPr lang="es-VE" sz="1400" dirty="0">
                          <a:solidFill>
                            <a:sysClr val="windowText" lastClr="000000"/>
                          </a:solidFill>
                        </a:rPr>
                        <a:t>Campo</a:t>
                      </a:r>
                    </a:p>
                  </a:txBody>
                  <a:tcPr/>
                </a:tc>
                <a:tc>
                  <a:txBody>
                    <a:bodyPr/>
                    <a:lstStyle/>
                    <a:p>
                      <a:r>
                        <a:rPr lang="es-VE" sz="1400" dirty="0">
                          <a:solidFill>
                            <a:sysClr val="windowText" lastClr="000000"/>
                          </a:solidFill>
                        </a:rPr>
                        <a:t>Tipo dato</a:t>
                      </a:r>
                    </a:p>
                  </a:txBody>
                  <a:tcPr/>
                </a:tc>
                <a:tc>
                  <a:txBody>
                    <a:bodyPr/>
                    <a:lstStyle/>
                    <a:p>
                      <a:r>
                        <a:rPr lang="es-VE" sz="1400" dirty="0">
                          <a:solidFill>
                            <a:sysClr val="windowText" lastClr="000000"/>
                          </a:solidFill>
                        </a:rPr>
                        <a:t>Tamaño</a:t>
                      </a:r>
                    </a:p>
                  </a:txBody>
                  <a:tcPr/>
                </a:tc>
                <a:tc>
                  <a:txBody>
                    <a:bodyPr/>
                    <a:lstStyle/>
                    <a:p>
                      <a:r>
                        <a:rPr lang="es-VE" sz="1400" dirty="0">
                          <a:solidFill>
                            <a:sysClr val="windowText" lastClr="000000"/>
                          </a:solidFill>
                        </a:rPr>
                        <a:t>Requerido</a:t>
                      </a:r>
                    </a:p>
                  </a:txBody>
                  <a:tcPr/>
                </a:tc>
                <a:tc>
                  <a:txBody>
                    <a:bodyPr/>
                    <a:lstStyle/>
                    <a:p>
                      <a:r>
                        <a:rPr lang="es-VE" sz="1400" dirty="0">
                          <a:solidFill>
                            <a:sysClr val="windowText" lastClr="000000"/>
                          </a:solidFill>
                        </a:rPr>
                        <a:t>Regla</a:t>
                      </a:r>
                    </a:p>
                  </a:txBody>
                  <a:tcPr/>
                </a:tc>
                <a:tc>
                  <a:txBody>
                    <a:bodyPr/>
                    <a:lstStyle/>
                    <a:p>
                      <a:r>
                        <a:rPr lang="es-VE" sz="1400" dirty="0">
                          <a:solidFill>
                            <a:sysClr val="windowText" lastClr="000000"/>
                          </a:solidFill>
                        </a:rPr>
                        <a:t>observación</a:t>
                      </a:r>
                    </a:p>
                  </a:txBody>
                  <a:tcPr/>
                </a:tc>
                <a:extLst>
                  <a:ext uri="{0D108BD9-81ED-4DB2-BD59-A6C34878D82A}">
                    <a16:rowId xmlns:a16="http://schemas.microsoft.com/office/drawing/2014/main" val="10000"/>
                  </a:ext>
                </a:extLst>
              </a:tr>
              <a:tr h="435656">
                <a:tc>
                  <a:txBody>
                    <a:bodyPr/>
                    <a:lstStyle/>
                    <a:p>
                      <a:r>
                        <a:rPr lang="es-VE" sz="1600" b="1" i="1" u="sng" dirty="0" err="1">
                          <a:solidFill>
                            <a:sysClr val="windowText" lastClr="000000"/>
                          </a:solidFill>
                        </a:rPr>
                        <a:t>Nfabrica</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Identifica la fabrica</a:t>
                      </a:r>
                      <a:r>
                        <a:rPr lang="es-VE" sz="1600" baseline="0" dirty="0">
                          <a:solidFill>
                            <a:sysClr val="windowText" lastClr="000000"/>
                          </a:solidFill>
                        </a:rPr>
                        <a:t> (PK)</a:t>
                      </a:r>
                      <a:endParaRPr lang="es-VE" sz="1600" dirty="0">
                        <a:solidFill>
                          <a:sysClr val="windowText" lastClr="000000"/>
                        </a:solidFill>
                      </a:endParaRPr>
                    </a:p>
                  </a:txBody>
                  <a:tcPr/>
                </a:tc>
                <a:extLst>
                  <a:ext uri="{0D108BD9-81ED-4DB2-BD59-A6C34878D82A}">
                    <a16:rowId xmlns:a16="http://schemas.microsoft.com/office/drawing/2014/main" val="10001"/>
                  </a:ext>
                </a:extLst>
              </a:tr>
              <a:tr h="489792">
                <a:tc>
                  <a:txBody>
                    <a:bodyPr/>
                    <a:lstStyle/>
                    <a:p>
                      <a:r>
                        <a:rPr lang="es-VE" sz="1600" b="1" i="0" u="none" dirty="0" err="1">
                          <a:solidFill>
                            <a:sysClr val="windowText" lastClr="000000"/>
                          </a:solidFill>
                        </a:rPr>
                        <a:t>Telefono</a:t>
                      </a:r>
                      <a:endParaRPr lang="es-VE" sz="1600" b="1" i="0" u="none"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12</a:t>
                      </a:r>
                    </a:p>
                  </a:txBody>
                  <a:tcPr/>
                </a:tc>
                <a:tc>
                  <a:txBody>
                    <a:bodyPr/>
                    <a:lstStyle/>
                    <a:p>
                      <a:r>
                        <a:rPr lang="es-VE" sz="1600" dirty="0">
                          <a:solidFill>
                            <a:sysClr val="windowText" lastClr="000000"/>
                          </a:solidFill>
                        </a:rPr>
                        <a:t>si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VE" sz="1600" dirty="0">
                          <a:solidFill>
                            <a:sysClr val="windowText" lastClr="000000"/>
                          </a:solidFill>
                        </a:rPr>
                        <a:t>Números</a:t>
                      </a:r>
                    </a:p>
                    <a:p>
                      <a:endParaRPr lang="es-VE" sz="1600" dirty="0">
                        <a:solidFill>
                          <a:sysClr val="windowText" lastClr="000000"/>
                        </a:solidFill>
                      </a:endParaRPr>
                    </a:p>
                  </a:txBody>
                  <a:tcPr/>
                </a:tc>
                <a:tc>
                  <a:txBody>
                    <a:bodyPr/>
                    <a:lstStyle/>
                    <a:p>
                      <a:endParaRPr lang="es-VE" sz="1600" dirty="0">
                        <a:solidFill>
                          <a:sysClr val="windowText" lastClr="000000"/>
                        </a:solidFill>
                      </a:endParaRPr>
                    </a:p>
                  </a:txBody>
                  <a:tcPr/>
                </a:tc>
                <a:extLst>
                  <a:ext uri="{0D108BD9-81ED-4DB2-BD59-A6C34878D82A}">
                    <a16:rowId xmlns:a16="http://schemas.microsoft.com/office/drawing/2014/main" val="10002"/>
                  </a:ext>
                </a:extLst>
              </a:tr>
              <a:tr h="537408">
                <a:tc>
                  <a:txBody>
                    <a:bodyPr/>
                    <a:lstStyle/>
                    <a:p>
                      <a:r>
                        <a:rPr lang="es-VE" sz="1600" b="0" i="0" u="none" dirty="0">
                          <a:solidFill>
                            <a:sysClr val="windowText" lastClr="000000"/>
                          </a:solidFill>
                        </a:rPr>
                        <a:t>Dirección</a:t>
                      </a:r>
                    </a:p>
                  </a:txBody>
                  <a:tcPr/>
                </a:tc>
                <a:tc>
                  <a:txBody>
                    <a:bodyPr/>
                    <a:lstStyle/>
                    <a:p>
                      <a:r>
                        <a:rPr lang="es-VE" sz="1600" dirty="0">
                          <a:solidFill>
                            <a:sysClr val="windowText" lastClr="000000"/>
                          </a:solidFill>
                        </a:rPr>
                        <a:t>Carácter</a:t>
                      </a:r>
                    </a:p>
                  </a:txBody>
                  <a:tcPr/>
                </a:tc>
                <a:tc>
                  <a:txBody>
                    <a:bodyPr/>
                    <a:lstStyle/>
                    <a:p>
                      <a:r>
                        <a:rPr lang="es-VE" sz="1600" dirty="0">
                          <a:solidFill>
                            <a:sysClr val="windowText" lastClr="000000"/>
                          </a:solidFill>
                        </a:rPr>
                        <a:t>50</a:t>
                      </a: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Indica la dirección de la fabrica</a:t>
                      </a:r>
                    </a:p>
                  </a:txBody>
                  <a:tcPr/>
                </a:tc>
                <a:extLst>
                  <a:ext uri="{0D108BD9-81ED-4DB2-BD59-A6C34878D82A}">
                    <a16:rowId xmlns:a16="http://schemas.microsoft.com/office/drawing/2014/main" val="10003"/>
                  </a:ext>
                </a:extLst>
              </a:tr>
            </a:tbl>
          </a:graphicData>
        </a:graphic>
      </p:graphicFrame>
      <p:sp>
        <p:nvSpPr>
          <p:cNvPr id="5" name="4 CuadroTexto"/>
          <p:cNvSpPr txBox="1"/>
          <p:nvPr/>
        </p:nvSpPr>
        <p:spPr>
          <a:xfrm>
            <a:off x="285720" y="1500174"/>
            <a:ext cx="4429156" cy="369332"/>
          </a:xfrm>
          <a:prstGeom prst="rect">
            <a:avLst/>
          </a:prstGeom>
          <a:noFill/>
        </p:spPr>
        <p:txBody>
          <a:bodyPr wrap="square" rtlCol="0">
            <a:spAutoFit/>
          </a:bodyPr>
          <a:lstStyle/>
          <a:p>
            <a:r>
              <a:rPr lang="es-VE" b="1" i="1" dirty="0">
                <a:solidFill>
                  <a:srgbClr val="00B0F0"/>
                </a:solidFill>
              </a:rPr>
              <a:t>Fabrica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p:cNvGraphicFramePr>
          <p:nvPr/>
        </p:nvGraphicFramePr>
        <p:xfrm>
          <a:off x="285720" y="1785926"/>
          <a:ext cx="8643999" cy="3536741"/>
        </p:xfrm>
        <a:graphic>
          <a:graphicData uri="http://schemas.openxmlformats.org/drawingml/2006/table">
            <a:tbl>
              <a:tblPr firstRow="1" bandRow="1">
                <a:tableStyleId>{7DF18680-E054-41AD-8BC1-D1AEF772440D}</a:tableStyleId>
              </a:tblPr>
              <a:tblGrid>
                <a:gridCol w="1172068">
                  <a:extLst>
                    <a:ext uri="{9D8B030D-6E8A-4147-A177-3AD203B41FA5}">
                      <a16:colId xmlns:a16="http://schemas.microsoft.com/office/drawing/2014/main" val="20000"/>
                    </a:ext>
                  </a:extLst>
                </a:gridCol>
                <a:gridCol w="1424121">
                  <a:extLst>
                    <a:ext uri="{9D8B030D-6E8A-4147-A177-3AD203B41FA5}">
                      <a16:colId xmlns:a16="http://schemas.microsoft.com/office/drawing/2014/main" val="20001"/>
                    </a:ext>
                  </a:extLst>
                </a:gridCol>
                <a:gridCol w="1200563">
                  <a:extLst>
                    <a:ext uri="{9D8B030D-6E8A-4147-A177-3AD203B41FA5}">
                      <a16:colId xmlns:a16="http://schemas.microsoft.com/office/drawing/2014/main" val="20002"/>
                    </a:ext>
                  </a:extLst>
                </a:gridCol>
                <a:gridCol w="900423">
                  <a:extLst>
                    <a:ext uri="{9D8B030D-6E8A-4147-A177-3AD203B41FA5}">
                      <a16:colId xmlns:a16="http://schemas.microsoft.com/office/drawing/2014/main" val="20003"/>
                    </a:ext>
                  </a:extLst>
                </a:gridCol>
                <a:gridCol w="1800846">
                  <a:extLst>
                    <a:ext uri="{9D8B030D-6E8A-4147-A177-3AD203B41FA5}">
                      <a16:colId xmlns:a16="http://schemas.microsoft.com/office/drawing/2014/main" val="20004"/>
                    </a:ext>
                  </a:extLst>
                </a:gridCol>
                <a:gridCol w="2145978">
                  <a:extLst>
                    <a:ext uri="{9D8B030D-6E8A-4147-A177-3AD203B41FA5}">
                      <a16:colId xmlns:a16="http://schemas.microsoft.com/office/drawing/2014/main" val="20005"/>
                    </a:ext>
                  </a:extLst>
                </a:gridCol>
              </a:tblGrid>
              <a:tr h="388468">
                <a:tc>
                  <a:txBody>
                    <a:bodyPr/>
                    <a:lstStyle/>
                    <a:p>
                      <a:r>
                        <a:rPr lang="es-VE" sz="1400" dirty="0">
                          <a:solidFill>
                            <a:sysClr val="windowText" lastClr="000000"/>
                          </a:solidFill>
                        </a:rPr>
                        <a:t>Campo</a:t>
                      </a:r>
                    </a:p>
                  </a:txBody>
                  <a:tcPr/>
                </a:tc>
                <a:tc>
                  <a:txBody>
                    <a:bodyPr/>
                    <a:lstStyle/>
                    <a:p>
                      <a:r>
                        <a:rPr lang="es-VE" sz="1400" dirty="0">
                          <a:solidFill>
                            <a:sysClr val="windowText" lastClr="000000"/>
                          </a:solidFill>
                        </a:rPr>
                        <a:t>Tipo dato</a:t>
                      </a:r>
                    </a:p>
                  </a:txBody>
                  <a:tcPr/>
                </a:tc>
                <a:tc>
                  <a:txBody>
                    <a:bodyPr/>
                    <a:lstStyle/>
                    <a:p>
                      <a:r>
                        <a:rPr lang="es-VE" sz="1400" dirty="0">
                          <a:solidFill>
                            <a:sysClr val="windowText" lastClr="000000"/>
                          </a:solidFill>
                        </a:rPr>
                        <a:t>Tamaño</a:t>
                      </a:r>
                    </a:p>
                  </a:txBody>
                  <a:tcPr/>
                </a:tc>
                <a:tc>
                  <a:txBody>
                    <a:bodyPr/>
                    <a:lstStyle/>
                    <a:p>
                      <a:r>
                        <a:rPr lang="es-VE" sz="1400" dirty="0">
                          <a:solidFill>
                            <a:sysClr val="windowText" lastClr="000000"/>
                          </a:solidFill>
                        </a:rPr>
                        <a:t>Requerido</a:t>
                      </a:r>
                    </a:p>
                  </a:txBody>
                  <a:tcPr/>
                </a:tc>
                <a:tc>
                  <a:txBody>
                    <a:bodyPr/>
                    <a:lstStyle/>
                    <a:p>
                      <a:r>
                        <a:rPr lang="es-VE" sz="1400" dirty="0">
                          <a:solidFill>
                            <a:sysClr val="windowText" lastClr="000000"/>
                          </a:solidFill>
                        </a:rPr>
                        <a:t>Regla</a:t>
                      </a:r>
                    </a:p>
                  </a:txBody>
                  <a:tcPr/>
                </a:tc>
                <a:tc>
                  <a:txBody>
                    <a:bodyPr/>
                    <a:lstStyle/>
                    <a:p>
                      <a:r>
                        <a:rPr lang="es-VE" sz="1400" dirty="0">
                          <a:solidFill>
                            <a:sysClr val="windowText" lastClr="000000"/>
                          </a:solidFill>
                        </a:rPr>
                        <a:t>observación</a:t>
                      </a:r>
                    </a:p>
                  </a:txBody>
                  <a:tcPr/>
                </a:tc>
                <a:extLst>
                  <a:ext uri="{0D108BD9-81ED-4DB2-BD59-A6C34878D82A}">
                    <a16:rowId xmlns:a16="http://schemas.microsoft.com/office/drawing/2014/main" val="10000"/>
                  </a:ext>
                </a:extLst>
              </a:tr>
              <a:tr h="434170">
                <a:tc>
                  <a:txBody>
                    <a:bodyPr/>
                    <a:lstStyle/>
                    <a:p>
                      <a:r>
                        <a:rPr lang="es-VE" sz="1600" b="1" i="1" u="sng" dirty="0" err="1">
                          <a:solidFill>
                            <a:sysClr val="windowText" lastClr="000000"/>
                          </a:solidFill>
                        </a:rPr>
                        <a:t>Nfabrica</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Identifica la fabrica</a:t>
                      </a:r>
                      <a:r>
                        <a:rPr lang="es-VE" sz="1600" baseline="0" dirty="0">
                          <a:solidFill>
                            <a:sysClr val="windowText" lastClr="000000"/>
                          </a:solidFill>
                        </a:rPr>
                        <a:t> (PK) (FK)</a:t>
                      </a:r>
                      <a:endParaRPr lang="es-VE" sz="1600" dirty="0">
                        <a:solidFill>
                          <a:sysClr val="windowText" lastClr="000000"/>
                        </a:solidFill>
                      </a:endParaRPr>
                    </a:p>
                  </a:txBody>
                  <a:tcPr/>
                </a:tc>
                <a:extLst>
                  <a:ext uri="{0D108BD9-81ED-4DB2-BD59-A6C34878D82A}">
                    <a16:rowId xmlns:a16="http://schemas.microsoft.com/office/drawing/2014/main" val="10001"/>
                  </a:ext>
                </a:extLst>
              </a:tr>
              <a:tr h="434170">
                <a:tc>
                  <a:txBody>
                    <a:bodyPr/>
                    <a:lstStyle/>
                    <a:p>
                      <a:r>
                        <a:rPr lang="es-VE" sz="1600" b="1" i="1" u="sng" dirty="0" err="1">
                          <a:solidFill>
                            <a:sysClr val="windowText" lastClr="000000"/>
                          </a:solidFill>
                        </a:rPr>
                        <a:t>Narticulo</a:t>
                      </a:r>
                      <a:endParaRPr lang="es-VE" sz="1600" b="1" i="1" u="sng" dirty="0">
                        <a:solidFill>
                          <a:sysClr val="windowText" lastClr="000000"/>
                        </a:solidFill>
                      </a:endParaRPr>
                    </a:p>
                  </a:txBody>
                  <a:tcPr/>
                </a:tc>
                <a:tc>
                  <a:txBody>
                    <a:bodyPr/>
                    <a:lstStyle/>
                    <a:p>
                      <a:r>
                        <a:rPr lang="es-VE" sz="1600" dirty="0">
                          <a:solidFill>
                            <a:sysClr val="windowText" lastClr="000000"/>
                          </a:solidFill>
                        </a:rPr>
                        <a:t>Alfanumérico</a:t>
                      </a:r>
                    </a:p>
                  </a:txBody>
                  <a:tcPr/>
                </a:tc>
                <a:tc>
                  <a:txBody>
                    <a:bodyPr/>
                    <a:lstStyle/>
                    <a:p>
                      <a:r>
                        <a:rPr lang="es-VE" sz="1600" dirty="0">
                          <a:solidFill>
                            <a:sysClr val="windowText" lastClr="000000"/>
                          </a:solidFill>
                        </a:rPr>
                        <a:t>5</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Números</a:t>
                      </a:r>
                    </a:p>
                  </a:txBody>
                  <a:tcPr/>
                </a:tc>
                <a:tc>
                  <a:txBody>
                    <a:bodyPr/>
                    <a:lstStyle/>
                    <a:p>
                      <a:r>
                        <a:rPr lang="es-VE" sz="1600" dirty="0">
                          <a:solidFill>
                            <a:sysClr val="windowText" lastClr="000000"/>
                          </a:solidFill>
                        </a:rPr>
                        <a:t>Indica el código del artículo (PK) (FK)</a:t>
                      </a:r>
                    </a:p>
                  </a:txBody>
                  <a:tcPr/>
                </a:tc>
                <a:extLst>
                  <a:ext uri="{0D108BD9-81ED-4DB2-BD59-A6C34878D82A}">
                    <a16:rowId xmlns:a16="http://schemas.microsoft.com/office/drawing/2014/main" val="10002"/>
                  </a:ext>
                </a:extLst>
              </a:tr>
              <a:tr h="434170">
                <a:tc>
                  <a:txBody>
                    <a:bodyPr/>
                    <a:lstStyle/>
                    <a:p>
                      <a:r>
                        <a:rPr lang="es-VE" sz="1600" b="1" i="1" u="sng" dirty="0" err="1">
                          <a:solidFill>
                            <a:sysClr val="windowText" lastClr="000000"/>
                          </a:solidFill>
                        </a:rPr>
                        <a:t>FechaSum</a:t>
                      </a:r>
                      <a:endParaRPr lang="es-VE" sz="1600" b="1" i="1" u="sng" dirty="0">
                        <a:solidFill>
                          <a:sysClr val="windowText" lastClr="000000"/>
                        </a:solidFill>
                      </a:endParaRPr>
                    </a:p>
                  </a:txBody>
                  <a:tcPr/>
                </a:tc>
                <a:tc>
                  <a:txBody>
                    <a:bodyPr/>
                    <a:lstStyle/>
                    <a:p>
                      <a:r>
                        <a:rPr lang="es-VE" sz="1600" dirty="0">
                          <a:solidFill>
                            <a:sysClr val="windowText" lastClr="000000"/>
                          </a:solidFill>
                        </a:rPr>
                        <a:t>Fecha y Hora</a:t>
                      </a:r>
                    </a:p>
                  </a:txBody>
                  <a:tcPr/>
                </a:tc>
                <a:tc>
                  <a:txBody>
                    <a:bodyPr/>
                    <a:lstStyle/>
                    <a:p>
                      <a:r>
                        <a:rPr lang="es-VE" sz="1600" dirty="0">
                          <a:solidFill>
                            <a:sysClr val="windowText" lastClr="000000"/>
                          </a:solidFill>
                          <a:latin typeface="Arial" pitchFamily="34" charset="0"/>
                          <a:cs typeface="Arial" pitchFamily="34" charset="0"/>
                        </a:rPr>
                        <a:t>16</a:t>
                      </a:r>
                    </a:p>
                  </a:txBody>
                  <a:tcPr/>
                </a:tc>
                <a:tc>
                  <a:txBody>
                    <a:bodyPr/>
                    <a:lstStyle/>
                    <a:p>
                      <a:r>
                        <a:rPr lang="es-VE" sz="1600" dirty="0">
                          <a:solidFill>
                            <a:sysClr val="windowText" lastClr="000000"/>
                          </a:solidFill>
                        </a:rPr>
                        <a:t>Si</a:t>
                      </a:r>
                    </a:p>
                  </a:txBody>
                  <a:tcPr/>
                </a:tc>
                <a:tc>
                  <a:txBody>
                    <a:bodyPr/>
                    <a:lstStyle/>
                    <a:p>
                      <a:endParaRPr lang="es-VE" sz="1600" dirty="0">
                        <a:solidFill>
                          <a:sysClr val="windowText" lastClr="000000"/>
                        </a:solidFill>
                      </a:endParaRPr>
                    </a:p>
                  </a:txBody>
                  <a:tcPr/>
                </a:tc>
                <a:tc>
                  <a:txBody>
                    <a:bodyPr/>
                    <a:lstStyle/>
                    <a:p>
                      <a:r>
                        <a:rPr lang="es-VE" sz="1600" dirty="0">
                          <a:solidFill>
                            <a:sysClr val="windowText" lastClr="000000"/>
                          </a:solidFill>
                        </a:rPr>
                        <a:t>Fecha</a:t>
                      </a:r>
                      <a:r>
                        <a:rPr lang="es-VE" sz="1600" baseline="0" dirty="0">
                          <a:solidFill>
                            <a:sysClr val="windowText" lastClr="000000"/>
                          </a:solidFill>
                        </a:rPr>
                        <a:t> y Hora del pedido (PK)</a:t>
                      </a:r>
                      <a:endParaRPr lang="es-VE" sz="1600" dirty="0">
                        <a:solidFill>
                          <a:sysClr val="windowText" lastClr="000000"/>
                        </a:solidFill>
                      </a:endParaRPr>
                    </a:p>
                  </a:txBody>
                  <a:tcPr/>
                </a:tc>
                <a:extLst>
                  <a:ext uri="{0D108BD9-81ED-4DB2-BD59-A6C34878D82A}">
                    <a16:rowId xmlns:a16="http://schemas.microsoft.com/office/drawing/2014/main" val="10003"/>
                  </a:ext>
                </a:extLst>
              </a:tr>
              <a:tr h="458261">
                <a:tc>
                  <a:txBody>
                    <a:bodyPr/>
                    <a:lstStyle/>
                    <a:p>
                      <a:r>
                        <a:rPr lang="es-VE" sz="1600" b="0" i="0" u="none" dirty="0">
                          <a:solidFill>
                            <a:sysClr val="windowText" lastClr="000000"/>
                          </a:solidFill>
                        </a:rPr>
                        <a:t>Cantidad</a:t>
                      </a: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4</a:t>
                      </a:r>
                    </a:p>
                  </a:txBody>
                  <a:tcPr/>
                </a:tc>
                <a:tc>
                  <a:txBody>
                    <a:bodyPr/>
                    <a:lstStyle/>
                    <a:p>
                      <a:r>
                        <a:rPr lang="es-VE" sz="1600" dirty="0">
                          <a:solidFill>
                            <a:sysClr val="windowText" lastClr="000000"/>
                          </a:solidFill>
                        </a:rPr>
                        <a:t>SI</a:t>
                      </a:r>
                    </a:p>
                  </a:txBody>
                  <a:tcPr/>
                </a:tc>
                <a:tc>
                  <a:txBody>
                    <a:bodyPr/>
                    <a:lstStyle/>
                    <a:p>
                      <a:r>
                        <a:rPr lang="es-VE" sz="1600" dirty="0">
                          <a:solidFill>
                            <a:sysClr val="windowText" lastClr="000000"/>
                          </a:solidFill>
                        </a:rPr>
                        <a:t>Valor </a:t>
                      </a:r>
                      <a:r>
                        <a:rPr lang="en-US" sz="1600" dirty="0">
                          <a:solidFill>
                            <a:sysClr val="windowText" lastClr="000000"/>
                          </a:solidFill>
                        </a:rPr>
                        <a:t>&gt;0</a:t>
                      </a:r>
                      <a:r>
                        <a:rPr lang="en-US" sz="1600" baseline="0" dirty="0">
                          <a:solidFill>
                            <a:sysClr val="windowText" lastClr="000000"/>
                          </a:solidFill>
                        </a:rPr>
                        <a:t> y &lt; 9999</a:t>
                      </a:r>
                      <a:endParaRPr lang="es-VE" sz="1600" dirty="0">
                        <a:solidFill>
                          <a:sysClr val="windowText" lastClr="000000"/>
                        </a:solidFill>
                      </a:endParaRPr>
                    </a:p>
                  </a:txBody>
                  <a:tcPr/>
                </a:tc>
                <a:tc>
                  <a:txBody>
                    <a:bodyPr/>
                    <a:lstStyle/>
                    <a:p>
                      <a:endParaRPr lang="es-VE" sz="1600" dirty="0">
                        <a:solidFill>
                          <a:sysClr val="windowText" lastClr="000000"/>
                        </a:solidFill>
                      </a:endParaRPr>
                    </a:p>
                  </a:txBody>
                  <a:tcPr/>
                </a:tc>
                <a:extLst>
                  <a:ext uri="{0D108BD9-81ED-4DB2-BD59-A6C34878D82A}">
                    <a16:rowId xmlns:a16="http://schemas.microsoft.com/office/drawing/2014/main" val="10004"/>
                  </a:ext>
                </a:extLst>
              </a:tr>
              <a:tr h="616978">
                <a:tc>
                  <a:txBody>
                    <a:bodyPr/>
                    <a:lstStyle/>
                    <a:p>
                      <a:r>
                        <a:rPr lang="es-VE" sz="1600" b="0" i="0" u="none" dirty="0" err="1">
                          <a:solidFill>
                            <a:sysClr val="windowText" lastClr="000000"/>
                          </a:solidFill>
                        </a:rPr>
                        <a:t>PrecioDist</a:t>
                      </a:r>
                      <a:endParaRPr lang="es-VE" sz="1600" b="0" i="0" u="none" dirty="0">
                        <a:solidFill>
                          <a:sysClr val="windowText" lastClr="000000"/>
                        </a:solidFill>
                      </a:endParaRPr>
                    </a:p>
                  </a:txBody>
                  <a:tcPr/>
                </a:tc>
                <a:tc>
                  <a:txBody>
                    <a:bodyPr/>
                    <a:lstStyle/>
                    <a:p>
                      <a:r>
                        <a:rPr lang="es-VE" sz="1600" dirty="0">
                          <a:solidFill>
                            <a:sysClr val="windowText" lastClr="000000"/>
                          </a:solidFill>
                        </a:rPr>
                        <a:t>Numérico</a:t>
                      </a:r>
                    </a:p>
                  </a:txBody>
                  <a:tcPr/>
                </a:tc>
                <a:tc>
                  <a:txBody>
                    <a:bodyPr/>
                    <a:lstStyle/>
                    <a:p>
                      <a:r>
                        <a:rPr lang="es-VE" sz="1600" dirty="0">
                          <a:solidFill>
                            <a:sysClr val="windowText" lastClr="000000"/>
                          </a:solidFill>
                        </a:rPr>
                        <a:t>Entero(6)</a:t>
                      </a:r>
                      <a:r>
                        <a:rPr lang="es-VE" sz="1600" baseline="0" dirty="0">
                          <a:solidFill>
                            <a:sysClr val="windowText" lastClr="000000"/>
                          </a:solidFill>
                        </a:rPr>
                        <a:t> Decimales (2)</a:t>
                      </a:r>
                      <a:endParaRPr lang="es-VE" sz="1600" dirty="0">
                        <a:solidFill>
                          <a:sysClr val="windowText" lastClr="000000"/>
                        </a:solidFill>
                      </a:endParaRPr>
                    </a:p>
                  </a:txBody>
                  <a:tcPr/>
                </a:tc>
                <a:tc>
                  <a:txBody>
                    <a:bodyPr/>
                    <a:lstStyle/>
                    <a:p>
                      <a:r>
                        <a:rPr lang="es-VE" sz="1600" dirty="0">
                          <a:solidFill>
                            <a:sysClr val="windowText" lastClr="000000"/>
                          </a:solidFill>
                        </a:rPr>
                        <a:t>No</a:t>
                      </a:r>
                    </a:p>
                  </a:txBody>
                  <a:tcPr/>
                </a:tc>
                <a:tc>
                  <a:txBody>
                    <a:bodyPr/>
                    <a:lstStyle/>
                    <a:p>
                      <a:r>
                        <a:rPr lang="es-VE" sz="1600" dirty="0">
                          <a:solidFill>
                            <a:sysClr val="windowText" lastClr="000000"/>
                          </a:solidFill>
                        </a:rPr>
                        <a:t>Valor por defecto 0</a:t>
                      </a:r>
                    </a:p>
                  </a:txBody>
                  <a:tcPr/>
                </a:tc>
                <a:tc>
                  <a:txBody>
                    <a:bodyPr/>
                    <a:lstStyle/>
                    <a:p>
                      <a:r>
                        <a:rPr lang="es-VE" sz="1600" dirty="0">
                          <a:solidFill>
                            <a:sysClr val="windowText" lastClr="000000"/>
                          </a:solidFill>
                        </a:rPr>
                        <a:t>Precio de distribución </a:t>
                      </a:r>
                    </a:p>
                  </a:txBody>
                  <a:tcPr/>
                </a:tc>
                <a:extLst>
                  <a:ext uri="{0D108BD9-81ED-4DB2-BD59-A6C34878D82A}">
                    <a16:rowId xmlns:a16="http://schemas.microsoft.com/office/drawing/2014/main" val="10005"/>
                  </a:ext>
                </a:extLst>
              </a:tr>
            </a:tbl>
          </a:graphicData>
        </a:graphic>
      </p:graphicFrame>
      <p:sp>
        <p:nvSpPr>
          <p:cNvPr id="5" name="1 Título"/>
          <p:cNvSpPr txBox="1">
            <a:spLocks/>
          </p:cNvSpPr>
          <p:nvPr/>
        </p:nvSpPr>
        <p:spPr>
          <a:xfrm>
            <a:off x="428596" y="1142984"/>
            <a:ext cx="8229600" cy="581772"/>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VE" sz="2400" b="1" i="1" dirty="0">
                <a:solidFill>
                  <a:schemeClr val="tx2"/>
                </a:solidFill>
                <a:latin typeface="+mj-lt"/>
                <a:ea typeface="+mj-ea"/>
                <a:cs typeface="+mj-cs"/>
              </a:rPr>
              <a:t>Suministra</a:t>
            </a:r>
            <a:endParaRPr kumimoji="0" lang="es-VE" sz="2400" b="1"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81772"/>
          </a:xfrm>
        </p:spPr>
        <p:txBody>
          <a:bodyPr>
            <a:normAutofit fontScale="90000"/>
          </a:bodyPr>
          <a:lstStyle/>
          <a:p>
            <a:r>
              <a:rPr lang="es-VE" dirty="0"/>
              <a:t>Diseño Físico</a:t>
            </a:r>
          </a:p>
        </p:txBody>
      </p:sp>
      <p:sp>
        <p:nvSpPr>
          <p:cNvPr id="3" name="2 Marcador de contenido"/>
          <p:cNvSpPr>
            <a:spLocks noGrp="1"/>
          </p:cNvSpPr>
          <p:nvPr>
            <p:ph idx="1"/>
          </p:nvPr>
        </p:nvSpPr>
        <p:spPr>
          <a:xfrm>
            <a:off x="457200" y="1285860"/>
            <a:ext cx="8229600" cy="5038740"/>
          </a:xfrm>
        </p:spPr>
        <p:txBody>
          <a:bodyPr>
            <a:normAutofit/>
          </a:bodyPr>
          <a:lstStyle/>
          <a:p>
            <a:pPr>
              <a:buNone/>
            </a:pPr>
            <a:r>
              <a:rPr lang="es-VE" sz="1800" dirty="0">
                <a:latin typeface="Arial" pitchFamily="34" charset="0"/>
                <a:cs typeface="Arial" pitchFamily="34" charset="0"/>
              </a:rPr>
              <a:t>CREATE DOMAIN Montos AS DECIMAL (8,2)</a:t>
            </a:r>
          </a:p>
          <a:p>
            <a:pPr>
              <a:buNone/>
            </a:pPr>
            <a:r>
              <a:rPr lang="es-VE" sz="1800" dirty="0">
                <a:latin typeface="Arial" pitchFamily="34" charset="0"/>
                <a:cs typeface="Arial" pitchFamily="34" charset="0"/>
              </a:rPr>
              <a:t>DEFAULT 0</a:t>
            </a:r>
          </a:p>
          <a:p>
            <a:pPr>
              <a:buNone/>
            </a:pPr>
            <a:r>
              <a:rPr lang="es-VE" sz="1800" dirty="0">
                <a:latin typeface="Arial" pitchFamily="34" charset="0"/>
                <a:cs typeface="Arial" pitchFamily="34" charset="0"/>
              </a:rPr>
              <a:t>CHECK (VALUE BETWEEN 0 AND 100000,00);</a:t>
            </a:r>
          </a:p>
          <a:p>
            <a:pPr>
              <a:buNone/>
            </a:pPr>
            <a:endParaRPr lang="es-VE" sz="1800" dirty="0">
              <a:latin typeface="Arial" pitchFamily="34" charset="0"/>
              <a:cs typeface="Arial" pitchFamily="34" charset="0"/>
            </a:endParaRPr>
          </a:p>
          <a:p>
            <a:pPr>
              <a:buNone/>
            </a:pPr>
            <a:r>
              <a:rPr lang="es-VE" sz="1800" dirty="0">
                <a:latin typeface="Arial" pitchFamily="34" charset="0"/>
                <a:cs typeface="Arial" pitchFamily="34" charset="0"/>
              </a:rPr>
              <a:t>CREATE DOMAIN </a:t>
            </a:r>
            <a:r>
              <a:rPr lang="es-VE" sz="1800" dirty="0" err="1">
                <a:latin typeface="Arial" pitchFamily="34" charset="0"/>
                <a:cs typeface="Arial" pitchFamily="34" charset="0"/>
              </a:rPr>
              <a:t>Desc</a:t>
            </a:r>
            <a:r>
              <a:rPr lang="es-VE" sz="1800" dirty="0">
                <a:latin typeface="Arial" pitchFamily="34" charset="0"/>
                <a:cs typeface="Arial" pitchFamily="34" charset="0"/>
              </a:rPr>
              <a:t>  AS DECIMAL (5,4)</a:t>
            </a:r>
          </a:p>
          <a:p>
            <a:pPr>
              <a:buNone/>
            </a:pPr>
            <a:r>
              <a:rPr lang="es-VE" sz="1800" dirty="0">
                <a:latin typeface="Arial" pitchFamily="34" charset="0"/>
                <a:cs typeface="Arial" pitchFamily="34" charset="0"/>
              </a:rPr>
              <a:t>DEFAULT 0</a:t>
            </a:r>
          </a:p>
          <a:p>
            <a:pPr>
              <a:buNone/>
            </a:pPr>
            <a:r>
              <a:rPr lang="es-VE" sz="1800" dirty="0">
                <a:latin typeface="Arial" pitchFamily="34" charset="0"/>
                <a:cs typeface="Arial" pitchFamily="34" charset="0"/>
              </a:rPr>
              <a:t>CHECK (VALUE BETWEEN 0 AND 0,3);</a:t>
            </a:r>
          </a:p>
          <a:p>
            <a:pPr>
              <a:buNone/>
            </a:pPr>
            <a:endParaRPr lang="es-VE" sz="1800" dirty="0">
              <a:latin typeface="Arial" pitchFamily="34" charset="0"/>
              <a:cs typeface="Arial" pitchFamily="34" charset="0"/>
            </a:endParaRPr>
          </a:p>
          <a:p>
            <a:pPr>
              <a:buNone/>
            </a:pPr>
            <a:r>
              <a:rPr lang="es-VE" sz="1800" dirty="0">
                <a:latin typeface="Arial" pitchFamily="34" charset="0"/>
                <a:cs typeface="Arial" pitchFamily="34" charset="0"/>
              </a:rPr>
              <a:t>CREATE DOMAIN  </a:t>
            </a:r>
            <a:r>
              <a:rPr lang="es-VE" sz="1800" dirty="0" err="1">
                <a:latin typeface="Arial" pitchFamily="34" charset="0"/>
                <a:cs typeface="Arial" pitchFamily="34" charset="0"/>
              </a:rPr>
              <a:t>Cant</a:t>
            </a:r>
            <a:r>
              <a:rPr lang="es-VE" sz="1800" dirty="0">
                <a:latin typeface="Arial" pitchFamily="34" charset="0"/>
                <a:cs typeface="Arial" pitchFamily="34" charset="0"/>
              </a:rPr>
              <a:t>    AS SMALLINT</a:t>
            </a:r>
          </a:p>
          <a:p>
            <a:pPr>
              <a:buNone/>
            </a:pPr>
            <a:r>
              <a:rPr lang="es-VE" sz="1800" dirty="0">
                <a:latin typeface="Arial" pitchFamily="34" charset="0"/>
                <a:cs typeface="Arial" pitchFamily="34" charset="0"/>
              </a:rPr>
              <a:t>DEFAULT 0</a:t>
            </a:r>
          </a:p>
          <a:p>
            <a:pPr>
              <a:buNone/>
            </a:pPr>
            <a:r>
              <a:rPr lang="es-VE" sz="1800" dirty="0">
                <a:latin typeface="Arial" pitchFamily="34" charset="0"/>
                <a:cs typeface="Arial" pitchFamily="34" charset="0"/>
              </a:rPr>
              <a:t>CHECK (VALUE BETWEEN 0 AND 9999);</a:t>
            </a:r>
          </a:p>
          <a:p>
            <a:pPr>
              <a:buNone/>
            </a:pPr>
            <a:endParaRPr lang="es-VE" sz="1800" dirty="0">
              <a:latin typeface="Arial" pitchFamily="34" charset="0"/>
              <a:cs typeface="Arial" pitchFamily="34" charset="0"/>
            </a:endParaRPr>
          </a:p>
          <a:p>
            <a:pPr>
              <a:buNone/>
            </a:pPr>
            <a:r>
              <a:rPr lang="es-VE" sz="1800" dirty="0">
                <a:latin typeface="Arial" pitchFamily="34" charset="0"/>
                <a:cs typeface="Arial" pitchFamily="34" charset="0"/>
              </a:rPr>
              <a:t>CREATE DOMAIN Costo AS FLOAT</a:t>
            </a:r>
          </a:p>
          <a:p>
            <a:pPr>
              <a:buNone/>
            </a:pPr>
            <a:r>
              <a:rPr lang="es-VE" sz="1800" dirty="0">
                <a:latin typeface="Arial" pitchFamily="34" charset="0"/>
                <a:cs typeface="Arial" pitchFamily="34" charset="0"/>
              </a:rPr>
              <a:t>DEFAULT 0;</a:t>
            </a:r>
          </a:p>
          <a:p>
            <a:pPr>
              <a:buNone/>
            </a:pPr>
            <a:endParaRPr lang="es-VE" sz="1800" dirty="0">
              <a:latin typeface="Arial" pitchFamily="34" charset="0"/>
              <a:cs typeface="Arial"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10334"/>
          </a:xfrm>
        </p:spPr>
        <p:txBody>
          <a:bodyPr>
            <a:normAutofit fontScale="90000"/>
          </a:bodyPr>
          <a:lstStyle/>
          <a:p>
            <a:r>
              <a:rPr lang="es-VE" dirty="0"/>
              <a:t>Relaciones bases </a:t>
            </a:r>
          </a:p>
        </p:txBody>
      </p:sp>
      <p:sp>
        <p:nvSpPr>
          <p:cNvPr id="3" name="2 Marcador de contenido"/>
          <p:cNvSpPr>
            <a:spLocks noGrp="1"/>
          </p:cNvSpPr>
          <p:nvPr>
            <p:ph idx="1"/>
          </p:nvPr>
        </p:nvSpPr>
        <p:spPr>
          <a:xfrm>
            <a:off x="457200" y="1500174"/>
            <a:ext cx="8229600" cy="4824426"/>
          </a:xfrm>
        </p:spPr>
        <p:txBody>
          <a:bodyPr/>
          <a:lstStyle/>
          <a:p>
            <a:pPr>
              <a:lnSpc>
                <a:spcPct val="150000"/>
              </a:lnSpc>
              <a:buNone/>
            </a:pPr>
            <a:r>
              <a:rPr lang="es-VE" sz="2000" dirty="0">
                <a:latin typeface="Arial" pitchFamily="34" charset="0"/>
                <a:cs typeface="Arial" pitchFamily="34" charset="0"/>
              </a:rPr>
              <a:t>CREATE TABLE Cliente (</a:t>
            </a:r>
          </a:p>
          <a:p>
            <a:pPr fontAlgn="t">
              <a:lnSpc>
                <a:spcPct val="150000"/>
              </a:lnSpc>
              <a:buNone/>
            </a:pPr>
            <a:r>
              <a:rPr lang="es-VE" sz="2000" dirty="0" err="1">
                <a:latin typeface="Arial" pitchFamily="34" charset="0"/>
                <a:cs typeface="Arial" pitchFamily="34" charset="0"/>
              </a:rPr>
              <a:t>Ncliente</a:t>
            </a:r>
            <a:r>
              <a:rPr lang="es-VE" sz="2000" dirty="0">
                <a:latin typeface="Arial" pitchFamily="34" charset="0"/>
                <a:cs typeface="Arial" pitchFamily="34" charset="0"/>
              </a:rPr>
              <a:t>   CHAR (5) NOT NULL,</a:t>
            </a:r>
          </a:p>
          <a:p>
            <a:pPr fontAlgn="t">
              <a:lnSpc>
                <a:spcPct val="150000"/>
              </a:lnSpc>
              <a:buNone/>
            </a:pPr>
            <a:r>
              <a:rPr lang="es-VE" sz="2000" dirty="0">
                <a:latin typeface="Arial" pitchFamily="34" charset="0"/>
                <a:cs typeface="Arial" pitchFamily="34" charset="0"/>
              </a:rPr>
              <a:t>Nombre    VARCHAR(50) NOT NULL UNIQUE,</a:t>
            </a:r>
          </a:p>
          <a:p>
            <a:pPr fontAlgn="t">
              <a:lnSpc>
                <a:spcPct val="150000"/>
              </a:lnSpc>
              <a:buNone/>
            </a:pPr>
            <a:r>
              <a:rPr lang="es-VE" sz="2000" dirty="0">
                <a:latin typeface="Arial" pitchFamily="34" charset="0"/>
                <a:cs typeface="Arial" pitchFamily="34" charset="0"/>
              </a:rPr>
              <a:t>Saldo        Montos, </a:t>
            </a:r>
          </a:p>
          <a:p>
            <a:pPr fontAlgn="t">
              <a:lnSpc>
                <a:spcPct val="150000"/>
              </a:lnSpc>
              <a:buNone/>
            </a:pPr>
            <a:r>
              <a:rPr lang="es-VE" sz="2000" dirty="0" err="1">
                <a:latin typeface="Arial" pitchFamily="34" charset="0"/>
                <a:cs typeface="Arial" pitchFamily="34" charset="0"/>
              </a:rPr>
              <a:t>Límite_credito</a:t>
            </a:r>
            <a:r>
              <a:rPr lang="es-VE" sz="2000" dirty="0">
                <a:latin typeface="Arial" pitchFamily="34" charset="0"/>
                <a:cs typeface="Arial" pitchFamily="34" charset="0"/>
              </a:rPr>
              <a:t> Montos,</a:t>
            </a:r>
          </a:p>
          <a:p>
            <a:pPr fontAlgn="t">
              <a:lnSpc>
                <a:spcPct val="150000"/>
              </a:lnSpc>
              <a:buNone/>
            </a:pPr>
            <a:r>
              <a:rPr lang="es-VE" sz="2000" dirty="0">
                <a:latin typeface="Arial" pitchFamily="34" charset="0"/>
                <a:cs typeface="Arial" pitchFamily="34" charset="0"/>
              </a:rPr>
              <a:t>Descuento  </a:t>
            </a:r>
            <a:r>
              <a:rPr lang="es-VE" sz="2000" dirty="0" err="1">
                <a:latin typeface="Arial" pitchFamily="34" charset="0"/>
                <a:cs typeface="Arial" pitchFamily="34" charset="0"/>
              </a:rPr>
              <a:t>Desc</a:t>
            </a:r>
            <a:r>
              <a:rPr lang="es-VE" sz="2000" dirty="0">
                <a:latin typeface="Arial" pitchFamily="34" charset="0"/>
                <a:cs typeface="Arial" pitchFamily="34" charset="0"/>
              </a:rPr>
              <a:t>, </a:t>
            </a:r>
          </a:p>
          <a:p>
            <a:pPr fontAlgn="t">
              <a:lnSpc>
                <a:spcPct val="150000"/>
              </a:lnSpc>
              <a:buNone/>
            </a:pPr>
            <a:r>
              <a:rPr lang="es-VE" sz="2000" dirty="0">
                <a:latin typeface="Arial" pitchFamily="34" charset="0"/>
                <a:cs typeface="Arial" pitchFamily="34" charset="0"/>
              </a:rPr>
              <a:t>PRIMARY KEY (</a:t>
            </a:r>
            <a:r>
              <a:rPr lang="es-VE" sz="2000" dirty="0" err="1">
                <a:latin typeface="Arial" pitchFamily="34" charset="0"/>
                <a:cs typeface="Arial" pitchFamily="34" charset="0"/>
              </a:rPr>
              <a:t>Ncliente</a:t>
            </a:r>
            <a:r>
              <a:rPr lang="es-VE" sz="2000" dirty="0">
                <a:latin typeface="Arial" pitchFamily="34" charset="0"/>
                <a:cs typeface="Arial" pitchFamily="34" charset="0"/>
              </a:rPr>
              <a:t>));</a:t>
            </a:r>
          </a:p>
          <a:p>
            <a:pPr>
              <a:buNone/>
            </a:pPr>
            <a:endParaRPr lang="es-VE" dirty="0"/>
          </a:p>
          <a:p>
            <a:pPr>
              <a:buNone/>
            </a:pPr>
            <a:endParaRPr lang="es-VE"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42984"/>
            <a:ext cx="8229600" cy="5181616"/>
          </a:xfrm>
        </p:spPr>
        <p:txBody>
          <a:bodyPr>
            <a:normAutofit/>
          </a:bodyPr>
          <a:lstStyle/>
          <a:p>
            <a:pPr>
              <a:lnSpc>
                <a:spcPct val="150000"/>
              </a:lnSpc>
              <a:buNone/>
            </a:pPr>
            <a:r>
              <a:rPr lang="es-VE" sz="1800" dirty="0">
                <a:latin typeface="Arial" pitchFamily="34" charset="0"/>
                <a:cs typeface="Arial" pitchFamily="34" charset="0"/>
              </a:rPr>
              <a:t>CREATE TABLE Suministra(</a:t>
            </a:r>
          </a:p>
          <a:p>
            <a:pPr fontAlgn="t">
              <a:buNone/>
            </a:pPr>
            <a:r>
              <a:rPr lang="es-VE" sz="1800" dirty="0" err="1">
                <a:latin typeface="Arial" pitchFamily="34" charset="0"/>
                <a:cs typeface="Arial" pitchFamily="34" charset="0"/>
              </a:rPr>
              <a:t>Nfabrica</a:t>
            </a:r>
            <a:r>
              <a:rPr lang="es-VE" sz="1800" dirty="0">
                <a:latin typeface="Arial" pitchFamily="34" charset="0"/>
                <a:cs typeface="Arial" pitchFamily="34" charset="0"/>
              </a:rPr>
              <a:t> CHAR(5) NOT NULL,</a:t>
            </a:r>
          </a:p>
          <a:p>
            <a:pPr fontAlgn="t">
              <a:buNone/>
            </a:pPr>
            <a:r>
              <a:rPr lang="es-VE" sz="1800" dirty="0" err="1">
                <a:latin typeface="Arial" pitchFamily="34" charset="0"/>
                <a:cs typeface="Arial" pitchFamily="34" charset="0"/>
              </a:rPr>
              <a:t>Narticulo</a:t>
            </a:r>
            <a:r>
              <a:rPr lang="es-VE" sz="1800" dirty="0">
                <a:latin typeface="Arial" pitchFamily="34" charset="0"/>
                <a:cs typeface="Arial" pitchFamily="34" charset="0"/>
              </a:rPr>
              <a:t> CHAR(5) NOT NULL,</a:t>
            </a:r>
          </a:p>
          <a:p>
            <a:pPr fontAlgn="t">
              <a:buNone/>
            </a:pPr>
            <a:r>
              <a:rPr lang="es-VE" sz="1800" dirty="0" err="1">
                <a:latin typeface="Arial" pitchFamily="34" charset="0"/>
                <a:cs typeface="Arial" pitchFamily="34" charset="0"/>
              </a:rPr>
              <a:t>FechaSum</a:t>
            </a:r>
            <a:r>
              <a:rPr lang="es-VE" sz="1800" dirty="0">
                <a:latin typeface="Arial" pitchFamily="34" charset="0"/>
                <a:cs typeface="Arial" pitchFamily="34" charset="0"/>
              </a:rPr>
              <a:t> TIMESTAMP NOT NULL,</a:t>
            </a:r>
          </a:p>
          <a:p>
            <a:pPr fontAlgn="t">
              <a:buNone/>
            </a:pPr>
            <a:r>
              <a:rPr lang="es-VE" sz="1800" dirty="0">
                <a:latin typeface="Arial" pitchFamily="34" charset="0"/>
                <a:cs typeface="Arial" pitchFamily="34" charset="0"/>
              </a:rPr>
              <a:t>Cantidad </a:t>
            </a:r>
            <a:r>
              <a:rPr lang="es-VE" sz="1800" dirty="0" err="1">
                <a:latin typeface="Arial" pitchFamily="34" charset="0"/>
                <a:cs typeface="Arial" pitchFamily="34" charset="0"/>
              </a:rPr>
              <a:t>Cant</a:t>
            </a:r>
            <a:r>
              <a:rPr lang="es-VE" sz="1800" dirty="0">
                <a:latin typeface="Arial" pitchFamily="34" charset="0"/>
                <a:cs typeface="Arial" pitchFamily="34" charset="0"/>
              </a:rPr>
              <a:t>, </a:t>
            </a:r>
          </a:p>
          <a:p>
            <a:pPr fontAlgn="t">
              <a:buNone/>
            </a:pPr>
            <a:r>
              <a:rPr lang="es-VE" sz="1800" dirty="0" err="1">
                <a:latin typeface="Arial" pitchFamily="34" charset="0"/>
                <a:cs typeface="Arial" pitchFamily="34" charset="0"/>
              </a:rPr>
              <a:t>PrecioDist</a:t>
            </a:r>
            <a:r>
              <a:rPr lang="es-VE" sz="1800" dirty="0">
                <a:latin typeface="Arial" pitchFamily="34" charset="0"/>
                <a:cs typeface="Arial" pitchFamily="34" charset="0"/>
              </a:rPr>
              <a:t> Costo, </a:t>
            </a:r>
          </a:p>
          <a:p>
            <a:pPr fontAlgn="t">
              <a:lnSpc>
                <a:spcPct val="150000"/>
              </a:lnSpc>
              <a:buNone/>
            </a:pPr>
            <a:r>
              <a:rPr lang="es-VE" sz="1800" dirty="0">
                <a:latin typeface="Arial" pitchFamily="34" charset="0"/>
                <a:cs typeface="Arial" pitchFamily="34" charset="0"/>
              </a:rPr>
              <a:t>PRIMARY KEY (</a:t>
            </a:r>
            <a:r>
              <a:rPr lang="es-VE" sz="1800" dirty="0" err="1">
                <a:latin typeface="Arial" pitchFamily="34" charset="0"/>
                <a:cs typeface="Arial" pitchFamily="34" charset="0"/>
              </a:rPr>
              <a:t>Nfabrica</a:t>
            </a:r>
            <a:r>
              <a:rPr lang="es-VE" sz="1800" dirty="0">
                <a:latin typeface="Arial" pitchFamily="34" charset="0"/>
                <a:cs typeface="Arial" pitchFamily="34" charset="0"/>
              </a:rPr>
              <a:t>, </a:t>
            </a:r>
            <a:r>
              <a:rPr lang="es-VE" sz="1800" dirty="0" err="1">
                <a:latin typeface="Arial" pitchFamily="34" charset="0"/>
                <a:cs typeface="Arial" pitchFamily="34" charset="0"/>
              </a:rPr>
              <a:t>Narticulo</a:t>
            </a:r>
            <a:r>
              <a:rPr lang="es-VE" sz="1800" dirty="0">
                <a:latin typeface="Arial" pitchFamily="34" charset="0"/>
                <a:cs typeface="Arial" pitchFamily="34" charset="0"/>
              </a:rPr>
              <a:t>, </a:t>
            </a:r>
            <a:r>
              <a:rPr lang="es-VE" sz="1800" dirty="0" err="1">
                <a:latin typeface="Arial" pitchFamily="34" charset="0"/>
                <a:cs typeface="Arial" pitchFamily="34" charset="0"/>
              </a:rPr>
              <a:t>FechaSum</a:t>
            </a:r>
            <a:r>
              <a:rPr lang="es-VE" sz="1800" dirty="0">
                <a:latin typeface="Arial" pitchFamily="34" charset="0"/>
                <a:cs typeface="Arial" pitchFamily="34" charset="0"/>
              </a:rPr>
              <a:t>),</a:t>
            </a:r>
          </a:p>
          <a:p>
            <a:pPr marL="0" indent="0" fontAlgn="t">
              <a:lnSpc>
                <a:spcPct val="150000"/>
              </a:lnSpc>
              <a:buNone/>
            </a:pPr>
            <a:r>
              <a:rPr lang="es-VE" sz="1800" dirty="0">
                <a:latin typeface="Arial" pitchFamily="34" charset="0"/>
                <a:cs typeface="Arial" pitchFamily="34" charset="0"/>
              </a:rPr>
              <a:t>FOREIGN KEY (</a:t>
            </a:r>
            <a:r>
              <a:rPr lang="es-VE" sz="1800" dirty="0" err="1">
                <a:latin typeface="Arial" pitchFamily="34" charset="0"/>
                <a:cs typeface="Arial" pitchFamily="34" charset="0"/>
              </a:rPr>
              <a:t>Nfabrica</a:t>
            </a:r>
            <a:r>
              <a:rPr lang="es-VE" sz="1800" dirty="0">
                <a:latin typeface="Arial" pitchFamily="34" charset="0"/>
                <a:cs typeface="Arial" pitchFamily="34" charset="0"/>
              </a:rPr>
              <a:t>) REFERENCES Fabrica(</a:t>
            </a:r>
            <a:r>
              <a:rPr lang="es-VE" sz="1800" dirty="0" err="1">
                <a:latin typeface="Arial" pitchFamily="34" charset="0"/>
                <a:cs typeface="Arial" pitchFamily="34" charset="0"/>
              </a:rPr>
              <a:t>Nfabrica</a:t>
            </a:r>
            <a:r>
              <a:rPr lang="es-VE" sz="1800" dirty="0">
                <a:latin typeface="Arial" pitchFamily="34" charset="0"/>
                <a:cs typeface="Arial" pitchFamily="34" charset="0"/>
              </a:rPr>
              <a:t>)  ON UPDATE CASCADE ON DELETE NO ACTION,</a:t>
            </a:r>
          </a:p>
          <a:p>
            <a:pPr marL="0" indent="0" fontAlgn="t">
              <a:lnSpc>
                <a:spcPct val="150000"/>
              </a:lnSpc>
              <a:buNone/>
            </a:pPr>
            <a:r>
              <a:rPr lang="es-VE" sz="1800" dirty="0">
                <a:latin typeface="Arial" pitchFamily="34" charset="0"/>
                <a:cs typeface="Arial" pitchFamily="34" charset="0"/>
              </a:rPr>
              <a:t>FOREIGN KEY (</a:t>
            </a:r>
            <a:r>
              <a:rPr lang="es-VE" sz="1800" dirty="0" err="1">
                <a:latin typeface="Arial" pitchFamily="34" charset="0"/>
                <a:cs typeface="Arial" pitchFamily="34" charset="0"/>
              </a:rPr>
              <a:t>Narticulo</a:t>
            </a:r>
            <a:r>
              <a:rPr lang="es-VE" sz="1800" dirty="0">
                <a:latin typeface="Arial" pitchFamily="34" charset="0"/>
                <a:cs typeface="Arial" pitchFamily="34" charset="0"/>
              </a:rPr>
              <a:t> REFERENCES Articulo (</a:t>
            </a:r>
            <a:r>
              <a:rPr lang="es-VE" sz="1800" dirty="0" err="1">
                <a:latin typeface="Arial" pitchFamily="34" charset="0"/>
                <a:cs typeface="Arial" pitchFamily="34" charset="0"/>
              </a:rPr>
              <a:t>Narticulo</a:t>
            </a:r>
            <a:r>
              <a:rPr lang="es-VE" sz="1800" dirty="0">
                <a:latin typeface="Arial" pitchFamily="34" charset="0"/>
                <a:cs typeface="Arial" pitchFamily="34" charset="0"/>
              </a:rPr>
              <a:t>)  ON UPDATE CASCADE ON DELETE NO ACTION);</a:t>
            </a:r>
          </a:p>
          <a:p>
            <a:pPr marL="0" indent="0" fontAlgn="t">
              <a:lnSpc>
                <a:spcPct val="150000"/>
              </a:lnSpc>
              <a:buNone/>
            </a:pPr>
            <a:endParaRPr lang="es-VE" sz="1800" dirty="0">
              <a:latin typeface="Arial" pitchFamily="34" charset="0"/>
              <a:cs typeface="Arial"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VE" dirty="0"/>
              <a:t>Restricciones del problema</a:t>
            </a:r>
          </a:p>
        </p:txBody>
      </p:sp>
      <p:sp>
        <p:nvSpPr>
          <p:cNvPr id="3" name="2 Marcador de contenido"/>
          <p:cNvSpPr>
            <a:spLocks noGrp="1"/>
          </p:cNvSpPr>
          <p:nvPr>
            <p:ph idx="1"/>
          </p:nvPr>
        </p:nvSpPr>
        <p:spPr>
          <a:xfrm>
            <a:off x="214282" y="1571612"/>
            <a:ext cx="8715436" cy="4752988"/>
          </a:xfrm>
        </p:spPr>
        <p:txBody>
          <a:bodyPr>
            <a:normAutofit lnSpcReduction="10000"/>
          </a:bodyPr>
          <a:lstStyle/>
          <a:p>
            <a:pPr>
              <a:buNone/>
            </a:pPr>
            <a:r>
              <a:rPr lang="es-VE" sz="2000" dirty="0"/>
              <a:t>CREATE TRIGERS  </a:t>
            </a:r>
            <a:r>
              <a:rPr lang="es-VE" sz="2000" dirty="0" err="1"/>
              <a:t>nuevoprecio</a:t>
            </a:r>
            <a:endParaRPr lang="es-VE" sz="2000" dirty="0"/>
          </a:p>
          <a:p>
            <a:pPr>
              <a:buNone/>
            </a:pPr>
            <a:r>
              <a:rPr lang="es-VE" sz="2000" dirty="0"/>
              <a:t>AFTER INSERT ON Suministra</a:t>
            </a:r>
          </a:p>
          <a:p>
            <a:pPr>
              <a:buNone/>
            </a:pPr>
            <a:r>
              <a:rPr lang="es-VE" sz="2000" dirty="0"/>
              <a:t>REFERENCES NEW ROW AS </a:t>
            </a:r>
            <a:r>
              <a:rPr lang="es-VE" sz="2000" dirty="0" err="1"/>
              <a:t>sum</a:t>
            </a:r>
            <a:endParaRPr lang="es-VE" sz="2000" dirty="0"/>
          </a:p>
          <a:p>
            <a:pPr>
              <a:buNone/>
            </a:pPr>
            <a:r>
              <a:rPr lang="es-VE" sz="2000" dirty="0"/>
              <a:t> FOR EACH ROW </a:t>
            </a:r>
          </a:p>
          <a:p>
            <a:pPr>
              <a:buNone/>
            </a:pPr>
            <a:r>
              <a:rPr lang="es-VE" sz="2000" dirty="0"/>
              <a:t>BEGIN</a:t>
            </a:r>
          </a:p>
          <a:p>
            <a:pPr>
              <a:buNone/>
            </a:pPr>
            <a:r>
              <a:rPr lang="es-VE" sz="2000" dirty="0"/>
              <a:t>     SELECT Precio INTO Pre FROM Articulo </a:t>
            </a:r>
          </a:p>
          <a:p>
            <a:pPr>
              <a:buNone/>
            </a:pPr>
            <a:r>
              <a:rPr lang="es-VE" sz="2000" dirty="0"/>
              <a:t>     WHERE </a:t>
            </a:r>
            <a:r>
              <a:rPr lang="es-VE" sz="2000" dirty="0" err="1"/>
              <a:t>Articulo.Narticulo</a:t>
            </a:r>
            <a:r>
              <a:rPr lang="es-VE" sz="2000" dirty="0"/>
              <a:t> = </a:t>
            </a:r>
            <a:r>
              <a:rPr lang="es-VE" sz="2000" dirty="0" err="1"/>
              <a:t>Sum.Narticulo</a:t>
            </a:r>
            <a:r>
              <a:rPr lang="es-VE" sz="2000" dirty="0"/>
              <a:t>;</a:t>
            </a:r>
          </a:p>
          <a:p>
            <a:pPr>
              <a:buNone/>
            </a:pPr>
            <a:r>
              <a:rPr lang="es-VE" sz="2000" dirty="0"/>
              <a:t>     IF ( Pre  </a:t>
            </a:r>
            <a:r>
              <a:rPr lang="en-US" sz="2000" dirty="0"/>
              <a:t>&lt; </a:t>
            </a:r>
            <a:r>
              <a:rPr lang="es-VE" sz="2000" dirty="0" err="1"/>
              <a:t>sum.precioDist</a:t>
            </a:r>
            <a:r>
              <a:rPr lang="es-VE" sz="2000" dirty="0"/>
              <a:t> * 1,15) THEN</a:t>
            </a:r>
          </a:p>
          <a:p>
            <a:pPr>
              <a:buNone/>
            </a:pPr>
            <a:r>
              <a:rPr lang="es-VE" sz="2000" dirty="0"/>
              <a:t>       UPDATE Articulo SET Precio= </a:t>
            </a:r>
            <a:r>
              <a:rPr lang="es-VE" sz="2000" dirty="0" err="1"/>
              <a:t>sum.precioDist</a:t>
            </a:r>
            <a:r>
              <a:rPr lang="es-VE" sz="2000" dirty="0"/>
              <a:t> * 1,15</a:t>
            </a:r>
          </a:p>
          <a:p>
            <a:pPr>
              <a:buNone/>
            </a:pPr>
            <a:r>
              <a:rPr lang="es-VE" sz="2000" dirty="0"/>
              <a:t>       WHERE </a:t>
            </a:r>
            <a:r>
              <a:rPr lang="es-VE" sz="2000" dirty="0" err="1"/>
              <a:t>Articulo.Narticulo</a:t>
            </a:r>
            <a:r>
              <a:rPr lang="es-VE" sz="2000" dirty="0"/>
              <a:t> = </a:t>
            </a:r>
            <a:r>
              <a:rPr lang="es-VE" sz="2000" dirty="0" err="1"/>
              <a:t>Sum.Narticulo</a:t>
            </a:r>
            <a:r>
              <a:rPr lang="es-VE" sz="2000" dirty="0"/>
              <a:t>;</a:t>
            </a:r>
          </a:p>
          <a:p>
            <a:pPr>
              <a:buNone/>
            </a:pPr>
            <a:r>
              <a:rPr lang="es-VE" sz="2000" dirty="0"/>
              <a:t>      END IF;</a:t>
            </a:r>
          </a:p>
          <a:p>
            <a:pPr>
              <a:buNone/>
            </a:pPr>
            <a:r>
              <a:rPr lang="es-VE" sz="2000" dirty="0"/>
              <a:t>END;</a:t>
            </a:r>
          </a:p>
          <a:p>
            <a:pPr>
              <a:buNone/>
            </a:pPr>
            <a:r>
              <a:rPr lang="es-VE" dirty="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71480"/>
            <a:ext cx="8472518" cy="796086"/>
          </a:xfrm>
        </p:spPr>
        <p:txBody>
          <a:bodyPr>
            <a:normAutofit fontScale="90000"/>
          </a:bodyPr>
          <a:lstStyle/>
          <a:p>
            <a:pPr marL="265113" indent="-265113"/>
            <a:r>
              <a:rPr lang="es-VE" sz="3200" b="1" i="1" dirty="0"/>
              <a:t>Diseñar la organización de los archivos y los índices</a:t>
            </a:r>
          </a:p>
        </p:txBody>
      </p:sp>
      <p:sp>
        <p:nvSpPr>
          <p:cNvPr id="3" name="2 Marcador de contenido"/>
          <p:cNvSpPr>
            <a:spLocks noGrp="1"/>
          </p:cNvSpPr>
          <p:nvPr>
            <p:ph idx="1"/>
          </p:nvPr>
        </p:nvSpPr>
        <p:spPr>
          <a:xfrm>
            <a:off x="457200" y="1643050"/>
            <a:ext cx="8229600" cy="2530744"/>
          </a:xfrm>
        </p:spPr>
        <p:txBody>
          <a:bodyPr/>
          <a:lstStyle/>
          <a:p>
            <a:pPr algn="just">
              <a:buNone/>
            </a:pPr>
            <a:r>
              <a:rPr lang="es-VE" dirty="0"/>
              <a:t>Objetivo: Determinar las organizaciones óptimas de los archivos para almacenar las relaciones bases y los índices que se requieren para conseguir un rendimiento aceptable, es decir,  determinar la forma en que se guardarán en almacenamiento secundario las relaciones y los datos.</a:t>
            </a:r>
          </a:p>
        </p:txBody>
      </p:sp>
      <p:sp>
        <p:nvSpPr>
          <p:cNvPr id="4" name="3 CuadroTexto"/>
          <p:cNvSpPr txBox="1"/>
          <p:nvPr/>
        </p:nvSpPr>
        <p:spPr>
          <a:xfrm>
            <a:off x="857224" y="4286256"/>
            <a:ext cx="8001056" cy="1569660"/>
          </a:xfrm>
          <a:prstGeom prst="rect">
            <a:avLst/>
          </a:prstGeom>
          <a:noFill/>
        </p:spPr>
        <p:txBody>
          <a:bodyPr wrap="square" rtlCol="0">
            <a:spAutoFit/>
          </a:bodyPr>
          <a:lstStyle/>
          <a:p>
            <a:r>
              <a:rPr lang="es-VE" sz="2400" b="1" dirty="0">
                <a:latin typeface="+mj-lt"/>
              </a:rPr>
              <a:t>1.- Analizar  las  transacciones</a:t>
            </a:r>
          </a:p>
          <a:p>
            <a:pPr algn="just"/>
            <a:r>
              <a:rPr lang="es-VE" sz="2400" dirty="0">
                <a:latin typeface="+mj-lt"/>
              </a:rPr>
              <a:t>OBJETIVO: Comprender la funcionalidad de las transacciones que se ejecutaran en la Base de Datos y analizará las transacciones más importantes.</a:t>
            </a:r>
            <a:endParaRPr lang="es-VE" sz="2400" b="1" dirty="0">
              <a:latin typeface="+mj-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438896"/>
          </a:xfrm>
        </p:spPr>
        <p:txBody>
          <a:bodyPr>
            <a:normAutofit fontScale="90000"/>
          </a:bodyPr>
          <a:lstStyle/>
          <a:p>
            <a:r>
              <a:rPr lang="es-VE" dirty="0"/>
              <a:t>Análisis de Transacciones</a:t>
            </a:r>
          </a:p>
        </p:txBody>
      </p:sp>
      <p:sp>
        <p:nvSpPr>
          <p:cNvPr id="3" name="2 Marcador de contenido"/>
          <p:cNvSpPr>
            <a:spLocks noGrp="1"/>
          </p:cNvSpPr>
          <p:nvPr>
            <p:ph idx="1"/>
          </p:nvPr>
        </p:nvSpPr>
        <p:spPr>
          <a:xfrm>
            <a:off x="457200" y="1285860"/>
            <a:ext cx="8229600" cy="5038740"/>
          </a:xfrm>
        </p:spPr>
        <p:txBody>
          <a:bodyPr>
            <a:normAutofit/>
          </a:bodyPr>
          <a:lstStyle/>
          <a:p>
            <a:pPr algn="just"/>
            <a:r>
              <a:rPr lang="es-VE" dirty="0"/>
              <a:t>Una transacción es un conjunto de acciones llevadas a cabo por un usuario o un programa de aplicación, que acceden o cambian el contenido de la base de datos. Las transacciones representan eventos del mundo real, como registrar una fabrica, un cliente o un pedido. Estas transacciones se deben realizar sobre la base de datos para que ésta siga siendo un fiel reflejo de la realidad.</a:t>
            </a:r>
          </a:p>
          <a:p>
            <a:pPr algn="just"/>
            <a:r>
              <a:rPr lang="es-VE" dirty="0"/>
              <a:t>Una transacción puede estar compuesta por varias operaciones</a:t>
            </a:r>
          </a:p>
          <a:p>
            <a:endParaRPr lang="es-VE"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28670"/>
            <a:ext cx="8229600" cy="5395930"/>
          </a:xfrm>
        </p:spPr>
        <p:txBody>
          <a:bodyPr>
            <a:normAutofit/>
          </a:bodyPr>
          <a:lstStyle/>
          <a:p>
            <a:pPr algn="just"/>
            <a:r>
              <a:rPr lang="es-VE" dirty="0"/>
              <a:t>Desde el punto de vista del SGBD, una transacción lleva a la base de datos de un estado consistente a otro estado consistente. El SGBD garantiza la consistencia de la base de datos incluso si se produce algún fallo, y también garantiza que una vez se ha finalizado una transacción, los cambios realizados por ésta quedan permanentemente en la base de datos, no se pueden perder ni deshacer (a menos que se realice otra transacción que compense el efecto de la primera). Si la transacción no se puede finalizar por cualquier motivo, el SGBD garantiza que los cambios realizados por esta transacción son deshechos.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28670"/>
            <a:ext cx="8229600" cy="5395930"/>
          </a:xfrm>
        </p:spPr>
        <p:txBody>
          <a:bodyPr>
            <a:normAutofit fontScale="77500" lnSpcReduction="20000"/>
          </a:bodyPr>
          <a:lstStyle/>
          <a:p>
            <a:pPr algn="just">
              <a:buNone/>
            </a:pPr>
            <a:r>
              <a:rPr lang="es-VE" dirty="0"/>
              <a:t>  		 El objetivo del diseño de las transacciones es definir y documentar las características de alto nivel de las transacciones que requiere el sistema. Esta tarea se debe llevar a cabo al principio del proceso de diseño para garantizar que el esquema lógico es capaz de soportar todas las transacciones necesarias. Las características que se deben recoger de cada transacción son las siguientes:</a:t>
            </a:r>
          </a:p>
          <a:p>
            <a:pPr algn="just">
              <a:buNone/>
            </a:pPr>
            <a:r>
              <a:rPr lang="es-VE" dirty="0"/>
              <a:t>·        Datos que utiliza la transacción.</a:t>
            </a:r>
          </a:p>
          <a:p>
            <a:pPr algn="just">
              <a:buNone/>
            </a:pPr>
            <a:r>
              <a:rPr lang="es-VE" dirty="0"/>
              <a:t>·        Características funcionales de la transacción.</a:t>
            </a:r>
          </a:p>
          <a:p>
            <a:pPr algn="just">
              <a:buNone/>
            </a:pPr>
            <a:r>
              <a:rPr lang="es-VE" dirty="0"/>
              <a:t>·        Salida de la transacción.</a:t>
            </a:r>
          </a:p>
          <a:p>
            <a:pPr algn="just">
              <a:buNone/>
            </a:pPr>
            <a:r>
              <a:rPr lang="es-VE" dirty="0"/>
              <a:t>·        Importancia para los usuarios.</a:t>
            </a:r>
          </a:p>
          <a:p>
            <a:pPr algn="just">
              <a:buNone/>
            </a:pPr>
            <a:r>
              <a:rPr lang="es-VE" dirty="0"/>
              <a:t>·        Frecuencia de utilización.</a:t>
            </a:r>
          </a:p>
          <a:p>
            <a:pPr algn="just">
              <a:buNone/>
            </a:pPr>
            <a:r>
              <a:rPr lang="es-VE" dirty="0"/>
              <a:t>Hay tres tipos de transacciones:</a:t>
            </a:r>
          </a:p>
          <a:p>
            <a:pPr algn="just">
              <a:buNone/>
            </a:pPr>
            <a:r>
              <a:rPr lang="es-VE" dirty="0"/>
              <a:t>·        En las </a:t>
            </a:r>
            <a:r>
              <a:rPr lang="es-VE" i="1" dirty="0"/>
              <a:t>transacciones de recuperación</a:t>
            </a:r>
            <a:r>
              <a:rPr lang="es-VE" dirty="0"/>
              <a:t> se accede a los datos para visualizarlos en la pantalla a modo de informe.</a:t>
            </a:r>
          </a:p>
          <a:p>
            <a:pPr algn="just">
              <a:buNone/>
            </a:pPr>
            <a:r>
              <a:rPr lang="es-VE" dirty="0"/>
              <a:t>·        En las </a:t>
            </a:r>
            <a:r>
              <a:rPr lang="es-VE" i="1" dirty="0"/>
              <a:t>transacciones de actualización</a:t>
            </a:r>
            <a:r>
              <a:rPr lang="es-VE" dirty="0"/>
              <a:t> se insertan, borran o actualizan datos de la base de datos.</a:t>
            </a:r>
          </a:p>
          <a:p>
            <a:pPr algn="just">
              <a:buNone/>
            </a:pPr>
            <a:r>
              <a:rPr lang="es-VE" dirty="0"/>
              <a:t>·        En las </a:t>
            </a:r>
            <a:r>
              <a:rPr lang="es-VE" i="1" dirty="0"/>
              <a:t>transacciones mixtas</a:t>
            </a:r>
            <a:r>
              <a:rPr lang="es-VE" dirty="0"/>
              <a:t> se mezclan operaciones de recuperación de datos y de actualización.</a:t>
            </a:r>
          </a:p>
          <a:p>
            <a:endParaRPr lang="es-V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a:t>Bibliografía</a:t>
            </a:r>
          </a:p>
        </p:txBody>
      </p:sp>
      <p:sp>
        <p:nvSpPr>
          <p:cNvPr id="3" name="2 Marcador de contenido"/>
          <p:cNvSpPr>
            <a:spLocks noGrp="1"/>
          </p:cNvSpPr>
          <p:nvPr>
            <p:ph idx="1"/>
          </p:nvPr>
        </p:nvSpPr>
        <p:spPr/>
        <p:txBody>
          <a:bodyPr/>
          <a:lstStyle/>
          <a:p>
            <a:pPr>
              <a:lnSpc>
                <a:spcPct val="150000"/>
              </a:lnSpc>
            </a:pPr>
            <a:r>
              <a:rPr lang="es-VE" dirty="0" err="1"/>
              <a:t>Elmaris</a:t>
            </a:r>
            <a:r>
              <a:rPr lang="es-VE" dirty="0"/>
              <a:t> y </a:t>
            </a:r>
            <a:r>
              <a:rPr lang="es-VE" dirty="0" err="1"/>
              <a:t>Navathe</a:t>
            </a:r>
            <a:r>
              <a:rPr lang="es-VE" dirty="0"/>
              <a:t>. Fundamentos  de sistemas de base  de datos. </a:t>
            </a:r>
            <a:r>
              <a:rPr lang="es-VE" dirty="0" err="1"/>
              <a:t>Pearson</a:t>
            </a:r>
            <a:r>
              <a:rPr lang="es-VE" dirty="0"/>
              <a:t>. 2007</a:t>
            </a:r>
          </a:p>
          <a:p>
            <a:pPr>
              <a:lnSpc>
                <a:spcPct val="150000"/>
              </a:lnSpc>
            </a:pPr>
            <a:r>
              <a:rPr lang="es-VE" dirty="0" err="1"/>
              <a:t>Connolly</a:t>
            </a:r>
            <a:r>
              <a:rPr lang="es-VE" dirty="0"/>
              <a:t> y </a:t>
            </a:r>
            <a:r>
              <a:rPr lang="es-VE" dirty="0" err="1"/>
              <a:t>Begg</a:t>
            </a:r>
            <a:r>
              <a:rPr lang="es-VE" dirty="0"/>
              <a:t>. Sistemas de Base de Datos. </a:t>
            </a:r>
            <a:r>
              <a:rPr lang="es-VE" dirty="0" err="1"/>
              <a:t>Pearson</a:t>
            </a:r>
            <a:r>
              <a:rPr lang="es-VE" dirty="0"/>
              <a:t>. 2005</a:t>
            </a:r>
          </a:p>
          <a:p>
            <a:pPr>
              <a:lnSpc>
                <a:spcPct val="150000"/>
              </a:lnSpc>
            </a:pPr>
            <a:r>
              <a:rPr lang="es-VE" dirty="0" err="1"/>
              <a:t>Gayle</a:t>
            </a:r>
            <a:r>
              <a:rPr lang="es-VE" dirty="0"/>
              <a:t> </a:t>
            </a:r>
            <a:r>
              <a:rPr lang="es-VE" dirty="0" err="1"/>
              <a:t>Coffman</a:t>
            </a:r>
            <a:r>
              <a:rPr lang="es-VE" dirty="0"/>
              <a:t>. Manual de referencia SQL SERVER</a:t>
            </a:r>
          </a:p>
          <a:p>
            <a:pPr>
              <a:lnSpc>
                <a:spcPct val="150000"/>
              </a:lnSpc>
            </a:pPr>
            <a:r>
              <a:rPr lang="es-VE" dirty="0" err="1"/>
              <a:t>Fernandez</a:t>
            </a:r>
            <a:r>
              <a:rPr lang="es-VE" dirty="0"/>
              <a:t> </a:t>
            </a:r>
            <a:r>
              <a:rPr lang="es-VE" dirty="0" err="1"/>
              <a:t>Summer</a:t>
            </a:r>
            <a:r>
              <a:rPr lang="es-VE" dirty="0"/>
              <a:t> </a:t>
            </a:r>
            <a:r>
              <a:rPr lang="es-VE" dirty="0" err="1"/>
              <a:t>Database</a:t>
            </a:r>
            <a:r>
              <a:rPr lang="es-VE" dirty="0"/>
              <a:t> Security and </a:t>
            </a:r>
            <a:r>
              <a:rPr lang="es-VE" dirty="0" err="1"/>
              <a:t>Integrity</a:t>
            </a:r>
            <a:r>
              <a:rPr lang="es-VE" dirty="0"/>
              <a:t>  </a:t>
            </a:r>
          </a:p>
          <a:p>
            <a:endParaRPr lang="es-VE"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10334"/>
          </a:xfrm>
        </p:spPr>
        <p:txBody>
          <a:bodyPr>
            <a:normAutofit fontScale="90000"/>
          </a:bodyPr>
          <a:lstStyle/>
          <a:p>
            <a:r>
              <a:rPr lang="es-VE" dirty="0"/>
              <a:t>Criterios a determinar</a:t>
            </a:r>
          </a:p>
        </p:txBody>
      </p:sp>
      <p:sp>
        <p:nvSpPr>
          <p:cNvPr id="3" name="2 Marcador de contenido"/>
          <p:cNvSpPr>
            <a:spLocks noGrp="1"/>
          </p:cNvSpPr>
          <p:nvPr>
            <p:ph idx="1"/>
          </p:nvPr>
        </p:nvSpPr>
        <p:spPr>
          <a:xfrm>
            <a:off x="457200" y="1357298"/>
            <a:ext cx="8229600" cy="4967302"/>
          </a:xfrm>
        </p:spPr>
        <p:txBody>
          <a:bodyPr/>
          <a:lstStyle/>
          <a:p>
            <a:pPr algn="just"/>
            <a:r>
              <a:rPr lang="es-VE" dirty="0"/>
              <a:t>Las transacciones que se ejecutan frecuentemente,</a:t>
            </a:r>
          </a:p>
          <a:p>
            <a:pPr algn="just"/>
            <a:r>
              <a:rPr lang="es-VE" dirty="0"/>
              <a:t>Transacciones que resultan criticas para la operación de la empresa,</a:t>
            </a:r>
          </a:p>
          <a:p>
            <a:pPr algn="just"/>
            <a:r>
              <a:rPr lang="es-VE" dirty="0"/>
              <a:t>Los momentos del día y de la semana en que la demanda de procesamiento será mayor en la base de datos.</a:t>
            </a:r>
          </a:p>
          <a:p>
            <a:pPr algn="just"/>
            <a:endParaRPr lang="es-VE"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VE" dirty="0"/>
              <a:t>Ejemplo de transacciones:</a:t>
            </a:r>
          </a:p>
        </p:txBody>
      </p:sp>
      <p:sp>
        <p:nvSpPr>
          <p:cNvPr id="3" name="2 Marcador de contenido"/>
          <p:cNvSpPr>
            <a:spLocks noGrp="1"/>
          </p:cNvSpPr>
          <p:nvPr>
            <p:ph idx="1"/>
          </p:nvPr>
        </p:nvSpPr>
        <p:spPr/>
        <p:txBody>
          <a:bodyPr>
            <a:normAutofit fontScale="92500"/>
          </a:bodyPr>
          <a:lstStyle/>
          <a:p>
            <a:r>
              <a:rPr lang="es-VE" dirty="0"/>
              <a:t>A. Ingresar un nuevo cliente y su respectivo pedido</a:t>
            </a:r>
          </a:p>
          <a:p>
            <a:r>
              <a:rPr lang="es-VE" dirty="0"/>
              <a:t>B. Realizar un pedido a un cliente</a:t>
            </a:r>
          </a:p>
          <a:p>
            <a:r>
              <a:rPr lang="es-VE" dirty="0"/>
              <a:t>C. Realizar una compra a una fabrica</a:t>
            </a:r>
          </a:p>
          <a:p>
            <a:pPr marL="354013" indent="-354013" algn="just">
              <a:buSzPct val="100000"/>
              <a:tabLst>
                <a:tab pos="176213" algn="l"/>
                <a:tab pos="530225" algn="l"/>
              </a:tabLst>
            </a:pPr>
            <a:r>
              <a:rPr lang="es-VE" dirty="0" err="1"/>
              <a:t>D.Pedidos</a:t>
            </a:r>
            <a:r>
              <a:rPr lang="es-VE" dirty="0"/>
              <a:t> realizados en el mes, ordenados por fecha  y   dentro de este por cliente, detallando los artículos comprados.</a:t>
            </a:r>
          </a:p>
          <a:p>
            <a:pPr marL="176213" indent="-176213" algn="just" defTabSz="354013">
              <a:buSzPct val="100000"/>
              <a:buFont typeface="Arial" pitchFamily="34" charset="0"/>
              <a:buChar char="•"/>
            </a:pPr>
            <a:r>
              <a:rPr lang="es-VE" dirty="0"/>
              <a:t>E. Suministros recibidos en el mes, ordenados por fecha y                                             	fabrica, detallando los artículos suministrados.</a:t>
            </a:r>
          </a:p>
          <a:p>
            <a:pPr marL="176213" indent="-176213" algn="just">
              <a:buSzPct val="100000"/>
              <a:buFont typeface="Arial" pitchFamily="34" charset="0"/>
              <a:buChar char="•"/>
            </a:pPr>
            <a:r>
              <a:rPr lang="es-VE" dirty="0"/>
              <a:t>G. Pagos realizados en el mes ordenados por fecha y cliente.</a:t>
            </a:r>
          </a:p>
          <a:p>
            <a:endParaRPr lang="es-VE"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81772"/>
          </a:xfrm>
        </p:spPr>
        <p:txBody>
          <a:bodyPr>
            <a:normAutofit/>
          </a:bodyPr>
          <a:lstStyle/>
          <a:p>
            <a:r>
              <a:rPr lang="es-VE" sz="2800" b="1" i="1" dirty="0"/>
              <a:t>Matriz cruzada de transacciones y relaciones</a:t>
            </a:r>
          </a:p>
        </p:txBody>
      </p:sp>
      <p:graphicFrame>
        <p:nvGraphicFramePr>
          <p:cNvPr id="4" name="3 Tabla"/>
          <p:cNvGraphicFramePr>
            <a:graphicFrameLocks noGrp="1"/>
          </p:cNvGraphicFramePr>
          <p:nvPr/>
        </p:nvGraphicFramePr>
        <p:xfrm>
          <a:off x="214286" y="1397000"/>
          <a:ext cx="8572558" cy="4083676"/>
        </p:xfrm>
        <a:graphic>
          <a:graphicData uri="http://schemas.openxmlformats.org/drawingml/2006/table">
            <a:tbl>
              <a:tblPr firstRow="1" bandRow="1">
                <a:tableStyleId>{5C22544A-7EE6-4342-B048-85BDC9FD1C3A}</a:tableStyleId>
              </a:tblPr>
              <a:tblGrid>
                <a:gridCol w="2071698">
                  <a:extLst>
                    <a:ext uri="{9D8B030D-6E8A-4147-A177-3AD203B41FA5}">
                      <a16:colId xmlns:a16="http://schemas.microsoft.com/office/drawing/2014/main" val="20000"/>
                    </a:ext>
                  </a:extLst>
                </a:gridCol>
                <a:gridCol w="285752">
                  <a:extLst>
                    <a:ext uri="{9D8B030D-6E8A-4147-A177-3AD203B41FA5}">
                      <a16:colId xmlns:a16="http://schemas.microsoft.com/office/drawing/2014/main" val="20001"/>
                    </a:ext>
                  </a:extLst>
                </a:gridCol>
                <a:gridCol w="214314">
                  <a:extLst>
                    <a:ext uri="{9D8B030D-6E8A-4147-A177-3AD203B41FA5}">
                      <a16:colId xmlns:a16="http://schemas.microsoft.com/office/drawing/2014/main" val="20002"/>
                    </a:ext>
                  </a:extLst>
                </a:gridCol>
                <a:gridCol w="357190">
                  <a:extLst>
                    <a:ext uri="{9D8B030D-6E8A-4147-A177-3AD203B41FA5}">
                      <a16:colId xmlns:a16="http://schemas.microsoft.com/office/drawing/2014/main" val="20003"/>
                    </a:ext>
                  </a:extLst>
                </a:gridCol>
                <a:gridCol w="357190">
                  <a:extLst>
                    <a:ext uri="{9D8B030D-6E8A-4147-A177-3AD203B41FA5}">
                      <a16:colId xmlns:a16="http://schemas.microsoft.com/office/drawing/2014/main" val="20004"/>
                    </a:ext>
                  </a:extLst>
                </a:gridCol>
                <a:gridCol w="285752">
                  <a:extLst>
                    <a:ext uri="{9D8B030D-6E8A-4147-A177-3AD203B41FA5}">
                      <a16:colId xmlns:a16="http://schemas.microsoft.com/office/drawing/2014/main" val="20005"/>
                    </a:ext>
                  </a:extLst>
                </a:gridCol>
                <a:gridCol w="357190">
                  <a:extLst>
                    <a:ext uri="{9D8B030D-6E8A-4147-A177-3AD203B41FA5}">
                      <a16:colId xmlns:a16="http://schemas.microsoft.com/office/drawing/2014/main" val="20006"/>
                    </a:ext>
                  </a:extLst>
                </a:gridCol>
                <a:gridCol w="285752">
                  <a:extLst>
                    <a:ext uri="{9D8B030D-6E8A-4147-A177-3AD203B41FA5}">
                      <a16:colId xmlns:a16="http://schemas.microsoft.com/office/drawing/2014/main" val="20007"/>
                    </a:ext>
                  </a:extLst>
                </a:gridCol>
                <a:gridCol w="214314">
                  <a:extLst>
                    <a:ext uri="{9D8B030D-6E8A-4147-A177-3AD203B41FA5}">
                      <a16:colId xmlns:a16="http://schemas.microsoft.com/office/drawing/2014/main" val="20008"/>
                    </a:ext>
                  </a:extLst>
                </a:gridCol>
                <a:gridCol w="285752">
                  <a:extLst>
                    <a:ext uri="{9D8B030D-6E8A-4147-A177-3AD203B41FA5}">
                      <a16:colId xmlns:a16="http://schemas.microsoft.com/office/drawing/2014/main" val="20009"/>
                    </a:ext>
                  </a:extLst>
                </a:gridCol>
                <a:gridCol w="285752">
                  <a:extLst>
                    <a:ext uri="{9D8B030D-6E8A-4147-A177-3AD203B41FA5}">
                      <a16:colId xmlns:a16="http://schemas.microsoft.com/office/drawing/2014/main" val="20010"/>
                    </a:ext>
                  </a:extLst>
                </a:gridCol>
                <a:gridCol w="285752">
                  <a:extLst>
                    <a:ext uri="{9D8B030D-6E8A-4147-A177-3AD203B41FA5}">
                      <a16:colId xmlns:a16="http://schemas.microsoft.com/office/drawing/2014/main" val="20011"/>
                    </a:ext>
                  </a:extLst>
                </a:gridCol>
                <a:gridCol w="354912">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388994">
                  <a:extLst>
                    <a:ext uri="{9D8B030D-6E8A-4147-A177-3AD203B41FA5}">
                      <a16:colId xmlns:a16="http://schemas.microsoft.com/office/drawing/2014/main" val="20014"/>
                    </a:ext>
                  </a:extLst>
                </a:gridCol>
                <a:gridCol w="388994">
                  <a:extLst>
                    <a:ext uri="{9D8B030D-6E8A-4147-A177-3AD203B41FA5}">
                      <a16:colId xmlns:a16="http://schemas.microsoft.com/office/drawing/2014/main" val="20015"/>
                    </a:ext>
                  </a:extLst>
                </a:gridCol>
                <a:gridCol w="569708">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388994">
                  <a:extLst>
                    <a:ext uri="{9D8B030D-6E8A-4147-A177-3AD203B41FA5}">
                      <a16:colId xmlns:a16="http://schemas.microsoft.com/office/drawing/2014/main" val="20018"/>
                    </a:ext>
                  </a:extLst>
                </a:gridCol>
                <a:gridCol w="388994">
                  <a:extLst>
                    <a:ext uri="{9D8B030D-6E8A-4147-A177-3AD203B41FA5}">
                      <a16:colId xmlns:a16="http://schemas.microsoft.com/office/drawing/2014/main" val="20019"/>
                    </a:ext>
                  </a:extLst>
                </a:gridCol>
                <a:gridCol w="388994">
                  <a:extLst>
                    <a:ext uri="{9D8B030D-6E8A-4147-A177-3AD203B41FA5}">
                      <a16:colId xmlns:a16="http://schemas.microsoft.com/office/drawing/2014/main" val="20020"/>
                    </a:ext>
                  </a:extLst>
                </a:gridCol>
              </a:tblGrid>
              <a:tr h="746116">
                <a:tc>
                  <a:txBody>
                    <a:bodyPr/>
                    <a:lstStyle/>
                    <a:p>
                      <a:r>
                        <a:rPr lang="es-VE" sz="1600" dirty="0"/>
                        <a:t>Transacción</a:t>
                      </a:r>
                    </a:p>
                    <a:p>
                      <a:r>
                        <a:rPr lang="es-VE" sz="1600" dirty="0"/>
                        <a:t>Relación</a:t>
                      </a:r>
                    </a:p>
                  </a:txBody>
                  <a:tcPr>
                    <a:lnR w="12700" cap="flat" cmpd="sng" algn="ctr">
                      <a:solidFill>
                        <a:schemeClr val="tx1"/>
                      </a:solidFill>
                      <a:prstDash val="solid"/>
                      <a:round/>
                      <a:headEnd type="none" w="med" len="med"/>
                      <a:tailEnd type="none" w="med" len="med"/>
                    </a:lnR>
                  </a:tcPr>
                </a:tc>
                <a:tc gridSpan="4">
                  <a:txBody>
                    <a:bodyPr/>
                    <a:lstStyle/>
                    <a:p>
                      <a:pPr algn="ctr"/>
                      <a:r>
                        <a:rPr lang="es-VE"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tc gridSpan="4">
                  <a:txBody>
                    <a:bodyPr/>
                    <a:lstStyle/>
                    <a:p>
                      <a:pPr algn="ctr"/>
                      <a:r>
                        <a:rPr lang="es-VE"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tc gridSpan="4">
                  <a:txBody>
                    <a:bodyPr/>
                    <a:lstStyle/>
                    <a:p>
                      <a:pPr algn="ctr"/>
                      <a:r>
                        <a:rPr lang="es-VE"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tc gridSpan="4">
                  <a:txBody>
                    <a:bodyPr/>
                    <a:lstStyle/>
                    <a:p>
                      <a:pPr algn="ctr"/>
                      <a:r>
                        <a:rPr lang="es-VE"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tc gridSpan="4">
                  <a:txBody>
                    <a:bodyPr/>
                    <a:lstStyle/>
                    <a:p>
                      <a:pPr algn="ctr"/>
                      <a:r>
                        <a:rPr lang="es-VE"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s-VE" dirty="0"/>
                    </a:p>
                  </a:txBody>
                  <a:tcPr/>
                </a:tc>
                <a:tc hMerge="1">
                  <a:txBody>
                    <a:bodyPr/>
                    <a:lstStyle/>
                    <a:p>
                      <a:endParaRPr lang="es-VE" dirty="0"/>
                    </a:p>
                  </a:txBody>
                  <a:tcPr/>
                </a:tc>
                <a:tc hMerge="1">
                  <a:txBody>
                    <a:bodyPr/>
                    <a:lstStyle/>
                    <a:p>
                      <a:endParaRPr lang="es-VE" dirty="0"/>
                    </a:p>
                  </a:txBody>
                  <a:tcPr/>
                </a:tc>
                <a:extLst>
                  <a:ext uri="{0D108BD9-81ED-4DB2-BD59-A6C34878D82A}">
                    <a16:rowId xmlns:a16="http://schemas.microsoft.com/office/drawing/2014/main" val="10000"/>
                  </a:ext>
                </a:extLst>
              </a:tr>
              <a:tr h="370840">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r>
                        <a:rPr lang="es-VE" dirty="0"/>
                        <a:t>I</a:t>
                      </a:r>
                    </a:p>
                  </a:txBody>
                  <a:tcPr>
                    <a:lnL w="12700" cap="flat" cmpd="sng" algn="ctr">
                      <a:solidFill>
                        <a:schemeClr val="tx1"/>
                      </a:solidFill>
                      <a:prstDash val="solid"/>
                      <a:round/>
                      <a:headEnd type="none" w="med" len="med"/>
                      <a:tailEnd type="none" w="med" len="med"/>
                    </a:lnL>
                  </a:tcPr>
                </a:tc>
                <a:tc>
                  <a:txBody>
                    <a:bodyPr/>
                    <a:lstStyle/>
                    <a:p>
                      <a:r>
                        <a:rPr lang="es-VE" dirty="0"/>
                        <a:t>L</a:t>
                      </a:r>
                    </a:p>
                  </a:txBody>
                  <a:tcPr/>
                </a:tc>
                <a:tc>
                  <a:txBody>
                    <a:bodyPr/>
                    <a:lstStyle/>
                    <a:p>
                      <a:r>
                        <a:rPr lang="es-VE" dirty="0"/>
                        <a:t>A</a:t>
                      </a:r>
                    </a:p>
                  </a:txBody>
                  <a:tcPr/>
                </a:tc>
                <a:tc>
                  <a:txBody>
                    <a:bodyPr/>
                    <a:lstStyle/>
                    <a:p>
                      <a:r>
                        <a:rPr lang="es-VE" dirty="0"/>
                        <a:t>B</a:t>
                      </a:r>
                    </a:p>
                  </a:txBody>
                  <a:tcPr>
                    <a:lnR w="12700" cap="flat" cmpd="sng" algn="ctr">
                      <a:solidFill>
                        <a:schemeClr val="tx1"/>
                      </a:solidFill>
                      <a:prstDash val="solid"/>
                      <a:round/>
                      <a:headEnd type="none" w="med" len="med"/>
                      <a:tailEnd type="none" w="med" len="med"/>
                    </a:lnR>
                  </a:tcPr>
                </a:tc>
                <a:tc>
                  <a:txBody>
                    <a:bodyPr/>
                    <a:lstStyle/>
                    <a:p>
                      <a:r>
                        <a:rPr lang="es-VE" dirty="0"/>
                        <a:t>I</a:t>
                      </a:r>
                    </a:p>
                  </a:txBody>
                  <a:tcPr>
                    <a:lnL w="12700" cap="flat" cmpd="sng" algn="ctr">
                      <a:solidFill>
                        <a:schemeClr val="tx1"/>
                      </a:solidFill>
                      <a:prstDash val="solid"/>
                      <a:round/>
                      <a:headEnd type="none" w="med" len="med"/>
                      <a:tailEnd type="none" w="med" len="med"/>
                    </a:lnL>
                  </a:tcPr>
                </a:tc>
                <a:tc>
                  <a:txBody>
                    <a:bodyPr/>
                    <a:lstStyle/>
                    <a:p>
                      <a:r>
                        <a:rPr lang="es-VE" dirty="0"/>
                        <a:t>L</a:t>
                      </a:r>
                    </a:p>
                  </a:txBody>
                  <a:tcPr/>
                </a:tc>
                <a:tc>
                  <a:txBody>
                    <a:bodyPr/>
                    <a:lstStyle/>
                    <a:p>
                      <a:r>
                        <a:rPr lang="es-VE" dirty="0"/>
                        <a:t>A</a:t>
                      </a:r>
                    </a:p>
                  </a:txBody>
                  <a:tcPr/>
                </a:tc>
                <a:tc>
                  <a:txBody>
                    <a:bodyPr/>
                    <a:lstStyle/>
                    <a:p>
                      <a:r>
                        <a:rPr lang="es-VE" dirty="0"/>
                        <a:t>B</a:t>
                      </a:r>
                    </a:p>
                  </a:txBody>
                  <a:tcPr>
                    <a:lnR w="12700" cap="flat" cmpd="sng" algn="ctr">
                      <a:solidFill>
                        <a:schemeClr val="tx1"/>
                      </a:solidFill>
                      <a:prstDash val="solid"/>
                      <a:round/>
                      <a:headEnd type="none" w="med" len="med"/>
                      <a:tailEnd type="none" w="med" len="med"/>
                    </a:lnR>
                  </a:tcPr>
                </a:tc>
                <a:tc>
                  <a:txBody>
                    <a:bodyPr/>
                    <a:lstStyle/>
                    <a:p>
                      <a:r>
                        <a:rPr lang="es-VE" dirty="0"/>
                        <a:t>I</a:t>
                      </a:r>
                    </a:p>
                  </a:txBody>
                  <a:tcPr>
                    <a:lnL w="12700" cap="flat" cmpd="sng" algn="ctr">
                      <a:solidFill>
                        <a:schemeClr val="tx1"/>
                      </a:solidFill>
                      <a:prstDash val="solid"/>
                      <a:round/>
                      <a:headEnd type="none" w="med" len="med"/>
                      <a:tailEnd type="none" w="med" len="med"/>
                    </a:lnL>
                  </a:tcPr>
                </a:tc>
                <a:tc>
                  <a:txBody>
                    <a:bodyPr/>
                    <a:lstStyle/>
                    <a:p>
                      <a:r>
                        <a:rPr lang="es-VE" dirty="0"/>
                        <a:t>L</a:t>
                      </a:r>
                    </a:p>
                  </a:txBody>
                  <a:tcPr/>
                </a:tc>
                <a:tc>
                  <a:txBody>
                    <a:bodyPr/>
                    <a:lstStyle/>
                    <a:p>
                      <a:r>
                        <a:rPr lang="es-VE" dirty="0"/>
                        <a:t>A</a:t>
                      </a:r>
                    </a:p>
                  </a:txBody>
                  <a:tcPr/>
                </a:tc>
                <a:tc>
                  <a:txBody>
                    <a:bodyPr/>
                    <a:lstStyle/>
                    <a:p>
                      <a:r>
                        <a:rPr lang="es-VE" dirty="0"/>
                        <a:t>B</a:t>
                      </a:r>
                    </a:p>
                  </a:txBody>
                  <a:tcPr>
                    <a:lnR w="12700" cap="flat" cmpd="sng" algn="ctr">
                      <a:solidFill>
                        <a:schemeClr val="tx1"/>
                      </a:solidFill>
                      <a:prstDash val="solid"/>
                      <a:round/>
                      <a:headEnd type="none" w="med" len="med"/>
                      <a:tailEnd type="none" w="med" len="med"/>
                    </a:lnR>
                  </a:tcPr>
                </a:tc>
                <a:tc>
                  <a:txBody>
                    <a:bodyPr/>
                    <a:lstStyle/>
                    <a:p>
                      <a:r>
                        <a:rPr lang="es-VE" dirty="0"/>
                        <a:t>I</a:t>
                      </a:r>
                    </a:p>
                  </a:txBody>
                  <a:tcPr>
                    <a:lnL w="12700" cap="flat" cmpd="sng" algn="ctr">
                      <a:solidFill>
                        <a:schemeClr val="tx1"/>
                      </a:solidFill>
                      <a:prstDash val="solid"/>
                      <a:round/>
                      <a:headEnd type="none" w="med" len="med"/>
                      <a:tailEnd type="none" w="med" len="med"/>
                    </a:lnL>
                  </a:tcPr>
                </a:tc>
                <a:tc>
                  <a:txBody>
                    <a:bodyPr/>
                    <a:lstStyle/>
                    <a:p>
                      <a:r>
                        <a:rPr lang="es-VE" dirty="0"/>
                        <a:t>L</a:t>
                      </a:r>
                    </a:p>
                  </a:txBody>
                  <a:tcPr/>
                </a:tc>
                <a:tc>
                  <a:txBody>
                    <a:bodyPr/>
                    <a:lstStyle/>
                    <a:p>
                      <a:r>
                        <a:rPr lang="es-VE" dirty="0"/>
                        <a:t>A</a:t>
                      </a:r>
                    </a:p>
                  </a:txBody>
                  <a:tcPr/>
                </a:tc>
                <a:tc>
                  <a:txBody>
                    <a:bodyPr/>
                    <a:lstStyle/>
                    <a:p>
                      <a:r>
                        <a:rPr lang="es-VE" dirty="0"/>
                        <a:t>B</a:t>
                      </a:r>
                    </a:p>
                  </a:txBody>
                  <a:tcPr>
                    <a:lnR w="12700" cap="flat" cmpd="sng" algn="ctr">
                      <a:solidFill>
                        <a:schemeClr val="tx1"/>
                      </a:solidFill>
                      <a:prstDash val="solid"/>
                      <a:round/>
                      <a:headEnd type="none" w="med" len="med"/>
                      <a:tailEnd type="none" w="med" len="med"/>
                    </a:lnR>
                  </a:tcPr>
                </a:tc>
                <a:tc>
                  <a:txBody>
                    <a:bodyPr/>
                    <a:lstStyle/>
                    <a:p>
                      <a:r>
                        <a:rPr lang="es-VE" dirty="0"/>
                        <a:t>I</a:t>
                      </a:r>
                    </a:p>
                  </a:txBody>
                  <a:tcPr>
                    <a:lnL w="12700" cap="flat" cmpd="sng" algn="ctr">
                      <a:solidFill>
                        <a:schemeClr val="tx1"/>
                      </a:solidFill>
                      <a:prstDash val="solid"/>
                      <a:round/>
                      <a:headEnd type="none" w="med" len="med"/>
                      <a:tailEnd type="none" w="med" len="med"/>
                    </a:lnL>
                  </a:tcPr>
                </a:tc>
                <a:tc>
                  <a:txBody>
                    <a:bodyPr/>
                    <a:lstStyle/>
                    <a:p>
                      <a:r>
                        <a:rPr lang="es-VE" dirty="0"/>
                        <a:t>L</a:t>
                      </a:r>
                    </a:p>
                  </a:txBody>
                  <a:tcPr/>
                </a:tc>
                <a:tc>
                  <a:txBody>
                    <a:bodyPr/>
                    <a:lstStyle/>
                    <a:p>
                      <a:r>
                        <a:rPr lang="es-VE" dirty="0"/>
                        <a:t>A</a:t>
                      </a:r>
                    </a:p>
                  </a:txBody>
                  <a:tcPr/>
                </a:tc>
                <a:tc>
                  <a:txBody>
                    <a:bodyPr/>
                    <a:lstStyle/>
                    <a:p>
                      <a:r>
                        <a:rPr lang="es-VE" dirty="0"/>
                        <a:t>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es-VE" dirty="0"/>
                        <a:t>Cliente</a:t>
                      </a:r>
                    </a:p>
                  </a:txBody>
                  <a:tcPr>
                    <a:lnR w="12700" cap="flat" cmpd="sng" algn="ctr">
                      <a:solidFill>
                        <a:schemeClr val="tx1"/>
                      </a:solidFill>
                      <a:prstDash val="solid"/>
                      <a:round/>
                      <a:headEnd type="none" w="med" len="med"/>
                      <a:tailEnd type="none" w="med" len="med"/>
                    </a:lnR>
                  </a:tcPr>
                </a:tc>
                <a:tc>
                  <a:txBody>
                    <a:bodyPr/>
                    <a:lstStyle/>
                    <a:p>
                      <a:r>
                        <a:rPr lang="es-VE" dirty="0"/>
                        <a:t>X</a:t>
                      </a:r>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r>
                        <a:rPr lang="es-VE" dirty="0"/>
                        <a:t>X</a:t>
                      </a:r>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r>
                        <a:rPr lang="es-VE" dirty="0" err="1"/>
                        <a:t>Direccionenvio</a:t>
                      </a:r>
                      <a:endParaRPr lang="es-VE" dirty="0"/>
                    </a:p>
                  </a:txBody>
                  <a:tcPr>
                    <a:lnR w="12700" cap="flat" cmpd="sng" algn="ctr">
                      <a:solidFill>
                        <a:schemeClr val="tx1"/>
                      </a:solidFill>
                      <a:prstDash val="solid"/>
                      <a:round/>
                      <a:headEnd type="none" w="med" len="med"/>
                      <a:tailEnd type="none" w="med" len="med"/>
                    </a:lnR>
                  </a:tcPr>
                </a:tc>
                <a:tc>
                  <a:txBody>
                    <a:bodyPr/>
                    <a:lstStyle/>
                    <a:p>
                      <a:r>
                        <a:rPr lang="es-VE" dirty="0"/>
                        <a:t>X</a:t>
                      </a:r>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r>
                        <a:rPr lang="es-VE" dirty="0"/>
                        <a:t>Pedido</a:t>
                      </a:r>
                    </a:p>
                  </a:txBody>
                  <a:tcPr>
                    <a:lnR w="12700" cap="flat" cmpd="sng" algn="ctr">
                      <a:solidFill>
                        <a:schemeClr val="tx1"/>
                      </a:solidFill>
                      <a:prstDash val="solid"/>
                      <a:round/>
                      <a:headEnd type="none" w="med" len="med"/>
                      <a:tailEnd type="none" w="med" len="med"/>
                    </a:lnR>
                  </a:tcPr>
                </a:tc>
                <a:tc>
                  <a:txBody>
                    <a:bodyPr/>
                    <a:lstStyle/>
                    <a:p>
                      <a:r>
                        <a:rPr lang="es-VE" dirty="0"/>
                        <a:t>X</a:t>
                      </a:r>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r>
                        <a:rPr lang="es-VE" dirty="0"/>
                        <a:t>X</a:t>
                      </a:r>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r>
                        <a:rPr lang="es-VE" dirty="0"/>
                        <a:t>Tiene</a:t>
                      </a:r>
                    </a:p>
                  </a:txBody>
                  <a:tcPr>
                    <a:lnR w="12700" cap="flat" cmpd="sng" algn="ctr">
                      <a:solidFill>
                        <a:schemeClr val="tx1"/>
                      </a:solidFill>
                      <a:prstDash val="solid"/>
                      <a:round/>
                      <a:headEnd type="none" w="med" len="med"/>
                      <a:tailEnd type="none" w="med" len="med"/>
                    </a:lnR>
                  </a:tcPr>
                </a:tc>
                <a:tc>
                  <a:txBody>
                    <a:bodyPr/>
                    <a:lstStyle/>
                    <a:p>
                      <a:r>
                        <a:rPr lang="es-VE" dirty="0"/>
                        <a:t>X</a:t>
                      </a:r>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r>
                        <a:rPr lang="es-VE" dirty="0"/>
                        <a:t>X</a:t>
                      </a:r>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r>
                        <a:rPr lang="es-VE" dirty="0"/>
                        <a:t>Artículo</a:t>
                      </a:r>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r>
                        <a:rPr lang="es-VE" dirty="0"/>
                        <a:t>X</a:t>
                      </a:r>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r>
                        <a:rPr lang="es-VE" dirty="0"/>
                        <a:t>X</a:t>
                      </a:r>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r>
                        <a:rPr lang="es-VE" dirty="0"/>
                        <a:t>X</a:t>
                      </a:r>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r>
                        <a:rPr lang="es-VE" dirty="0"/>
                        <a:t>Fabrica</a:t>
                      </a:r>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r>
                        <a:rPr lang="es-VE" dirty="0"/>
                        <a:t>Suministra</a:t>
                      </a:r>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r>
                        <a:rPr lang="es-VE" dirty="0"/>
                        <a:t>X</a:t>
                      </a:r>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endParaRPr lang="es-VE" dirty="0"/>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tcPr>
                </a:tc>
                <a:tc>
                  <a:txBody>
                    <a:bodyPr/>
                    <a:lstStyle/>
                    <a:p>
                      <a:r>
                        <a:rPr lang="es-VE" dirty="0"/>
                        <a:t>X</a:t>
                      </a:r>
                    </a:p>
                  </a:txBody>
                  <a:tcPr/>
                </a:tc>
                <a:tc>
                  <a:txBody>
                    <a:bodyPr/>
                    <a:lstStyle/>
                    <a:p>
                      <a:endParaRPr lang="es-VE" dirty="0"/>
                    </a:p>
                  </a:txBody>
                  <a:tcPr/>
                </a:tc>
                <a:tc>
                  <a:txBody>
                    <a:bodyPr/>
                    <a:lstStyle/>
                    <a:p>
                      <a:endParaRPr lang="es-VE"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r>
                        <a:rPr lang="es-VE" dirty="0"/>
                        <a:t>Abono</a:t>
                      </a:r>
                    </a:p>
                  </a:txBody>
                  <a:tcPr>
                    <a:lnR w="12700" cap="flat" cmpd="sng" algn="ctr">
                      <a:solidFill>
                        <a:schemeClr val="tx1"/>
                      </a:solidFill>
                      <a:prstDash val="solid"/>
                      <a:round/>
                      <a:headEnd type="none" w="med" len="med"/>
                      <a:tailEnd type="none" w="med" len="med"/>
                    </a:lnR>
                  </a:tcPr>
                </a:tc>
                <a:tc>
                  <a:txBody>
                    <a:bodyPr/>
                    <a:lstStyle/>
                    <a:p>
                      <a:endParaRPr lang="es-V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s-V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s-V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s-V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s-V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B w="12700" cap="flat" cmpd="sng" algn="ctr">
                      <a:solidFill>
                        <a:schemeClr val="tx1"/>
                      </a:solidFill>
                      <a:prstDash val="solid"/>
                      <a:round/>
                      <a:headEnd type="none" w="med" len="med"/>
                      <a:tailEnd type="none" w="med" len="med"/>
                    </a:lnB>
                  </a:tcPr>
                </a:tc>
                <a:tc>
                  <a:txBody>
                    <a:bodyPr/>
                    <a:lstStyle/>
                    <a:p>
                      <a:endParaRPr lang="es-V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367458"/>
          </a:xfrm>
        </p:spPr>
        <p:txBody>
          <a:bodyPr>
            <a:normAutofit fontScale="90000"/>
          </a:bodyPr>
          <a:lstStyle/>
          <a:p>
            <a:r>
              <a:rPr lang="es-VE" sz="2800" b="1" dirty="0"/>
              <a:t>Frecuencia de transacciones</a:t>
            </a:r>
          </a:p>
        </p:txBody>
      </p:sp>
      <p:grpSp>
        <p:nvGrpSpPr>
          <p:cNvPr id="51" name="50 Grupo"/>
          <p:cNvGrpSpPr/>
          <p:nvPr/>
        </p:nvGrpSpPr>
        <p:grpSpPr>
          <a:xfrm>
            <a:off x="1071538" y="1500174"/>
            <a:ext cx="7420028" cy="4357718"/>
            <a:chOff x="1152500" y="1857364"/>
            <a:chExt cx="7420028" cy="4357718"/>
          </a:xfrm>
        </p:grpSpPr>
        <p:sp>
          <p:nvSpPr>
            <p:cNvPr id="4" name="3 Rectángulo"/>
            <p:cNvSpPr/>
            <p:nvPr/>
          </p:nvSpPr>
          <p:spPr>
            <a:xfrm>
              <a:off x="3929058" y="4384888"/>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Artículo</a:t>
              </a:r>
            </a:p>
            <a:p>
              <a:pPr algn="ctr"/>
              <a:r>
                <a:rPr lang="es-VE" dirty="0"/>
                <a:t>5000</a:t>
              </a:r>
            </a:p>
          </p:txBody>
        </p:sp>
        <p:sp>
          <p:nvSpPr>
            <p:cNvPr id="7" name="6 Rectángulo"/>
            <p:cNvSpPr/>
            <p:nvPr/>
          </p:nvSpPr>
          <p:spPr>
            <a:xfrm>
              <a:off x="3857620" y="2702174"/>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err="1"/>
                <a:t>Direccionenvio</a:t>
              </a:r>
              <a:endParaRPr lang="es-VE" dirty="0"/>
            </a:p>
            <a:p>
              <a:pPr algn="ctr"/>
              <a:r>
                <a:rPr lang="es-VE" dirty="0"/>
                <a:t>3000</a:t>
              </a:r>
            </a:p>
          </p:txBody>
        </p:sp>
        <p:sp>
          <p:nvSpPr>
            <p:cNvPr id="8" name="7 Rectángulo"/>
            <p:cNvSpPr/>
            <p:nvPr/>
          </p:nvSpPr>
          <p:spPr>
            <a:xfrm>
              <a:off x="6500826" y="2716922"/>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a:p>
              <a:pPr algn="ctr"/>
              <a:r>
                <a:rPr lang="es-VE" dirty="0"/>
                <a:t>Pedido</a:t>
              </a:r>
            </a:p>
            <a:p>
              <a:pPr algn="ctr"/>
              <a:r>
                <a:rPr lang="es-VE" dirty="0"/>
                <a:t>5000</a:t>
              </a:r>
            </a:p>
            <a:p>
              <a:pPr algn="ctr"/>
              <a:endParaRPr lang="es-VE" dirty="0"/>
            </a:p>
          </p:txBody>
        </p:sp>
        <p:sp>
          <p:nvSpPr>
            <p:cNvPr id="9" name="8 Rectángulo"/>
            <p:cNvSpPr/>
            <p:nvPr/>
          </p:nvSpPr>
          <p:spPr>
            <a:xfrm>
              <a:off x="1152500" y="2679900"/>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Cliente</a:t>
              </a:r>
            </a:p>
            <a:p>
              <a:pPr algn="ctr"/>
              <a:r>
                <a:rPr lang="es-VE" dirty="0"/>
                <a:t>2000</a:t>
              </a:r>
            </a:p>
          </p:txBody>
        </p:sp>
        <p:sp>
          <p:nvSpPr>
            <p:cNvPr id="10" name="9 Rectángulo"/>
            <p:cNvSpPr/>
            <p:nvPr/>
          </p:nvSpPr>
          <p:spPr>
            <a:xfrm>
              <a:off x="6572264" y="4357694"/>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Tiene</a:t>
              </a:r>
            </a:p>
            <a:p>
              <a:pPr algn="ctr"/>
              <a:r>
                <a:rPr lang="es-VE" dirty="0"/>
                <a:t>10000</a:t>
              </a:r>
            </a:p>
          </p:txBody>
        </p:sp>
        <p:sp>
          <p:nvSpPr>
            <p:cNvPr id="11" name="10 Rectángulo"/>
            <p:cNvSpPr/>
            <p:nvPr/>
          </p:nvSpPr>
          <p:spPr>
            <a:xfrm>
              <a:off x="1214414" y="4357694"/>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Fabrica</a:t>
              </a:r>
            </a:p>
          </p:txBody>
        </p:sp>
        <p:sp>
          <p:nvSpPr>
            <p:cNvPr id="12" name="11 Rectángulo"/>
            <p:cNvSpPr/>
            <p:nvPr/>
          </p:nvSpPr>
          <p:spPr>
            <a:xfrm>
              <a:off x="1214414" y="5572140"/>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Suministra</a:t>
              </a:r>
            </a:p>
          </p:txBody>
        </p:sp>
        <p:cxnSp>
          <p:nvCxnSpPr>
            <p:cNvPr id="14" name="13 Conector recto"/>
            <p:cNvCxnSpPr>
              <a:stCxn id="9" idx="3"/>
              <a:endCxn id="7" idx="1"/>
            </p:cNvCxnSpPr>
            <p:nvPr/>
          </p:nvCxnSpPr>
          <p:spPr>
            <a:xfrm>
              <a:off x="2938450" y="3001371"/>
              <a:ext cx="919170" cy="2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a:endCxn id="8" idx="1"/>
            </p:cNvCxnSpPr>
            <p:nvPr/>
          </p:nvCxnSpPr>
          <p:spPr>
            <a:xfrm>
              <a:off x="5643570" y="3023645"/>
              <a:ext cx="857256" cy="14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11" idx="3"/>
              <a:endCxn id="4" idx="1"/>
            </p:cNvCxnSpPr>
            <p:nvPr/>
          </p:nvCxnSpPr>
          <p:spPr>
            <a:xfrm>
              <a:off x="3000364" y="4679165"/>
              <a:ext cx="928694" cy="27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4" idx="3"/>
              <a:endCxn id="10" idx="1"/>
            </p:cNvCxnSpPr>
            <p:nvPr/>
          </p:nvCxnSpPr>
          <p:spPr>
            <a:xfrm flipV="1">
              <a:off x="5715008" y="4679165"/>
              <a:ext cx="857256" cy="27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8" idx="2"/>
              <a:endCxn id="10" idx="0"/>
            </p:cNvCxnSpPr>
            <p:nvPr/>
          </p:nvCxnSpPr>
          <p:spPr>
            <a:xfrm rot="16200000" flipH="1">
              <a:off x="6930605" y="3823060"/>
              <a:ext cx="99783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11" idx="2"/>
              <a:endCxn id="12" idx="0"/>
            </p:cNvCxnSpPr>
            <p:nvPr/>
          </p:nvCxnSpPr>
          <p:spPr>
            <a:xfrm rot="5400000">
              <a:off x="1821637" y="5286388"/>
              <a:ext cx="571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Forma"/>
            <p:cNvCxnSpPr>
              <a:stCxn id="12" idx="3"/>
              <a:endCxn id="4" idx="2"/>
            </p:cNvCxnSpPr>
            <p:nvPr/>
          </p:nvCxnSpPr>
          <p:spPr>
            <a:xfrm flipV="1">
              <a:off x="3000364" y="5027830"/>
              <a:ext cx="1821669" cy="86578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1785918" y="2428868"/>
              <a:ext cx="67866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rot="5400000">
              <a:off x="7179487" y="3821909"/>
              <a:ext cx="2786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p:nvPr/>
          </p:nvCxnSpPr>
          <p:spPr>
            <a:xfrm rot="10800000">
              <a:off x="5214942" y="5214950"/>
              <a:ext cx="335758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46 CuadroTexto"/>
            <p:cNvSpPr txBox="1"/>
            <p:nvPr/>
          </p:nvSpPr>
          <p:spPr>
            <a:xfrm>
              <a:off x="6143636" y="2071678"/>
              <a:ext cx="714380" cy="369332"/>
            </a:xfrm>
            <a:prstGeom prst="rect">
              <a:avLst/>
            </a:prstGeom>
            <a:noFill/>
          </p:spPr>
          <p:txBody>
            <a:bodyPr wrap="square" rtlCol="0">
              <a:spAutoFit/>
            </a:bodyPr>
            <a:lstStyle/>
            <a:p>
              <a:r>
                <a:rPr lang="es-VE" dirty="0"/>
                <a:t>( A )</a:t>
              </a:r>
            </a:p>
          </p:txBody>
        </p:sp>
        <p:sp>
          <p:nvSpPr>
            <p:cNvPr id="49" name="48 CuadroTexto"/>
            <p:cNvSpPr txBox="1"/>
            <p:nvPr/>
          </p:nvSpPr>
          <p:spPr>
            <a:xfrm>
              <a:off x="2786050" y="1857364"/>
              <a:ext cx="1285884" cy="923330"/>
            </a:xfrm>
            <a:prstGeom prst="rect">
              <a:avLst/>
            </a:prstGeom>
            <a:noFill/>
          </p:spPr>
          <p:txBody>
            <a:bodyPr wrap="square" rtlCol="0">
              <a:spAutoFit/>
            </a:bodyPr>
            <a:lstStyle/>
            <a:p>
              <a:r>
                <a:rPr lang="es-VE" dirty="0" err="1"/>
                <a:t>Prom</a:t>
              </a:r>
              <a:r>
                <a:rPr lang="es-VE" dirty="0"/>
                <a:t> = 10</a:t>
              </a:r>
            </a:p>
            <a:p>
              <a:r>
                <a:rPr lang="es-VE" dirty="0"/>
                <a:t>Max = 20</a:t>
              </a:r>
            </a:p>
            <a:p>
              <a:r>
                <a:rPr lang="es-VE" dirty="0"/>
                <a:t>   </a:t>
              </a: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428596" y="285729"/>
          <a:ext cx="8429684" cy="6217920"/>
        </p:xfrm>
        <a:graphic>
          <a:graphicData uri="http://schemas.openxmlformats.org/drawingml/2006/table">
            <a:tbl>
              <a:tblPr firstRow="1" bandRow="1">
                <a:tableStyleId>{5C22544A-7EE6-4342-B048-85BDC9FD1C3A}</a:tableStyleId>
              </a:tblPr>
              <a:tblGrid>
                <a:gridCol w="4214842">
                  <a:extLst>
                    <a:ext uri="{9D8B030D-6E8A-4147-A177-3AD203B41FA5}">
                      <a16:colId xmlns:a16="http://schemas.microsoft.com/office/drawing/2014/main" val="20000"/>
                    </a:ext>
                  </a:extLst>
                </a:gridCol>
                <a:gridCol w="4214842">
                  <a:extLst>
                    <a:ext uri="{9D8B030D-6E8A-4147-A177-3AD203B41FA5}">
                      <a16:colId xmlns:a16="http://schemas.microsoft.com/office/drawing/2014/main" val="20001"/>
                    </a:ext>
                  </a:extLst>
                </a:gridCol>
              </a:tblGrid>
              <a:tr h="931496">
                <a:tc gridSpan="2">
                  <a:txBody>
                    <a:bodyPr/>
                    <a:lstStyle/>
                    <a:p>
                      <a:r>
                        <a:rPr lang="es-VE" dirty="0"/>
                        <a:t>Formulario de análisis de transacciones      13/05/2010</a:t>
                      </a:r>
                    </a:p>
                    <a:p>
                      <a:r>
                        <a:rPr lang="es-VE" dirty="0"/>
                        <a:t>Transacción</a:t>
                      </a:r>
                      <a:r>
                        <a:rPr lang="es-VE" baseline="0" dirty="0"/>
                        <a:t> :  (A) </a:t>
                      </a:r>
                      <a:r>
                        <a:rPr lang="es-VE" dirty="0"/>
                        <a:t>Ingresar un nuevo cliente y su respectivo pedido</a:t>
                      </a:r>
                    </a:p>
                    <a:p>
                      <a:r>
                        <a:rPr lang="es-VE" dirty="0"/>
                        <a:t>Volumen</a:t>
                      </a:r>
                      <a:r>
                        <a:rPr lang="es-VE" baseline="0" dirty="0"/>
                        <a:t> de transacción :  1 por hora</a:t>
                      </a:r>
                    </a:p>
                    <a:p>
                      <a:r>
                        <a:rPr lang="es-VE" baseline="0" dirty="0"/>
                        <a:t>Pico: </a:t>
                      </a:r>
                      <a:endParaRPr lang="es-VE" dirty="0"/>
                    </a:p>
                  </a:txBody>
                  <a:tcPr/>
                </a:tc>
                <a:tc hMerge="1">
                  <a:txBody>
                    <a:bodyPr/>
                    <a:lstStyle/>
                    <a:p>
                      <a:endParaRPr lang="es-VE"/>
                    </a:p>
                  </a:txBody>
                  <a:tcPr/>
                </a:tc>
                <a:extLst>
                  <a:ext uri="{0D108BD9-81ED-4DB2-BD59-A6C34878D82A}">
                    <a16:rowId xmlns:a16="http://schemas.microsoft.com/office/drawing/2014/main" val="10000"/>
                  </a:ext>
                </a:extLst>
              </a:tr>
              <a:tr h="3940945">
                <a:tc>
                  <a:txBody>
                    <a:bodyPr/>
                    <a:lstStyle/>
                    <a:p>
                      <a:endParaRPr lang="es-VE" dirty="0"/>
                    </a:p>
                    <a:p>
                      <a:r>
                        <a:rPr lang="es-VE" dirty="0"/>
                        <a:t>Inicio</a:t>
                      </a:r>
                    </a:p>
                    <a:p>
                      <a:pPr marL="176213" indent="-176213"/>
                      <a:r>
                        <a:rPr lang="es-VE" baseline="0" dirty="0"/>
                        <a:t>    </a:t>
                      </a:r>
                      <a:r>
                        <a:rPr lang="es-VE" sz="1400" baseline="0" dirty="0"/>
                        <a:t>INSERT INTO Cliente VALUES ( :</a:t>
                      </a:r>
                      <a:r>
                        <a:rPr lang="es-VE" sz="1400" baseline="0" dirty="0" err="1"/>
                        <a:t>Ncliente</a:t>
                      </a:r>
                      <a:r>
                        <a:rPr lang="es-VE" sz="1400" baseline="0" dirty="0"/>
                        <a:t>, :Nombre, : Saldo, :</a:t>
                      </a:r>
                      <a:r>
                        <a:rPr lang="es-VE" sz="1400" baseline="0" dirty="0" err="1"/>
                        <a:t>Limite_credito</a:t>
                      </a:r>
                      <a:r>
                        <a:rPr lang="es-VE" sz="1400" baseline="0" dirty="0"/>
                        <a:t>, :Descuento);</a:t>
                      </a:r>
                    </a:p>
                    <a:p>
                      <a:r>
                        <a:rPr lang="es-VE" sz="1400" baseline="0" dirty="0"/>
                        <a:t>     WHILE (Datos ) THEN</a:t>
                      </a:r>
                    </a:p>
                    <a:p>
                      <a:pPr marL="530225" indent="-530225"/>
                      <a:r>
                        <a:rPr lang="es-VE" sz="1400" baseline="0" dirty="0"/>
                        <a:t>            INSERT INTO </a:t>
                      </a:r>
                      <a:r>
                        <a:rPr lang="es-VE" sz="1400" baseline="0" dirty="0" err="1"/>
                        <a:t>Direccionenvio</a:t>
                      </a:r>
                      <a:r>
                        <a:rPr lang="es-VE" sz="1400" baseline="0" dirty="0"/>
                        <a:t> VALUES     (:</a:t>
                      </a:r>
                      <a:r>
                        <a:rPr lang="es-VE" sz="1400" baseline="0" dirty="0" err="1"/>
                        <a:t>Ncliente</a:t>
                      </a:r>
                      <a:r>
                        <a:rPr lang="es-VE" sz="1400" baseline="0" dirty="0"/>
                        <a:t>, :ID, :</a:t>
                      </a:r>
                      <a:r>
                        <a:rPr lang="es-VE" sz="1400" baseline="0" dirty="0" err="1"/>
                        <a:t>Direccion</a:t>
                      </a:r>
                      <a:r>
                        <a:rPr lang="es-VE" sz="1400" baseline="0" dirty="0"/>
                        <a:t>);</a:t>
                      </a:r>
                    </a:p>
                    <a:p>
                      <a:r>
                        <a:rPr lang="es-VE" sz="1400" baseline="0" dirty="0"/>
                        <a:t>       END</a:t>
                      </a:r>
                    </a:p>
                    <a:p>
                      <a:pPr marL="265113" indent="-265113"/>
                      <a:r>
                        <a:rPr lang="es-VE" sz="1400" baseline="0" dirty="0"/>
                        <a:t>       INSERT INTO Pedido VALUES (:</a:t>
                      </a:r>
                      <a:r>
                        <a:rPr lang="es-VE" sz="1400" baseline="0" dirty="0" err="1"/>
                        <a:t>Ncliente</a:t>
                      </a:r>
                      <a:r>
                        <a:rPr lang="es-VE" sz="1400" baseline="0" dirty="0"/>
                        <a:t>,    :</a:t>
                      </a:r>
                      <a:r>
                        <a:rPr lang="es-VE" sz="1400" baseline="0" dirty="0" err="1"/>
                        <a:t>Npedido</a:t>
                      </a:r>
                      <a:r>
                        <a:rPr lang="es-VE" sz="1400" baseline="0" dirty="0"/>
                        <a:t>, :</a:t>
                      </a:r>
                      <a:r>
                        <a:rPr lang="es-VE" sz="1400" baseline="0" dirty="0" err="1"/>
                        <a:t>Fechaactual</a:t>
                      </a:r>
                      <a:r>
                        <a:rPr lang="es-VE" sz="1400" baseline="0" dirty="0"/>
                        <a:t>, 0);</a:t>
                      </a:r>
                    </a:p>
                    <a:p>
                      <a:r>
                        <a:rPr lang="es-VE" sz="1400" baseline="0" dirty="0"/>
                        <a:t>      WHILE (Datos ) THEN</a:t>
                      </a:r>
                    </a:p>
                    <a:p>
                      <a:pPr marL="530225" indent="-530225"/>
                      <a:r>
                        <a:rPr lang="es-VE" sz="1400" baseline="0" dirty="0"/>
                        <a:t>            INSERT INTO Tiene VALUES (:</a:t>
                      </a:r>
                      <a:r>
                        <a:rPr lang="es-VE" sz="1400" baseline="0" dirty="0" err="1"/>
                        <a:t>Ncliente</a:t>
                      </a:r>
                      <a:r>
                        <a:rPr lang="es-VE" sz="1400" baseline="0" dirty="0"/>
                        <a:t>, :</a:t>
                      </a:r>
                      <a:r>
                        <a:rPr lang="es-VE" sz="1400" baseline="0" dirty="0" err="1"/>
                        <a:t>Npedido</a:t>
                      </a:r>
                      <a:r>
                        <a:rPr lang="es-VE" sz="1400" baseline="0" dirty="0"/>
                        <a:t>, :</a:t>
                      </a:r>
                      <a:r>
                        <a:rPr lang="es-VE" sz="1400" baseline="0" dirty="0" err="1"/>
                        <a:t>Fechaactual,Narticulo</a:t>
                      </a:r>
                      <a:r>
                        <a:rPr lang="es-VE" sz="1400" baseline="0" dirty="0"/>
                        <a:t>, :  :</a:t>
                      </a:r>
                      <a:r>
                        <a:rPr lang="es-VE" sz="1400" baseline="0" dirty="0" err="1"/>
                        <a:t>Cantidad,:Precio</a:t>
                      </a:r>
                      <a:r>
                        <a:rPr lang="es-VE" sz="1400" baseline="0" dirty="0"/>
                        <a:t>);</a:t>
                      </a:r>
                    </a:p>
                    <a:p>
                      <a:pPr marL="530225" indent="-530225"/>
                      <a:r>
                        <a:rPr lang="es-VE" sz="1400" baseline="0" dirty="0"/>
                        <a:t>             :Suma= suma + (:cantidad * Precio) </a:t>
                      </a:r>
                    </a:p>
                    <a:p>
                      <a:r>
                        <a:rPr lang="es-VE" sz="1400" baseline="0" dirty="0"/>
                        <a:t>       END</a:t>
                      </a:r>
                      <a:endParaRPr lang="es-VE" sz="1400" dirty="0"/>
                    </a:p>
                    <a:p>
                      <a:pPr marL="354013" indent="-177800"/>
                      <a:r>
                        <a:rPr lang="es-VE" sz="1400" dirty="0"/>
                        <a:t>    UPDATE Pedido SET Monto=</a:t>
                      </a:r>
                      <a:r>
                        <a:rPr lang="es-VE" sz="1400" baseline="0" dirty="0"/>
                        <a:t> :Suma WHERE </a:t>
                      </a:r>
                      <a:r>
                        <a:rPr lang="es-VE" sz="1400" baseline="0" dirty="0" err="1"/>
                        <a:t>Ncliente</a:t>
                      </a:r>
                      <a:r>
                        <a:rPr lang="es-VE" sz="1400" baseline="0" dirty="0"/>
                        <a:t> = :</a:t>
                      </a:r>
                      <a:r>
                        <a:rPr lang="es-VE" sz="1400" baseline="0" dirty="0" err="1"/>
                        <a:t>Ncliente</a:t>
                      </a:r>
                      <a:r>
                        <a:rPr lang="es-VE" sz="1400" baseline="0" dirty="0"/>
                        <a:t> AND </a:t>
                      </a:r>
                      <a:r>
                        <a:rPr lang="es-VE" sz="1400" baseline="0" dirty="0" err="1"/>
                        <a:t>Npedido</a:t>
                      </a:r>
                      <a:r>
                        <a:rPr lang="es-VE" sz="1400" baseline="0" dirty="0"/>
                        <a:t> = ;</a:t>
                      </a:r>
                      <a:r>
                        <a:rPr lang="es-VE" sz="1400" baseline="0" dirty="0" err="1"/>
                        <a:t>Npedido</a:t>
                      </a:r>
                      <a:r>
                        <a:rPr lang="es-VE" sz="1400" baseline="0" dirty="0"/>
                        <a:t> </a:t>
                      </a:r>
                    </a:p>
                    <a:p>
                      <a:pPr marL="354013" indent="0"/>
                      <a:r>
                        <a:rPr lang="es-VE" sz="1400" baseline="0" dirty="0"/>
                        <a:t>AND </a:t>
                      </a:r>
                      <a:r>
                        <a:rPr lang="es-VE" sz="1400" baseline="0" dirty="0" err="1"/>
                        <a:t>Fechapedido</a:t>
                      </a:r>
                      <a:r>
                        <a:rPr lang="es-VE" sz="1400" baseline="0" dirty="0"/>
                        <a:t>= :</a:t>
                      </a:r>
                      <a:r>
                        <a:rPr lang="es-VE" sz="1400" baseline="0" dirty="0" err="1"/>
                        <a:t>Fechaactual</a:t>
                      </a:r>
                      <a:r>
                        <a:rPr lang="es-VE" sz="1400" baseline="0" dirty="0"/>
                        <a:t>;</a:t>
                      </a:r>
                      <a:endParaRPr lang="es-VE" sz="1400" dirty="0"/>
                    </a:p>
                    <a:p>
                      <a:pPr marL="354013" indent="-177800"/>
                      <a:r>
                        <a:rPr lang="es-VE" sz="1800" dirty="0"/>
                        <a:t> </a:t>
                      </a:r>
                      <a:r>
                        <a:rPr lang="es-VE" sz="1400" dirty="0"/>
                        <a:t>UPDATE Cliente SET Saldo=</a:t>
                      </a:r>
                      <a:r>
                        <a:rPr lang="es-VE" sz="1400" baseline="0" dirty="0"/>
                        <a:t> Saldo +  :Suma WHERE </a:t>
                      </a:r>
                      <a:r>
                        <a:rPr lang="es-VE" sz="1400" baseline="0" dirty="0" err="1"/>
                        <a:t>Ncliente</a:t>
                      </a:r>
                      <a:r>
                        <a:rPr lang="es-VE" sz="1400" baseline="0" dirty="0"/>
                        <a:t> = :</a:t>
                      </a:r>
                      <a:r>
                        <a:rPr lang="es-VE" sz="1400" baseline="0" dirty="0" err="1"/>
                        <a:t>Ncliente</a:t>
                      </a:r>
                      <a:r>
                        <a:rPr lang="es-VE" sz="1400" baseline="0" dirty="0"/>
                        <a:t> ;</a:t>
                      </a:r>
                    </a:p>
                    <a:p>
                      <a:pPr marL="354013" indent="-177800"/>
                      <a:r>
                        <a:rPr lang="es-VE" sz="1400" baseline="0" dirty="0"/>
                        <a:t>FIN</a:t>
                      </a:r>
                      <a:endParaRPr lang="es-VE" sz="1400" dirty="0"/>
                    </a:p>
                  </a:txBody>
                  <a:tcPr/>
                </a:tc>
                <a:tc>
                  <a:txBody>
                    <a:bodyPr/>
                    <a:lstStyle/>
                    <a:p>
                      <a:pPr marL="354013" indent="-177800"/>
                      <a:r>
                        <a:rPr lang="es-VE" dirty="0"/>
                        <a:t>Predicados:</a:t>
                      </a:r>
                    </a:p>
                    <a:p>
                      <a:pPr marL="354013" indent="-177800"/>
                      <a:r>
                        <a:rPr lang="es-VE" baseline="0" dirty="0"/>
                        <a:t>    </a:t>
                      </a:r>
                      <a:r>
                        <a:rPr lang="es-VE" sz="1800" baseline="0" dirty="0" err="1"/>
                        <a:t>Ncliente</a:t>
                      </a:r>
                      <a:r>
                        <a:rPr lang="es-VE" sz="1800" baseline="0" dirty="0"/>
                        <a:t> = :</a:t>
                      </a:r>
                      <a:r>
                        <a:rPr lang="es-VE" sz="1800" baseline="0" dirty="0" err="1"/>
                        <a:t>Ncliente</a:t>
                      </a:r>
                      <a:r>
                        <a:rPr lang="es-VE" sz="1800" baseline="0" dirty="0"/>
                        <a:t> AND </a:t>
                      </a:r>
                      <a:r>
                        <a:rPr lang="es-VE" sz="1800" baseline="0" dirty="0" err="1"/>
                        <a:t>Npedido</a:t>
                      </a:r>
                      <a:r>
                        <a:rPr lang="es-VE" sz="1800" baseline="0" dirty="0"/>
                        <a:t> = :</a:t>
                      </a:r>
                      <a:r>
                        <a:rPr lang="es-VE" sz="1800" baseline="0" dirty="0" err="1"/>
                        <a:t>Npedido</a:t>
                      </a:r>
                      <a:r>
                        <a:rPr lang="es-VE" sz="1800" baseline="0" dirty="0"/>
                        <a:t>    AND </a:t>
                      </a:r>
                      <a:r>
                        <a:rPr lang="es-VE" sz="1800" baseline="0" dirty="0" err="1"/>
                        <a:t>Fechapedido</a:t>
                      </a:r>
                      <a:r>
                        <a:rPr lang="es-VE" sz="1800" baseline="0" dirty="0"/>
                        <a:t>= :</a:t>
                      </a:r>
                      <a:r>
                        <a:rPr lang="es-VE" sz="1800" baseline="0" dirty="0" err="1"/>
                        <a:t>Fechaactual</a:t>
                      </a:r>
                      <a:r>
                        <a:rPr lang="es-VE" sz="1800" baseline="0" dirty="0"/>
                        <a:t>;</a:t>
                      </a:r>
                      <a:endParaRPr lang="es-VE" sz="1800" dirty="0"/>
                    </a:p>
                    <a:p>
                      <a:endParaRPr lang="es-VE" sz="1800" baseline="0" dirty="0"/>
                    </a:p>
                    <a:p>
                      <a:r>
                        <a:rPr lang="es-VE" sz="1800" baseline="0" dirty="0"/>
                        <a:t>      </a:t>
                      </a:r>
                      <a:r>
                        <a:rPr lang="es-VE" sz="1800" baseline="0" dirty="0" err="1"/>
                        <a:t>Ncliente</a:t>
                      </a:r>
                      <a:r>
                        <a:rPr lang="es-VE" sz="1800" baseline="0" dirty="0"/>
                        <a:t> = :</a:t>
                      </a:r>
                      <a:r>
                        <a:rPr lang="es-VE" sz="1800" baseline="0" dirty="0" err="1"/>
                        <a:t>Ncliente</a:t>
                      </a:r>
                      <a:r>
                        <a:rPr lang="es-VE" sz="1800" baseline="0" dirty="0"/>
                        <a:t> ;</a:t>
                      </a:r>
                    </a:p>
                    <a:p>
                      <a:r>
                        <a:rPr lang="es-VE" sz="1800" baseline="0" dirty="0"/>
                        <a:t>    Atributos de combinación: Ninguno</a:t>
                      </a:r>
                    </a:p>
                    <a:p>
                      <a:r>
                        <a:rPr lang="es-VE" sz="1800" baseline="0" dirty="0"/>
                        <a:t>    Atributos de Agrupación: Ninguna</a:t>
                      </a:r>
                    </a:p>
                    <a:p>
                      <a:r>
                        <a:rPr lang="es-VE" dirty="0"/>
                        <a:t>    Funciones</a:t>
                      </a:r>
                      <a:r>
                        <a:rPr lang="es-VE" baseline="0" dirty="0"/>
                        <a:t> Predefinidas: Ninguna</a:t>
                      </a:r>
                    </a:p>
                    <a:p>
                      <a:pPr marL="354013" indent="-354013"/>
                      <a:r>
                        <a:rPr lang="es-VE" baseline="0" dirty="0"/>
                        <a:t>    Atributos Actualizados:    </a:t>
                      </a:r>
                      <a:r>
                        <a:rPr lang="es-VE" baseline="0" dirty="0" err="1"/>
                        <a:t>Pedido.Monto</a:t>
                      </a:r>
                      <a:r>
                        <a:rPr lang="es-VE" baseline="0" dirty="0"/>
                        <a:t>,  </a:t>
                      </a:r>
                      <a:r>
                        <a:rPr lang="es-VE" baseline="0" dirty="0" err="1"/>
                        <a:t>Cliente.Saldo</a:t>
                      </a:r>
                      <a:endParaRPr lang="es-VE"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428596" y="285729"/>
          <a:ext cx="8429684" cy="1188720"/>
        </p:xfrm>
        <a:graphic>
          <a:graphicData uri="http://schemas.openxmlformats.org/drawingml/2006/table">
            <a:tbl>
              <a:tblPr firstRow="1" bandRow="1">
                <a:tableStyleId>{5C22544A-7EE6-4342-B048-85BDC9FD1C3A}</a:tableStyleId>
              </a:tblPr>
              <a:tblGrid>
                <a:gridCol w="8429684">
                  <a:extLst>
                    <a:ext uri="{9D8B030D-6E8A-4147-A177-3AD203B41FA5}">
                      <a16:colId xmlns:a16="http://schemas.microsoft.com/office/drawing/2014/main" val="20000"/>
                    </a:ext>
                  </a:extLst>
                </a:gridCol>
              </a:tblGrid>
              <a:tr h="931496">
                <a:tc>
                  <a:txBody>
                    <a:bodyPr/>
                    <a:lstStyle/>
                    <a:p>
                      <a:r>
                        <a:rPr lang="es-VE" dirty="0"/>
                        <a:t>Formulario de análisis de transacciones      13/05/2010</a:t>
                      </a:r>
                    </a:p>
                    <a:p>
                      <a:r>
                        <a:rPr lang="es-VE" dirty="0"/>
                        <a:t>Transacción</a:t>
                      </a:r>
                      <a:r>
                        <a:rPr lang="es-VE" baseline="0" dirty="0"/>
                        <a:t> :  (A) </a:t>
                      </a:r>
                      <a:r>
                        <a:rPr lang="es-VE" dirty="0"/>
                        <a:t>Ingresar un nuevo cliente y su respectivo pedido</a:t>
                      </a:r>
                    </a:p>
                    <a:p>
                      <a:r>
                        <a:rPr lang="es-VE" dirty="0"/>
                        <a:t>Volumen</a:t>
                      </a:r>
                      <a:r>
                        <a:rPr lang="es-VE" baseline="0" dirty="0"/>
                        <a:t> de transacción :  1 por hora</a:t>
                      </a:r>
                    </a:p>
                    <a:p>
                      <a:r>
                        <a:rPr lang="es-VE" baseline="0" dirty="0"/>
                        <a:t>Pico: </a:t>
                      </a:r>
                      <a:endParaRPr lang="es-VE" dirty="0"/>
                    </a:p>
                  </a:txBody>
                  <a:tcPr/>
                </a:tc>
                <a:extLst>
                  <a:ext uri="{0D108BD9-81ED-4DB2-BD59-A6C34878D82A}">
                    <a16:rowId xmlns:a16="http://schemas.microsoft.com/office/drawing/2014/main" val="10000"/>
                  </a:ext>
                </a:extLst>
              </a:tr>
            </a:tbl>
          </a:graphicData>
        </a:graphic>
      </p:graphicFrame>
      <p:grpSp>
        <p:nvGrpSpPr>
          <p:cNvPr id="5" name="4 Marcador de contenido"/>
          <p:cNvGrpSpPr>
            <a:grpSpLocks noGrp="1"/>
          </p:cNvGrpSpPr>
          <p:nvPr/>
        </p:nvGrpSpPr>
        <p:grpSpPr>
          <a:xfrm>
            <a:off x="1071538" y="1428736"/>
            <a:ext cx="6715172" cy="2500330"/>
            <a:chOff x="1152500" y="1697403"/>
            <a:chExt cx="7420028" cy="3519135"/>
          </a:xfrm>
        </p:grpSpPr>
        <p:sp>
          <p:nvSpPr>
            <p:cNvPr id="6" name="5 Rectángulo"/>
            <p:cNvSpPr/>
            <p:nvPr/>
          </p:nvSpPr>
          <p:spPr>
            <a:xfrm>
              <a:off x="3929058" y="4384888"/>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Artículo</a:t>
              </a:r>
            </a:p>
            <a:p>
              <a:pPr algn="ctr"/>
              <a:r>
                <a:rPr lang="es-VE" dirty="0"/>
                <a:t>5000</a:t>
              </a:r>
            </a:p>
          </p:txBody>
        </p:sp>
        <p:sp>
          <p:nvSpPr>
            <p:cNvPr id="7" name="6 Rectángulo"/>
            <p:cNvSpPr/>
            <p:nvPr/>
          </p:nvSpPr>
          <p:spPr>
            <a:xfrm>
              <a:off x="3599531" y="2702174"/>
              <a:ext cx="204404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err="1"/>
                <a:t>Direccionenvio</a:t>
              </a:r>
              <a:endParaRPr lang="es-VE" dirty="0"/>
            </a:p>
            <a:p>
              <a:pPr algn="ctr"/>
              <a:r>
                <a:rPr lang="es-VE" dirty="0"/>
                <a:t>3000</a:t>
              </a:r>
            </a:p>
          </p:txBody>
        </p:sp>
        <p:sp>
          <p:nvSpPr>
            <p:cNvPr id="8" name="7 Rectángulo"/>
            <p:cNvSpPr/>
            <p:nvPr/>
          </p:nvSpPr>
          <p:spPr>
            <a:xfrm>
              <a:off x="6500826" y="2716922"/>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a:p>
              <a:pPr algn="ctr"/>
              <a:r>
                <a:rPr lang="es-VE" dirty="0"/>
                <a:t>Pedido</a:t>
              </a:r>
            </a:p>
            <a:p>
              <a:pPr algn="ctr"/>
              <a:r>
                <a:rPr lang="es-VE" dirty="0"/>
                <a:t>5000</a:t>
              </a:r>
            </a:p>
            <a:p>
              <a:pPr algn="ctr"/>
              <a:endParaRPr lang="es-VE" dirty="0"/>
            </a:p>
          </p:txBody>
        </p:sp>
        <p:sp>
          <p:nvSpPr>
            <p:cNvPr id="9" name="8 Rectángulo"/>
            <p:cNvSpPr/>
            <p:nvPr/>
          </p:nvSpPr>
          <p:spPr>
            <a:xfrm>
              <a:off x="1152500" y="2679900"/>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Cliente</a:t>
              </a:r>
            </a:p>
            <a:p>
              <a:pPr algn="ctr"/>
              <a:r>
                <a:rPr lang="es-VE" dirty="0"/>
                <a:t>2000</a:t>
              </a:r>
            </a:p>
          </p:txBody>
        </p:sp>
        <p:sp>
          <p:nvSpPr>
            <p:cNvPr id="10" name="9 Rectángulo"/>
            <p:cNvSpPr/>
            <p:nvPr/>
          </p:nvSpPr>
          <p:spPr>
            <a:xfrm>
              <a:off x="6572264" y="4357694"/>
              <a:ext cx="178595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dirty="0"/>
                <a:t>Tiene</a:t>
              </a:r>
            </a:p>
            <a:p>
              <a:pPr algn="ctr"/>
              <a:r>
                <a:rPr lang="es-VE" dirty="0"/>
                <a:t>10000</a:t>
              </a:r>
            </a:p>
          </p:txBody>
        </p:sp>
        <p:cxnSp>
          <p:nvCxnSpPr>
            <p:cNvPr id="13" name="12 Conector recto"/>
            <p:cNvCxnSpPr>
              <a:stCxn id="9" idx="3"/>
              <a:endCxn id="7" idx="1"/>
            </p:cNvCxnSpPr>
            <p:nvPr/>
          </p:nvCxnSpPr>
          <p:spPr>
            <a:xfrm>
              <a:off x="2938450" y="3001371"/>
              <a:ext cx="661080" cy="2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a:endCxn id="8" idx="1"/>
            </p:cNvCxnSpPr>
            <p:nvPr/>
          </p:nvCxnSpPr>
          <p:spPr>
            <a:xfrm>
              <a:off x="5643570" y="3023645"/>
              <a:ext cx="857256" cy="14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6" idx="3"/>
              <a:endCxn id="10" idx="1"/>
            </p:cNvCxnSpPr>
            <p:nvPr/>
          </p:nvCxnSpPr>
          <p:spPr>
            <a:xfrm flipV="1">
              <a:off x="5715008" y="4679165"/>
              <a:ext cx="857256" cy="27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8" idx="2"/>
              <a:endCxn id="10" idx="0"/>
            </p:cNvCxnSpPr>
            <p:nvPr/>
          </p:nvCxnSpPr>
          <p:spPr>
            <a:xfrm rot="16200000" flipH="1">
              <a:off x="6930605" y="3823060"/>
              <a:ext cx="99783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785918" y="2428868"/>
              <a:ext cx="678661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rot="5400000">
              <a:off x="7179487" y="3821909"/>
              <a:ext cx="27860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rot="10800000">
              <a:off x="5214942" y="5214950"/>
              <a:ext cx="335758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6143636" y="2071678"/>
              <a:ext cx="714380" cy="369332"/>
            </a:xfrm>
            <a:prstGeom prst="rect">
              <a:avLst/>
            </a:prstGeom>
            <a:noFill/>
          </p:spPr>
          <p:txBody>
            <a:bodyPr wrap="square" rtlCol="0">
              <a:spAutoFit/>
            </a:bodyPr>
            <a:lstStyle/>
            <a:p>
              <a:r>
                <a:rPr lang="es-VE" dirty="0"/>
                <a:t>( A )</a:t>
              </a:r>
            </a:p>
          </p:txBody>
        </p:sp>
        <p:sp>
          <p:nvSpPr>
            <p:cNvPr id="24" name="23 CuadroTexto"/>
            <p:cNvSpPr txBox="1"/>
            <p:nvPr/>
          </p:nvSpPr>
          <p:spPr>
            <a:xfrm>
              <a:off x="2810166" y="1697403"/>
              <a:ext cx="1285884" cy="923330"/>
            </a:xfrm>
            <a:prstGeom prst="rect">
              <a:avLst/>
            </a:prstGeom>
            <a:noFill/>
          </p:spPr>
          <p:txBody>
            <a:bodyPr wrap="square" rtlCol="0">
              <a:spAutoFit/>
            </a:bodyPr>
            <a:lstStyle/>
            <a:p>
              <a:r>
                <a:rPr lang="es-VE" dirty="0" err="1"/>
                <a:t>Prom</a:t>
              </a:r>
              <a:r>
                <a:rPr lang="es-VE" dirty="0"/>
                <a:t> = 10</a:t>
              </a:r>
            </a:p>
            <a:p>
              <a:r>
                <a:rPr lang="es-VE" dirty="0"/>
                <a:t>Max = 20</a:t>
              </a:r>
            </a:p>
            <a:p>
              <a:r>
                <a:rPr lang="es-VE" dirty="0"/>
                <a:t>   </a:t>
              </a:r>
            </a:p>
          </p:txBody>
        </p:sp>
      </p:grpSp>
      <p:graphicFrame>
        <p:nvGraphicFramePr>
          <p:cNvPr id="28" name="27 Tabla"/>
          <p:cNvGraphicFramePr>
            <a:graphicFrameLocks noGrp="1"/>
          </p:cNvGraphicFramePr>
          <p:nvPr/>
        </p:nvGraphicFramePr>
        <p:xfrm>
          <a:off x="285720" y="4071942"/>
          <a:ext cx="8572560" cy="2651760"/>
        </p:xfrm>
        <a:graphic>
          <a:graphicData uri="http://schemas.openxmlformats.org/drawingml/2006/table">
            <a:tbl>
              <a:tblPr firstRow="1" bandRow="1">
                <a:tableStyleId>{5C22544A-7EE6-4342-B048-85BDC9FD1C3A}</a:tableStyleId>
              </a:tblPr>
              <a:tblGrid>
                <a:gridCol w="1428760">
                  <a:extLst>
                    <a:ext uri="{9D8B030D-6E8A-4147-A177-3AD203B41FA5}">
                      <a16:colId xmlns:a16="http://schemas.microsoft.com/office/drawing/2014/main" val="20000"/>
                    </a:ext>
                  </a:extLst>
                </a:gridCol>
                <a:gridCol w="1428760">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gridCol w="1428760">
                  <a:extLst>
                    <a:ext uri="{9D8B030D-6E8A-4147-A177-3AD203B41FA5}">
                      <a16:colId xmlns:a16="http://schemas.microsoft.com/office/drawing/2014/main" val="20004"/>
                    </a:ext>
                  </a:extLst>
                </a:gridCol>
                <a:gridCol w="1428760">
                  <a:extLst>
                    <a:ext uri="{9D8B030D-6E8A-4147-A177-3AD203B41FA5}">
                      <a16:colId xmlns:a16="http://schemas.microsoft.com/office/drawing/2014/main" val="20005"/>
                    </a:ext>
                  </a:extLst>
                </a:gridCol>
              </a:tblGrid>
              <a:tr h="283419">
                <a:tc rowSpan="2">
                  <a:txBody>
                    <a:bodyPr/>
                    <a:lstStyle/>
                    <a:p>
                      <a:r>
                        <a:rPr lang="es-VE" sz="1400" dirty="0"/>
                        <a:t>Acceso</a:t>
                      </a:r>
                    </a:p>
                  </a:txBody>
                  <a:tcPr/>
                </a:tc>
                <a:tc rowSpan="2">
                  <a:txBody>
                    <a:bodyPr/>
                    <a:lstStyle/>
                    <a:p>
                      <a:r>
                        <a:rPr lang="es-VE" sz="1400" dirty="0"/>
                        <a:t>Entidad</a:t>
                      </a:r>
                    </a:p>
                  </a:txBody>
                  <a:tcPr/>
                </a:tc>
                <a:tc rowSpan="2">
                  <a:txBody>
                    <a:bodyPr/>
                    <a:lstStyle/>
                    <a:p>
                      <a:r>
                        <a:rPr lang="es-VE" sz="1400" dirty="0"/>
                        <a:t>Tipo Acceso</a:t>
                      </a:r>
                    </a:p>
                  </a:txBody>
                  <a:tcPr/>
                </a:tc>
                <a:tc gridSpan="3">
                  <a:txBody>
                    <a:bodyPr/>
                    <a:lstStyle/>
                    <a:p>
                      <a:r>
                        <a:rPr lang="es-VE" sz="1400" dirty="0"/>
                        <a:t>N°</a:t>
                      </a:r>
                      <a:r>
                        <a:rPr lang="es-VE" sz="1400" baseline="0" dirty="0"/>
                        <a:t>  de referencias</a:t>
                      </a:r>
                      <a:endParaRPr lang="es-VE" sz="1400" dirty="0"/>
                    </a:p>
                  </a:txBody>
                  <a:tcPr/>
                </a:tc>
                <a:tc hMerge="1">
                  <a:txBody>
                    <a:bodyPr/>
                    <a:lstStyle/>
                    <a:p>
                      <a:endParaRPr lang="es-VE" dirty="0"/>
                    </a:p>
                  </a:txBody>
                  <a:tcPr/>
                </a:tc>
                <a:tc hMerge="1">
                  <a:txBody>
                    <a:bodyPr/>
                    <a:lstStyle/>
                    <a:p>
                      <a:endParaRPr lang="es-VE" dirty="0"/>
                    </a:p>
                  </a:txBody>
                  <a:tcPr/>
                </a:tc>
                <a:extLst>
                  <a:ext uri="{0D108BD9-81ED-4DB2-BD59-A6C34878D82A}">
                    <a16:rowId xmlns:a16="http://schemas.microsoft.com/office/drawing/2014/main" val="10000"/>
                  </a:ext>
                </a:extLst>
              </a:tr>
              <a:tr h="495984">
                <a:tc vMerge="1">
                  <a:txBody>
                    <a:bodyPr/>
                    <a:lstStyle/>
                    <a:p>
                      <a:endParaRPr lang="es-VE"/>
                    </a:p>
                  </a:txBody>
                  <a:tcPr/>
                </a:tc>
                <a:tc vMerge="1">
                  <a:txBody>
                    <a:bodyPr/>
                    <a:lstStyle/>
                    <a:p>
                      <a:endParaRPr lang="es-VE"/>
                    </a:p>
                  </a:txBody>
                  <a:tcPr/>
                </a:tc>
                <a:tc vMerge="1">
                  <a:txBody>
                    <a:bodyPr/>
                    <a:lstStyle/>
                    <a:p>
                      <a:endParaRPr lang="es-VE"/>
                    </a:p>
                  </a:txBody>
                  <a:tcPr/>
                </a:tc>
                <a:tc>
                  <a:txBody>
                    <a:bodyPr/>
                    <a:lstStyle/>
                    <a:p>
                      <a:r>
                        <a:rPr lang="es-VE" sz="1400" dirty="0"/>
                        <a:t>Por</a:t>
                      </a:r>
                      <a:r>
                        <a:rPr lang="es-VE" sz="1400" baseline="0" dirty="0"/>
                        <a:t> </a:t>
                      </a:r>
                      <a:r>
                        <a:rPr lang="es-VE" sz="1400" dirty="0"/>
                        <a:t>Transacción</a:t>
                      </a:r>
                    </a:p>
                  </a:txBody>
                  <a:tcPr/>
                </a:tc>
                <a:tc>
                  <a:txBody>
                    <a:bodyPr/>
                    <a:lstStyle/>
                    <a:p>
                      <a:r>
                        <a:rPr lang="es-VE" sz="1400" dirty="0"/>
                        <a:t>Promedio</a:t>
                      </a:r>
                      <a:r>
                        <a:rPr lang="es-VE" sz="1400" baseline="0" dirty="0"/>
                        <a:t> por hora</a:t>
                      </a:r>
                      <a:endParaRPr lang="es-VE" sz="1400" dirty="0"/>
                    </a:p>
                  </a:txBody>
                  <a:tcPr/>
                </a:tc>
                <a:tc>
                  <a:txBody>
                    <a:bodyPr/>
                    <a:lstStyle/>
                    <a:p>
                      <a:r>
                        <a:rPr lang="es-VE" sz="1400" dirty="0"/>
                        <a:t>Pico por hora</a:t>
                      </a:r>
                    </a:p>
                  </a:txBody>
                  <a:tcPr/>
                </a:tc>
                <a:extLst>
                  <a:ext uri="{0D108BD9-81ED-4DB2-BD59-A6C34878D82A}">
                    <a16:rowId xmlns:a16="http://schemas.microsoft.com/office/drawing/2014/main" val="10001"/>
                  </a:ext>
                </a:extLst>
              </a:tr>
              <a:tr h="320048">
                <a:tc>
                  <a:txBody>
                    <a:bodyPr/>
                    <a:lstStyle/>
                    <a:p>
                      <a:r>
                        <a:rPr lang="es-VE" dirty="0"/>
                        <a:t>1</a:t>
                      </a:r>
                    </a:p>
                  </a:txBody>
                  <a:tcPr/>
                </a:tc>
                <a:tc>
                  <a:txBody>
                    <a:bodyPr/>
                    <a:lstStyle/>
                    <a:p>
                      <a:r>
                        <a:rPr lang="es-VE" dirty="0"/>
                        <a:t>Cliente</a:t>
                      </a:r>
                    </a:p>
                  </a:txBody>
                  <a:tcPr/>
                </a:tc>
                <a:tc>
                  <a:txBody>
                    <a:bodyPr/>
                    <a:lstStyle/>
                    <a:p>
                      <a:r>
                        <a:rPr lang="es-VE" dirty="0"/>
                        <a:t>I, A</a:t>
                      </a:r>
                    </a:p>
                  </a:txBody>
                  <a:tcPr/>
                </a:tc>
                <a:tc>
                  <a:txBody>
                    <a:bodyPr/>
                    <a:lstStyle/>
                    <a:p>
                      <a:r>
                        <a:rPr lang="es-VE" dirty="0"/>
                        <a:t>1</a:t>
                      </a:r>
                    </a:p>
                  </a:txBody>
                  <a:tcPr/>
                </a:tc>
                <a:tc>
                  <a:txBody>
                    <a:bodyPr/>
                    <a:lstStyle/>
                    <a:p>
                      <a:r>
                        <a:rPr lang="es-VE" dirty="0"/>
                        <a:t>1</a:t>
                      </a:r>
                    </a:p>
                  </a:txBody>
                  <a:tcPr/>
                </a:tc>
                <a:tc>
                  <a:txBody>
                    <a:bodyPr/>
                    <a:lstStyle/>
                    <a:p>
                      <a:endParaRPr lang="es-VE" dirty="0"/>
                    </a:p>
                  </a:txBody>
                  <a:tcPr/>
                </a:tc>
                <a:extLst>
                  <a:ext uri="{0D108BD9-81ED-4DB2-BD59-A6C34878D82A}">
                    <a16:rowId xmlns:a16="http://schemas.microsoft.com/office/drawing/2014/main" val="10002"/>
                  </a:ext>
                </a:extLst>
              </a:tr>
              <a:tr h="287356">
                <a:tc>
                  <a:txBody>
                    <a:bodyPr/>
                    <a:lstStyle/>
                    <a:p>
                      <a:r>
                        <a:rPr lang="es-VE" dirty="0"/>
                        <a:t>2</a:t>
                      </a:r>
                    </a:p>
                  </a:txBody>
                  <a:tcPr/>
                </a:tc>
                <a:tc>
                  <a:txBody>
                    <a:bodyPr/>
                    <a:lstStyle/>
                    <a:p>
                      <a:r>
                        <a:rPr lang="es-VE" dirty="0"/>
                        <a:t>Pedido</a:t>
                      </a:r>
                    </a:p>
                  </a:txBody>
                  <a:tcPr/>
                </a:tc>
                <a:tc>
                  <a:txBody>
                    <a:bodyPr/>
                    <a:lstStyle/>
                    <a:p>
                      <a:r>
                        <a:rPr lang="es-VE" dirty="0"/>
                        <a:t>I, A</a:t>
                      </a:r>
                    </a:p>
                  </a:txBody>
                  <a:tcPr/>
                </a:tc>
                <a:tc>
                  <a:txBody>
                    <a:bodyPr/>
                    <a:lstStyle/>
                    <a:p>
                      <a:r>
                        <a:rPr lang="es-VE" dirty="0"/>
                        <a:t>1</a:t>
                      </a:r>
                    </a:p>
                  </a:txBody>
                  <a:tcPr/>
                </a:tc>
                <a:tc>
                  <a:txBody>
                    <a:bodyPr/>
                    <a:lstStyle/>
                    <a:p>
                      <a:r>
                        <a:rPr lang="es-VE" dirty="0"/>
                        <a:t>1</a:t>
                      </a:r>
                    </a:p>
                  </a:txBody>
                  <a:tcPr/>
                </a:tc>
                <a:tc>
                  <a:txBody>
                    <a:bodyPr/>
                    <a:lstStyle/>
                    <a:p>
                      <a:endParaRPr lang="es-VE" dirty="0"/>
                    </a:p>
                  </a:txBody>
                  <a:tcPr/>
                </a:tc>
                <a:extLst>
                  <a:ext uri="{0D108BD9-81ED-4DB2-BD59-A6C34878D82A}">
                    <a16:rowId xmlns:a16="http://schemas.microsoft.com/office/drawing/2014/main" val="10003"/>
                  </a:ext>
                </a:extLst>
              </a:tr>
              <a:tr h="287356">
                <a:tc>
                  <a:txBody>
                    <a:bodyPr/>
                    <a:lstStyle/>
                    <a:p>
                      <a:r>
                        <a:rPr lang="es-VE" dirty="0"/>
                        <a:t>3</a:t>
                      </a:r>
                    </a:p>
                  </a:txBody>
                  <a:tcPr/>
                </a:tc>
                <a:tc>
                  <a:txBody>
                    <a:bodyPr/>
                    <a:lstStyle/>
                    <a:p>
                      <a:r>
                        <a:rPr lang="es-VE" dirty="0"/>
                        <a:t>Tiene</a:t>
                      </a:r>
                    </a:p>
                  </a:txBody>
                  <a:tcPr/>
                </a:tc>
                <a:tc>
                  <a:txBody>
                    <a:bodyPr/>
                    <a:lstStyle/>
                    <a:p>
                      <a:r>
                        <a:rPr lang="es-VE" dirty="0"/>
                        <a:t>I</a:t>
                      </a:r>
                    </a:p>
                  </a:txBody>
                  <a:tcPr/>
                </a:tc>
                <a:tc>
                  <a:txBody>
                    <a:bodyPr/>
                    <a:lstStyle/>
                    <a:p>
                      <a:r>
                        <a:rPr lang="es-VE" dirty="0"/>
                        <a:t>1 -</a:t>
                      </a:r>
                      <a:r>
                        <a:rPr lang="es-VE" baseline="0" dirty="0"/>
                        <a:t> 5</a:t>
                      </a:r>
                      <a:endParaRPr lang="es-VE" dirty="0"/>
                    </a:p>
                  </a:txBody>
                  <a:tcPr/>
                </a:tc>
                <a:tc>
                  <a:txBody>
                    <a:bodyPr/>
                    <a:lstStyle/>
                    <a:p>
                      <a:r>
                        <a:rPr lang="es-VE" dirty="0"/>
                        <a:t>1 </a:t>
                      </a:r>
                    </a:p>
                  </a:txBody>
                  <a:tcPr/>
                </a:tc>
                <a:tc>
                  <a:txBody>
                    <a:bodyPr/>
                    <a:lstStyle/>
                    <a:p>
                      <a:endParaRPr lang="es-VE" dirty="0"/>
                    </a:p>
                  </a:txBody>
                  <a:tcPr/>
                </a:tc>
                <a:extLst>
                  <a:ext uri="{0D108BD9-81ED-4DB2-BD59-A6C34878D82A}">
                    <a16:rowId xmlns:a16="http://schemas.microsoft.com/office/drawing/2014/main" val="10004"/>
                  </a:ext>
                </a:extLst>
              </a:tr>
              <a:tr h="287356">
                <a:tc>
                  <a:txBody>
                    <a:bodyPr/>
                    <a:lstStyle/>
                    <a:p>
                      <a:r>
                        <a:rPr lang="es-VE" dirty="0"/>
                        <a:t>4</a:t>
                      </a:r>
                    </a:p>
                  </a:txBody>
                  <a:tcPr/>
                </a:tc>
                <a:tc>
                  <a:txBody>
                    <a:bodyPr/>
                    <a:lstStyle/>
                    <a:p>
                      <a:r>
                        <a:rPr lang="es-VE" dirty="0"/>
                        <a:t>Artículo</a:t>
                      </a:r>
                    </a:p>
                  </a:txBody>
                  <a:tcPr/>
                </a:tc>
                <a:tc>
                  <a:txBody>
                    <a:bodyPr/>
                    <a:lstStyle/>
                    <a:p>
                      <a:r>
                        <a:rPr lang="es-VE" dirty="0"/>
                        <a:t>L, A</a:t>
                      </a:r>
                    </a:p>
                  </a:txBody>
                  <a:tcPr/>
                </a:tc>
                <a:tc>
                  <a:txBody>
                    <a:bodyPr/>
                    <a:lstStyle/>
                    <a:p>
                      <a:r>
                        <a:rPr lang="es-VE" dirty="0"/>
                        <a:t>1 –</a:t>
                      </a:r>
                      <a:r>
                        <a:rPr lang="es-VE" baseline="0" dirty="0"/>
                        <a:t> 5</a:t>
                      </a:r>
                      <a:endParaRPr lang="es-VE" dirty="0"/>
                    </a:p>
                  </a:txBody>
                  <a:tcPr/>
                </a:tc>
                <a:tc>
                  <a:txBody>
                    <a:bodyPr/>
                    <a:lstStyle/>
                    <a:p>
                      <a:r>
                        <a:rPr lang="es-VE" dirty="0"/>
                        <a:t>1</a:t>
                      </a:r>
                    </a:p>
                  </a:txBody>
                  <a:tcPr/>
                </a:tc>
                <a:tc>
                  <a:txBody>
                    <a:bodyPr/>
                    <a:lstStyle/>
                    <a:p>
                      <a:endParaRPr lang="es-VE" dirty="0"/>
                    </a:p>
                  </a:txBody>
                  <a:tcPr/>
                </a:tc>
                <a:extLst>
                  <a:ext uri="{0D108BD9-81ED-4DB2-BD59-A6C34878D82A}">
                    <a16:rowId xmlns:a16="http://schemas.microsoft.com/office/drawing/2014/main" val="10005"/>
                  </a:ext>
                </a:extLst>
              </a:tr>
              <a:tr h="287356">
                <a:tc gridSpan="3">
                  <a:txBody>
                    <a:bodyPr/>
                    <a:lstStyle/>
                    <a:p>
                      <a:r>
                        <a:rPr lang="es-VE" dirty="0"/>
                        <a:t>Referencias Totales</a:t>
                      </a:r>
                    </a:p>
                  </a:txBody>
                  <a:tcPr/>
                </a:tc>
                <a:tc hMerge="1">
                  <a:txBody>
                    <a:bodyPr/>
                    <a:lstStyle/>
                    <a:p>
                      <a:endParaRPr lang="es-VE" dirty="0"/>
                    </a:p>
                  </a:txBody>
                  <a:tcPr/>
                </a:tc>
                <a:tc hMerge="1">
                  <a:txBody>
                    <a:bodyPr/>
                    <a:lstStyle/>
                    <a:p>
                      <a:endParaRPr lang="es-VE" dirty="0"/>
                    </a:p>
                  </a:txBody>
                  <a:tcPr/>
                </a:tc>
                <a:tc>
                  <a:txBody>
                    <a:bodyPr/>
                    <a:lstStyle/>
                    <a:p>
                      <a:r>
                        <a:rPr lang="es-VE" dirty="0"/>
                        <a:t>1 </a:t>
                      </a:r>
                      <a:r>
                        <a:rPr lang="es-VE" baseline="0" dirty="0"/>
                        <a:t> - 5</a:t>
                      </a:r>
                      <a:endParaRPr lang="es-VE" dirty="0"/>
                    </a:p>
                  </a:txBody>
                  <a:tcPr/>
                </a:tc>
                <a:tc>
                  <a:txBody>
                    <a:bodyPr/>
                    <a:lstStyle/>
                    <a:p>
                      <a:r>
                        <a:rPr lang="es-VE" dirty="0"/>
                        <a:t>1</a:t>
                      </a:r>
                    </a:p>
                  </a:txBody>
                  <a:tcPr/>
                </a:tc>
                <a:tc>
                  <a:txBody>
                    <a:bodyPr/>
                    <a:lstStyle/>
                    <a:p>
                      <a:endParaRPr lang="es-VE"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28596" y="714356"/>
            <a:ext cx="8229600" cy="653210"/>
          </a:xfrm>
        </p:spPr>
        <p:txBody>
          <a:bodyPr>
            <a:normAutofit/>
          </a:bodyPr>
          <a:lstStyle/>
          <a:p>
            <a:r>
              <a:rPr lang="es-VE" sz="3600" dirty="0"/>
              <a:t>Seleccionar la organización de los archivos</a:t>
            </a:r>
          </a:p>
        </p:txBody>
      </p:sp>
      <p:sp>
        <p:nvSpPr>
          <p:cNvPr id="6" name="5 Rectángulo"/>
          <p:cNvSpPr/>
          <p:nvPr/>
        </p:nvSpPr>
        <p:spPr>
          <a:xfrm>
            <a:off x="714348" y="1500174"/>
            <a:ext cx="8001056" cy="4093428"/>
          </a:xfrm>
          <a:prstGeom prst="rect">
            <a:avLst/>
          </a:prstGeom>
        </p:spPr>
        <p:txBody>
          <a:bodyPr wrap="square">
            <a:spAutoFit/>
          </a:bodyPr>
          <a:lstStyle/>
          <a:p>
            <a:pPr algn="just"/>
            <a:r>
              <a:rPr lang="es-VE" sz="2400" b="1" dirty="0"/>
              <a:t>OBJETIVO: Determinar un fichero eficiente para la organización, para cada relación </a:t>
            </a:r>
            <a:r>
              <a:rPr lang="es-VE" sz="2400" dirty="0"/>
              <a:t>base.</a:t>
            </a:r>
          </a:p>
          <a:p>
            <a:pPr algn="just"/>
            <a:r>
              <a:rPr lang="es-VE" sz="2400" dirty="0"/>
              <a:t> Consiste en  seleccionar un fichero óptimo para la organización, para cada relación, si es que el SGBD lo permite. </a:t>
            </a:r>
          </a:p>
          <a:p>
            <a:pPr algn="just"/>
            <a:r>
              <a:rPr lang="es-VE" sz="2400" dirty="0"/>
              <a:t>  Principios para seleccionar un fichero para la organización basada en los siguientes tipos de ficheros:</a:t>
            </a:r>
          </a:p>
          <a:p>
            <a:pPr algn="just"/>
            <a:r>
              <a:rPr lang="es-VE" sz="2400" dirty="0"/>
              <a:t>· </a:t>
            </a:r>
            <a:r>
              <a:rPr lang="es-VE" sz="2400" dirty="0" err="1"/>
              <a:t>Heap</a:t>
            </a:r>
            <a:r>
              <a:rPr lang="es-VE" sz="2400" dirty="0"/>
              <a:t>.</a:t>
            </a:r>
          </a:p>
          <a:p>
            <a:pPr algn="just"/>
            <a:r>
              <a:rPr lang="es-VE" sz="2400" dirty="0"/>
              <a:t>· Hash.</a:t>
            </a:r>
          </a:p>
          <a:p>
            <a:pPr algn="just"/>
            <a:r>
              <a:rPr lang="es-VE" sz="2400" dirty="0"/>
              <a:t>· Método de Acceso Secuencial Indexado (ISAM).</a:t>
            </a:r>
          </a:p>
          <a:p>
            <a:pPr algn="just"/>
            <a:r>
              <a:rPr lang="es-VE" sz="2000" dirty="0"/>
              <a:t>· Árboles B</a:t>
            </a:r>
            <a:r>
              <a:rPr lang="es-VE" sz="2000" baseline="30000"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58" y="714356"/>
            <a:ext cx="8429684" cy="5429288"/>
          </a:xfrm>
        </p:spPr>
        <p:txBody>
          <a:bodyPr>
            <a:normAutofit fontScale="62500" lnSpcReduction="20000"/>
          </a:bodyPr>
          <a:lstStyle/>
          <a:p>
            <a:pPr algn="just">
              <a:buNone/>
            </a:pPr>
            <a:r>
              <a:rPr lang="es-VE" sz="3800" b="1" dirty="0" err="1">
                <a:latin typeface="Arial" pitchFamily="34" charset="0"/>
                <a:cs typeface="Arial" pitchFamily="34" charset="0"/>
              </a:rPr>
              <a:t>Heap</a:t>
            </a:r>
            <a:endParaRPr lang="es-VE" sz="3800" b="1" dirty="0">
              <a:latin typeface="Arial" pitchFamily="34" charset="0"/>
              <a:cs typeface="Arial" pitchFamily="34" charset="0"/>
            </a:endParaRPr>
          </a:p>
          <a:p>
            <a:pPr algn="just">
              <a:buNone/>
            </a:pPr>
            <a:r>
              <a:rPr lang="es-VE" sz="3600" dirty="0">
                <a:latin typeface="Arial" pitchFamily="34" charset="0"/>
                <a:cs typeface="Arial" pitchFamily="34" charset="0"/>
              </a:rPr>
              <a:t>El fichero de organización </a:t>
            </a:r>
            <a:r>
              <a:rPr lang="es-VE" sz="3600" dirty="0" err="1">
                <a:latin typeface="Arial" pitchFamily="34" charset="0"/>
                <a:cs typeface="Arial" pitchFamily="34" charset="0"/>
              </a:rPr>
              <a:t>Heap</a:t>
            </a:r>
            <a:r>
              <a:rPr lang="es-VE" sz="3600" dirty="0">
                <a:latin typeface="Arial" pitchFamily="34" charset="0"/>
                <a:cs typeface="Arial" pitchFamily="34" charset="0"/>
              </a:rPr>
              <a:t> es una buena estructura de almacenamiento en las siguientes situaciones:</a:t>
            </a:r>
          </a:p>
          <a:p>
            <a:pPr algn="just">
              <a:buNone/>
            </a:pPr>
            <a:r>
              <a:rPr lang="es-VE" sz="3600" dirty="0">
                <a:latin typeface="Arial" pitchFamily="34" charset="0"/>
                <a:cs typeface="Arial" pitchFamily="34" charset="0"/>
              </a:rPr>
              <a:t>1) Cuando los datos están empezando a cargar el volumen dentro de la relación. Por ejemplo, para cargar una  relación después de ser creada, un lote de registros deben ser insertados dentro de la relación. Si </a:t>
            </a:r>
            <a:r>
              <a:rPr lang="es-VE" sz="3600" dirty="0" err="1">
                <a:latin typeface="Arial" pitchFamily="34" charset="0"/>
                <a:cs typeface="Arial" pitchFamily="34" charset="0"/>
              </a:rPr>
              <a:t>Heap</a:t>
            </a:r>
            <a:r>
              <a:rPr lang="es-VE" sz="3600" dirty="0">
                <a:latin typeface="Arial" pitchFamily="34" charset="0"/>
                <a:cs typeface="Arial" pitchFamily="34" charset="0"/>
              </a:rPr>
              <a:t> es seleccionado como el fichero inicial </a:t>
            </a:r>
            <a:r>
              <a:rPr lang="es-VE" sz="3200" dirty="0">
                <a:latin typeface="Arial" pitchFamily="34" charset="0"/>
                <a:cs typeface="Arial" pitchFamily="34" charset="0"/>
              </a:rPr>
              <a:t>de la organización, debe ser más eficiente para reestructurar el fichero después de que las inserciones hayan sido completadas.</a:t>
            </a:r>
          </a:p>
          <a:p>
            <a:pPr algn="just">
              <a:buNone/>
            </a:pPr>
            <a:r>
              <a:rPr lang="es-VE" sz="3200" dirty="0">
                <a:latin typeface="Arial" pitchFamily="34" charset="0"/>
                <a:cs typeface="Arial" pitchFamily="34" charset="0"/>
              </a:rPr>
              <a:t>2) Cuando la relación es solo unas cuantas páginas. En este caso, el tiempo para localizar algún registro es corto, aún si la relación completa ha sido seriamente buscada.</a:t>
            </a:r>
          </a:p>
          <a:p>
            <a:pPr algn="just">
              <a:buNone/>
            </a:pPr>
            <a:r>
              <a:rPr lang="es-VE" sz="3200" dirty="0">
                <a:latin typeface="Arial" pitchFamily="34" charset="0"/>
                <a:cs typeface="Arial" pitchFamily="34" charset="0"/>
              </a:rPr>
              <a:t>3) Cuando cada </a:t>
            </a:r>
            <a:r>
              <a:rPr lang="es-VE" sz="3200" dirty="0" err="1">
                <a:latin typeface="Arial" pitchFamily="34" charset="0"/>
                <a:cs typeface="Arial" pitchFamily="34" charset="0"/>
              </a:rPr>
              <a:t>tupla</a:t>
            </a:r>
            <a:r>
              <a:rPr lang="es-VE" sz="3200" dirty="0">
                <a:latin typeface="Arial" pitchFamily="34" charset="0"/>
                <a:cs typeface="Arial" pitchFamily="34" charset="0"/>
              </a:rPr>
              <a:t> en la relación ha sido recuperada (en algún orden) cada tiempo la relación es accedida. Por ejemplo, recuperar las direcciones de todos los clientes.</a:t>
            </a:r>
          </a:p>
          <a:p>
            <a:pPr algn="just">
              <a:buNone/>
            </a:pPr>
            <a:r>
              <a:rPr lang="es-VE" sz="3200" dirty="0">
                <a:latin typeface="Arial" pitchFamily="34" charset="0"/>
                <a:cs typeface="Arial" pitchFamily="34" charset="0"/>
              </a:rPr>
              <a:t>4) Cuando la relación tiene una estructura de acceso adicional, así como una clave indexada, el almacenamiento </a:t>
            </a:r>
            <a:r>
              <a:rPr lang="es-VE" sz="3200" dirty="0" err="1">
                <a:latin typeface="Arial" pitchFamily="34" charset="0"/>
                <a:cs typeface="Arial" pitchFamily="34" charset="0"/>
              </a:rPr>
              <a:t>Heap</a:t>
            </a:r>
            <a:r>
              <a:rPr lang="es-VE" sz="3200" dirty="0">
                <a:latin typeface="Arial" pitchFamily="34" charset="0"/>
                <a:cs typeface="Arial" pitchFamily="34" charset="0"/>
              </a:rPr>
              <a:t> puede usarse para conservar espacio.</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642918"/>
            <a:ext cx="8358246" cy="4429156"/>
          </a:xfrm>
        </p:spPr>
        <p:txBody>
          <a:bodyPr>
            <a:normAutofit/>
          </a:bodyPr>
          <a:lstStyle/>
          <a:p>
            <a:pPr>
              <a:buNone/>
            </a:pPr>
            <a:r>
              <a:rPr lang="es-VE" b="1" dirty="0"/>
              <a:t>Hash</a:t>
            </a:r>
          </a:p>
          <a:p>
            <a:pPr algn="just">
              <a:buNone/>
            </a:pPr>
            <a:r>
              <a:rPr lang="es-VE" sz="3200" dirty="0"/>
              <a:t>   Los ficheros Hash de organización es una buena estructura de almacenamiento cuando las </a:t>
            </a:r>
            <a:r>
              <a:rPr lang="es-VE" sz="3200" dirty="0" err="1"/>
              <a:t>tuplas</a:t>
            </a:r>
            <a:r>
              <a:rPr lang="es-VE" sz="3200" dirty="0"/>
              <a:t> son recuperadas basadas en un modelo exacto del campo valor.</a:t>
            </a:r>
          </a:p>
          <a:p>
            <a:pPr algn="just">
              <a:buNone/>
            </a:pPr>
            <a:r>
              <a:rPr lang="es-VE" sz="3200" dirty="0"/>
              <a:t>    Por ejemplo, si a la relación Cliente se le aplica la búsqueda por el  </a:t>
            </a:r>
            <a:r>
              <a:rPr lang="es-VE" sz="3200" dirty="0" err="1"/>
              <a:t>Ncliente</a:t>
            </a:r>
            <a:r>
              <a:rPr lang="es-VE" sz="3200" dirty="0"/>
              <a:t>= C001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28596" y="571480"/>
            <a:ext cx="8229600" cy="5133713"/>
          </a:xfrm>
          <a:prstGeom prst="rect">
            <a:avLst/>
          </a:prstGeom>
        </p:spPr>
        <p:txBody>
          <a:bodyPr wrap="square">
            <a:spAutoFit/>
          </a:bodyPr>
          <a:lstStyle/>
          <a:p>
            <a:pPr>
              <a:buNone/>
            </a:pPr>
            <a:r>
              <a:rPr lang="es-VE" dirty="0"/>
              <a:t>Hash no es una buena  estructura de almacenamiento en las siguientes situaciones:</a:t>
            </a:r>
          </a:p>
          <a:p>
            <a:pPr>
              <a:buNone/>
            </a:pPr>
            <a:r>
              <a:rPr lang="es-VE" dirty="0"/>
              <a:t>1) Cuando las </a:t>
            </a:r>
            <a:r>
              <a:rPr lang="es-VE" dirty="0" err="1"/>
              <a:t>tuplas</a:t>
            </a:r>
            <a:r>
              <a:rPr lang="es-VE" dirty="0"/>
              <a:t> son recuperadas basándonos en un modelo patrón del valor del fichero Hash. Por ejemplo, recuperadas todas los pedidos de los clientes cuyo nombre , empiezan con los caracteres “S”.</a:t>
            </a:r>
          </a:p>
          <a:p>
            <a:pPr>
              <a:buNone/>
            </a:pPr>
            <a:r>
              <a:rPr lang="es-VE" dirty="0"/>
              <a:t>2) Cuando las </a:t>
            </a:r>
            <a:r>
              <a:rPr lang="es-VE" dirty="0" err="1"/>
              <a:t>tuplas</a:t>
            </a:r>
            <a:r>
              <a:rPr lang="es-VE" dirty="0"/>
              <a:t> son recuperadas basándonos en un valor de rango para el fichero Hash. Por ejemplo, recuperadas todas los pedidos con un monto en el rango  30.000 - 50.000.</a:t>
            </a:r>
          </a:p>
          <a:p>
            <a:pPr>
              <a:buNone/>
            </a:pPr>
            <a:r>
              <a:rPr lang="es-VE" dirty="0"/>
              <a:t>3) Cuando las </a:t>
            </a:r>
            <a:r>
              <a:rPr lang="es-VE" dirty="0" err="1"/>
              <a:t>tuplas</a:t>
            </a:r>
            <a:r>
              <a:rPr lang="es-VE" dirty="0"/>
              <a:t> son recuperadas basándonos en otro fichero Hash.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a:t>Dase De Datos</a:t>
            </a:r>
          </a:p>
        </p:txBody>
      </p:sp>
      <p:sp>
        <p:nvSpPr>
          <p:cNvPr id="3" name="2 Marcador de contenido"/>
          <p:cNvSpPr>
            <a:spLocks noGrp="1"/>
          </p:cNvSpPr>
          <p:nvPr>
            <p:ph idx="1"/>
          </p:nvPr>
        </p:nvSpPr>
        <p:spPr/>
        <p:txBody>
          <a:bodyPr/>
          <a:lstStyle/>
          <a:p>
            <a:pPr algn="just"/>
            <a:r>
              <a:rPr lang="es-ES" dirty="0"/>
              <a:t>Un conjunto de datos estructurados e interrelacionados entre sí, almacenados, junto con su respectiva descripción en un dispositivo de memoria secundaria, que es utilizada por diferentes sistemas de aplicaciones para satisfacer las necesidades de información de una organización. La descripción de los datos es lo que se conoce como el catálogo del sistema o diccionario de datos, es esta característica, lo que proporciona la independencia entre la base de datos y los programas de aplicación.</a:t>
            </a:r>
            <a:endParaRPr lang="es-VE" dirty="0"/>
          </a:p>
          <a:p>
            <a:endParaRPr lang="es-VE"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42918"/>
            <a:ext cx="8229600" cy="5681682"/>
          </a:xfrm>
        </p:spPr>
        <p:txBody>
          <a:bodyPr>
            <a:normAutofit/>
          </a:bodyPr>
          <a:lstStyle/>
          <a:p>
            <a:pPr>
              <a:buNone/>
            </a:pPr>
            <a:r>
              <a:rPr lang="es-VE" b="1" dirty="0"/>
              <a:t>Método de Acceso Secuencial Indexado (ISAM)</a:t>
            </a:r>
          </a:p>
          <a:p>
            <a:pPr algn="just">
              <a:buNone/>
            </a:pPr>
            <a:r>
              <a:rPr lang="es-VE" dirty="0"/>
              <a:t>		El fichero de organización secuencial indexado, es una estructura de almacenamiento más versátil que Hash; esto supone recuperaciones basadas en un modelo de clave exacta, modelo patrón, rango de valores, y parte de la especificación de la clave. De cualquier manera el índice ISAM es estático, creado cuando el fichero es creado. Este modo de funcionamiento de un fichero ISAM se deteriora cuando la relación está actualizada. Actualizar también causa en el fichero ISAM perder el acceso de la clave secuencial. Así que recuperar en orden la clave de acceso llega a ser más lento</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14356"/>
            <a:ext cx="8229600" cy="5715040"/>
          </a:xfrm>
        </p:spPr>
        <p:txBody>
          <a:bodyPr>
            <a:normAutofit fontScale="92500" lnSpcReduction="20000"/>
          </a:bodyPr>
          <a:lstStyle/>
          <a:p>
            <a:pPr>
              <a:buNone/>
            </a:pPr>
            <a:r>
              <a:rPr lang="es-VE" b="1" dirty="0"/>
              <a:t>Arboles B+</a:t>
            </a:r>
          </a:p>
          <a:p>
            <a:pPr algn="just">
              <a:buNone/>
            </a:pPr>
            <a:r>
              <a:rPr lang="es-VE" dirty="0"/>
              <a:t>		El fichero de organización Arboles B+, es una estructura de almacenamiento más versátil que </a:t>
            </a:r>
            <a:r>
              <a:rPr lang="es-VE" dirty="0" err="1"/>
              <a:t>Hashing</a:t>
            </a:r>
            <a:r>
              <a:rPr lang="es-VE" dirty="0"/>
              <a:t>. Esto supone recuperaciones basadas en el modelo exacto de clave, modelo patrón, rango de valores, y parte de la especificación de la clave. Los Árboles B+ son índices dinámicos, es decir, van creciendo cuando la relación crece. Así mismo, el ISAM es distinto, el funcionamiento de un fichero </a:t>
            </a:r>
            <a:r>
              <a:rPr lang="es-VE" dirty="0" err="1"/>
              <a:t>Arbol</a:t>
            </a:r>
            <a:r>
              <a:rPr lang="es-VE" dirty="0"/>
              <a:t> B+ no se deteriora cuando la relación es actualizada. Los árboles B+ también mantienen el orden de la clave de acceso, igualmente cuando el fichero es     actualizado. Así mismo recuperar las </a:t>
            </a:r>
            <a:r>
              <a:rPr lang="es-VE" dirty="0" err="1"/>
              <a:t>tuplas</a:t>
            </a:r>
            <a:r>
              <a:rPr lang="es-VE" dirty="0"/>
              <a:t> en el orden de la clave de acceso es más eficiente que ISAM. Así que, si la relación no es frecuentemente actualizada, la estructura ISAM debe ser  más eficiente cuando se tiene un nivel menos de índices que en los árboles B+, los nodos hojas     contienen los registros punteros.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857232"/>
            <a:ext cx="8229600" cy="2214578"/>
          </a:xfrm>
        </p:spPr>
        <p:txBody>
          <a:bodyPr/>
          <a:lstStyle/>
          <a:p>
            <a:pPr algn="just">
              <a:buNone/>
            </a:pPr>
            <a:r>
              <a:rPr lang="es-VE" dirty="0"/>
              <a:t>		La elección para organizar los ficheros deberían estar documentados completamente junto con las razones de la elección. En particular, las razones de documentar son para seleccionar un acercamiento donde existen algunas alternativas.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24648"/>
          </a:xfrm>
        </p:spPr>
        <p:txBody>
          <a:bodyPr>
            <a:normAutofit fontScale="90000"/>
          </a:bodyPr>
          <a:lstStyle/>
          <a:p>
            <a:r>
              <a:rPr lang="es-VE" dirty="0"/>
              <a:t>Seleccionar los índices</a:t>
            </a:r>
          </a:p>
        </p:txBody>
      </p:sp>
      <p:sp>
        <p:nvSpPr>
          <p:cNvPr id="3" name="2 Marcador de contenido"/>
          <p:cNvSpPr>
            <a:spLocks noGrp="1"/>
          </p:cNvSpPr>
          <p:nvPr>
            <p:ph idx="1"/>
          </p:nvPr>
        </p:nvSpPr>
        <p:spPr>
          <a:xfrm>
            <a:off x="457200" y="1571612"/>
            <a:ext cx="8229600" cy="1500198"/>
          </a:xfrm>
        </p:spPr>
        <p:txBody>
          <a:bodyPr/>
          <a:lstStyle/>
          <a:p>
            <a:pPr algn="just"/>
            <a:r>
              <a:rPr lang="es-VE" b="1" dirty="0"/>
              <a:t>OBJETIVO: </a:t>
            </a:r>
            <a:r>
              <a:rPr lang="es-VE" dirty="0"/>
              <a:t>Determinar si se añaden índices secundarios permitirá mejorar el funcionamiento del sistema.</a:t>
            </a:r>
          </a:p>
        </p:txBody>
      </p:sp>
      <p:sp>
        <p:nvSpPr>
          <p:cNvPr id="1025" name="Rectangle 1"/>
          <p:cNvSpPr>
            <a:spLocks noChangeArrowheads="1"/>
          </p:cNvSpPr>
          <p:nvPr/>
        </p:nvSpPr>
        <p:spPr bwMode="auto">
          <a:xfrm>
            <a:off x="785786" y="3214686"/>
            <a:ext cx="757242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90488" algn="l"/>
              </a:tabLst>
            </a:pPr>
            <a:r>
              <a:rPr kumimoji="0" lang="es-VE"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CREATE [UNIQUE] INDEX Nombre del índice</a:t>
            </a:r>
            <a:endParaRPr kumimoji="0" lang="es-VE" sz="2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0488" algn="l"/>
              </a:tabLst>
            </a:pPr>
            <a:r>
              <a:rPr kumimoji="0" lang="es-VE"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ON nombre de la tabla (Columna [ASC</a:t>
            </a:r>
            <a:r>
              <a:rPr kumimoji="0" lang="es-VE" sz="2400" b="0"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s-VE"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DESC],[…]);</a:t>
            </a:r>
            <a:endParaRPr kumimoji="0" lang="es-VE" sz="2400" b="0"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5" name="4 CuadroTexto"/>
          <p:cNvSpPr txBox="1"/>
          <p:nvPr/>
        </p:nvSpPr>
        <p:spPr>
          <a:xfrm>
            <a:off x="928662" y="4500570"/>
            <a:ext cx="7358114" cy="369332"/>
          </a:xfrm>
          <a:prstGeom prst="rect">
            <a:avLst/>
          </a:prstGeom>
          <a:noFill/>
        </p:spPr>
        <p:txBody>
          <a:bodyPr wrap="square" rtlCol="0">
            <a:spAutoFit/>
          </a:bodyPr>
          <a:lstStyle/>
          <a:p>
            <a:r>
              <a:rPr lang="es-VE" b="1" dirty="0"/>
              <a:t>CREATE UNIQUE INDEX </a:t>
            </a:r>
            <a:r>
              <a:rPr lang="es-VE" b="1" dirty="0" err="1"/>
              <a:t>Icliente</a:t>
            </a:r>
            <a:r>
              <a:rPr lang="es-VE" b="1" dirty="0"/>
              <a:t> ON Cliente (Nombre);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71480"/>
            <a:ext cx="8229600" cy="1143000"/>
          </a:xfrm>
        </p:spPr>
        <p:txBody>
          <a:bodyPr>
            <a:normAutofit/>
          </a:bodyPr>
          <a:lstStyle/>
          <a:p>
            <a:r>
              <a:rPr lang="es-VE" sz="3200" b="1" i="1" dirty="0"/>
              <a:t>Principios para ayudar a seleccionar los índices:</a:t>
            </a:r>
            <a:br>
              <a:rPr lang="es-VE" sz="3200" b="1" i="1" dirty="0"/>
            </a:br>
            <a:endParaRPr lang="es-VE" sz="3200" b="1" i="1" dirty="0"/>
          </a:p>
        </p:txBody>
      </p:sp>
      <p:sp>
        <p:nvSpPr>
          <p:cNvPr id="3" name="2 Marcador de contenido"/>
          <p:cNvSpPr>
            <a:spLocks noGrp="1"/>
          </p:cNvSpPr>
          <p:nvPr>
            <p:ph idx="1"/>
          </p:nvPr>
        </p:nvSpPr>
        <p:spPr>
          <a:xfrm>
            <a:off x="457200" y="1500174"/>
            <a:ext cx="8329642" cy="4824426"/>
          </a:xfrm>
        </p:spPr>
        <p:txBody>
          <a:bodyPr>
            <a:normAutofit fontScale="70000" lnSpcReduction="20000"/>
          </a:bodyPr>
          <a:lstStyle/>
          <a:p>
            <a:pPr marL="514350" indent="-514350" algn="just">
              <a:buAutoNum type="arabicParenR"/>
            </a:pPr>
            <a:r>
              <a:rPr lang="es-VE" sz="3100" dirty="0"/>
              <a:t>No indexar las relaciones pequeñas. Esto debe ser más eficiente para buscar la relación en memoria que almacenar una estructura de índices adicionales.</a:t>
            </a:r>
          </a:p>
          <a:p>
            <a:pPr marL="514350" indent="-514350" algn="just">
              <a:buAutoNum type="arabicParenR"/>
            </a:pPr>
            <a:r>
              <a:rPr lang="es-VE" sz="3100" dirty="0"/>
              <a:t>Añadir un índice secundario para algún atributo que es fuertemente usado como una clave secundaria (por ejemplo, añadir un índice secundario a la relación Cliente basado en el atributo Nombre).</a:t>
            </a:r>
          </a:p>
          <a:p>
            <a:pPr marL="514350" indent="-514350" algn="just">
              <a:buAutoNum type="arabicParenR"/>
            </a:pPr>
            <a:r>
              <a:rPr lang="es-VE" sz="3100" dirty="0"/>
              <a:t>Añadir un índice secundario para una clave externa si es  frecuentemente accedida. Por ejemplo, debemos reunir frecuentemente  la relación pedido y la relación cliente con el atributo </a:t>
            </a:r>
            <a:r>
              <a:rPr lang="es-VE" sz="3100" dirty="0" err="1"/>
              <a:t>Ncliente</a:t>
            </a:r>
            <a:r>
              <a:rPr lang="es-VE" sz="3100" dirty="0"/>
              <a:t>,. Por lo tanto, debe ser más eficiente añadir un índice secundario a la relación pedido basada en el     atributo </a:t>
            </a:r>
            <a:r>
              <a:rPr lang="es-VE" sz="3100" dirty="0" err="1"/>
              <a:t>Ncliente</a:t>
            </a:r>
            <a:r>
              <a:rPr lang="es-VE" sz="3100" dirty="0"/>
              <a:t>. Tenga en cuenta que el SGBD puede indexar automáticamente las claves externas. </a:t>
            </a:r>
          </a:p>
          <a:p>
            <a:pPr marL="514350" indent="-514350" algn="just">
              <a:buAutoNum type="arabicParenR"/>
            </a:pPr>
            <a:r>
              <a:rPr lang="es-VE" sz="3100" dirty="0"/>
              <a:t>Evitar indexar un atributo o relación que es frecuentemente actualizado</a:t>
            </a:r>
            <a:r>
              <a:rPr lang="es-VE" dirty="0"/>
              <a:t>. </a:t>
            </a:r>
            <a:r>
              <a:rPr lang="es-VE" sz="2900" dirty="0"/>
              <a:t>Por ejemplo por el saldo del cliente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857232"/>
            <a:ext cx="8229600" cy="5467368"/>
          </a:xfrm>
        </p:spPr>
        <p:txBody>
          <a:bodyPr>
            <a:normAutofit fontScale="92500" lnSpcReduction="20000"/>
          </a:bodyPr>
          <a:lstStyle/>
          <a:p>
            <a:pPr marL="514350" indent="-514350">
              <a:buFont typeface="+mj-lt"/>
              <a:buAutoNum type="arabicParenR" startAt="5"/>
            </a:pPr>
            <a:r>
              <a:rPr lang="es-VE" dirty="0"/>
              <a:t>Añada un índice secundario a los atributos que estén implicados en: </a:t>
            </a:r>
          </a:p>
          <a:p>
            <a:pPr marL="514350" indent="20638">
              <a:tabLst>
                <a:tab pos="896938" algn="l"/>
              </a:tabLst>
            </a:pPr>
            <a:r>
              <a:rPr lang="es-VE" dirty="0"/>
              <a:t>  Criterios de selección o combinación</a:t>
            </a:r>
          </a:p>
          <a:p>
            <a:pPr marL="514350" indent="20638">
              <a:tabLst>
                <a:tab pos="896938" algn="l"/>
              </a:tabLst>
            </a:pPr>
            <a:r>
              <a:rPr lang="es-VE" dirty="0"/>
              <a:t>  ORDER BY</a:t>
            </a:r>
          </a:p>
          <a:p>
            <a:pPr marL="514350" indent="20638">
              <a:tabLst>
                <a:tab pos="896938" algn="l"/>
              </a:tabLst>
            </a:pPr>
            <a:r>
              <a:rPr lang="es-VE" dirty="0"/>
              <a:t>  GROUP BY</a:t>
            </a:r>
          </a:p>
          <a:p>
            <a:pPr marL="514350" indent="20638">
              <a:tabLst>
                <a:tab pos="896938" algn="l"/>
              </a:tabLst>
            </a:pPr>
            <a:r>
              <a:rPr lang="es-VE" dirty="0"/>
              <a:t> otras operaciones (UNION, DISTINCT)</a:t>
            </a:r>
          </a:p>
          <a:p>
            <a:pPr marL="514350" indent="-428625">
              <a:buFont typeface="+mj-lt"/>
              <a:buAutoNum type="arabicParenR" startAt="6"/>
              <a:tabLst>
                <a:tab pos="85725" algn="l"/>
              </a:tabLst>
            </a:pPr>
            <a:r>
              <a:rPr lang="es-VE" dirty="0"/>
              <a:t>Añada índice a los atributos utilizados en funciones de agregación predefinidas, junto con los atributos usados para la función.</a:t>
            </a:r>
          </a:p>
          <a:p>
            <a:pPr marL="514350" indent="-428625">
              <a:buNone/>
              <a:tabLst>
                <a:tab pos="85725" algn="l"/>
              </a:tabLst>
            </a:pPr>
            <a:r>
              <a:rPr lang="es-VE" dirty="0"/>
              <a:t>          SELECT </a:t>
            </a:r>
            <a:r>
              <a:rPr lang="es-VE" dirty="0" err="1"/>
              <a:t>Ncliente</a:t>
            </a:r>
            <a:r>
              <a:rPr lang="es-VE" dirty="0"/>
              <a:t>, AVG(Monto), SUM (Monto)</a:t>
            </a:r>
          </a:p>
          <a:p>
            <a:pPr marL="514350" indent="-428625">
              <a:buNone/>
              <a:tabLst>
                <a:tab pos="85725" algn="l"/>
              </a:tabLst>
            </a:pPr>
            <a:r>
              <a:rPr lang="es-VE" dirty="0"/>
              <a:t>          FROM Pedido</a:t>
            </a:r>
          </a:p>
          <a:p>
            <a:pPr marL="514350" indent="-428625">
              <a:buNone/>
              <a:tabLst>
                <a:tab pos="85725" algn="l"/>
              </a:tabLst>
            </a:pPr>
            <a:r>
              <a:rPr lang="es-VE" dirty="0"/>
              <a:t>          GROUP BY </a:t>
            </a:r>
            <a:r>
              <a:rPr lang="es-VE" dirty="0" err="1"/>
              <a:t>Ncliente</a:t>
            </a:r>
            <a:r>
              <a:rPr lang="es-VE" dirty="0"/>
              <a:t>;</a:t>
            </a:r>
          </a:p>
          <a:p>
            <a:pPr marL="514350" indent="-428625">
              <a:buNone/>
              <a:tabLst>
                <a:tab pos="85725" algn="l"/>
              </a:tabLst>
            </a:pPr>
            <a:endParaRPr lang="es-VE" dirty="0"/>
          </a:p>
          <a:p>
            <a:pPr marL="514350" indent="-428625">
              <a:buNone/>
              <a:tabLst>
                <a:tab pos="85725" algn="l"/>
              </a:tabLst>
            </a:pPr>
            <a:r>
              <a:rPr lang="es-VE" dirty="0"/>
              <a:t>     CREATE INDEX </a:t>
            </a:r>
            <a:r>
              <a:rPr lang="es-VE" dirty="0" err="1"/>
              <a:t>pedmonto</a:t>
            </a:r>
            <a:r>
              <a:rPr lang="es-VE" dirty="0"/>
              <a:t> ON pedido(</a:t>
            </a:r>
            <a:r>
              <a:rPr lang="es-VE" dirty="0" err="1"/>
              <a:t>Ncliente</a:t>
            </a:r>
            <a:r>
              <a:rPr lang="es-VE" dirty="0"/>
              <a:t>, Monto);</a:t>
            </a:r>
          </a:p>
          <a:p>
            <a:pPr marL="514350" indent="-428625">
              <a:buNone/>
              <a:tabLst>
                <a:tab pos="85725" algn="l"/>
              </a:tabLst>
            </a:pPr>
            <a:r>
              <a:rPr lang="es-VE" dirty="0"/>
              <a:t>(Planes sólo índices)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142984"/>
            <a:ext cx="8229600" cy="2928958"/>
          </a:xfrm>
        </p:spPr>
        <p:txBody>
          <a:bodyPr/>
          <a:lstStyle/>
          <a:p>
            <a:pPr marL="514350" indent="-514350" algn="just">
              <a:buFont typeface="+mj-lt"/>
              <a:buAutoNum type="arabicParenR" startAt="7"/>
            </a:pPr>
            <a:r>
              <a:rPr lang="es-VE" dirty="0"/>
              <a:t>Evitar indexar un atributo si la pregunta recupera una proporción significante de las </a:t>
            </a:r>
            <a:r>
              <a:rPr lang="es-VE" dirty="0" err="1"/>
              <a:t>tuplas</a:t>
            </a:r>
            <a:r>
              <a:rPr lang="es-VE" dirty="0"/>
              <a:t> en la relación. En este caso, debe ser más eficiente buscar la relación entera que buscar usando un índice.</a:t>
            </a:r>
          </a:p>
          <a:p>
            <a:pPr marL="514350" indent="-514350" algn="just">
              <a:buFont typeface="+mj-lt"/>
              <a:buAutoNum type="arabicParenR" startAt="7"/>
            </a:pPr>
            <a:r>
              <a:rPr lang="es-VE" dirty="0"/>
              <a:t>Evitar indexar atributos que consisten en grandes cadenas de caracteres.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81772"/>
          </a:xfrm>
        </p:spPr>
        <p:txBody>
          <a:bodyPr>
            <a:normAutofit fontScale="90000"/>
          </a:bodyPr>
          <a:lstStyle/>
          <a:p>
            <a:r>
              <a:rPr lang="es-VE" sz="4000" b="1" dirty="0"/>
              <a:t>Estimar el espacio del disco requerido</a:t>
            </a:r>
            <a:endParaRPr lang="es-VE" sz="4000" dirty="0"/>
          </a:p>
        </p:txBody>
      </p:sp>
      <p:sp>
        <p:nvSpPr>
          <p:cNvPr id="3" name="2 Marcador de contenido"/>
          <p:cNvSpPr>
            <a:spLocks noGrp="1"/>
          </p:cNvSpPr>
          <p:nvPr>
            <p:ph idx="1"/>
          </p:nvPr>
        </p:nvSpPr>
        <p:spPr>
          <a:xfrm>
            <a:off x="457200" y="1500174"/>
            <a:ext cx="8229600" cy="4824426"/>
          </a:xfrm>
        </p:spPr>
        <p:txBody>
          <a:bodyPr/>
          <a:lstStyle/>
          <a:p>
            <a:r>
              <a:rPr lang="es-VE" b="1" dirty="0"/>
              <a:t>OBJETIVO: </a:t>
            </a:r>
            <a:r>
              <a:rPr lang="es-VE" dirty="0"/>
              <a:t>Estimar la cantidad del espacio del disco que será necesaria para la Base de Datos.</a:t>
            </a:r>
          </a:p>
          <a:p>
            <a:pPr algn="just">
              <a:buNone/>
            </a:pPr>
            <a:r>
              <a:rPr lang="es-VE" dirty="0"/>
              <a:t>      Debe ser un requisito que la implementación de la Base de Datos Física pueda ser  manejada por la configuración del Hardware corriente. Si este no es el caso, el diseñador todavía tiene que estimar la cantidad del espacio en disco que es necesaria para almacena la Base de Datos.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VE" dirty="0" err="1"/>
              <a:t>Firebird</a:t>
            </a:r>
            <a:endParaRPr lang="es-VE" dirty="0"/>
          </a:p>
        </p:txBody>
      </p:sp>
      <p:sp>
        <p:nvSpPr>
          <p:cNvPr id="3" name="2 Marcador de contenido"/>
          <p:cNvSpPr>
            <a:spLocks noGrp="1"/>
          </p:cNvSpPr>
          <p:nvPr>
            <p:ph idx="1"/>
          </p:nvPr>
        </p:nvSpPr>
        <p:spPr>
          <a:xfrm>
            <a:off x="457200" y="1428736"/>
            <a:ext cx="8229600" cy="4895864"/>
          </a:xfrm>
        </p:spPr>
        <p:txBody>
          <a:bodyPr>
            <a:normAutofit fontScale="92500" lnSpcReduction="20000"/>
          </a:bodyPr>
          <a:lstStyle/>
          <a:p>
            <a:pPr>
              <a:buNone/>
            </a:pPr>
            <a:r>
              <a:rPr lang="es-AR" dirty="0"/>
              <a:t>CREATE {DATABASE | SCHEMA} '</a:t>
            </a:r>
            <a:r>
              <a:rPr lang="es-AR" dirty="0" err="1"/>
              <a:t>filespec</a:t>
            </a:r>
            <a:r>
              <a:rPr lang="es-AR" dirty="0"/>
              <a:t>'</a:t>
            </a:r>
            <a:endParaRPr lang="es-VE" dirty="0"/>
          </a:p>
          <a:p>
            <a:pPr>
              <a:buNone/>
            </a:pPr>
            <a:r>
              <a:rPr lang="es-AR" dirty="0"/>
              <a:t>	[USER '</a:t>
            </a:r>
            <a:r>
              <a:rPr lang="es-AR" dirty="0" err="1"/>
              <a:t>username</a:t>
            </a:r>
            <a:r>
              <a:rPr lang="es-AR" dirty="0"/>
              <a:t>' [PASSWORD '</a:t>
            </a:r>
            <a:r>
              <a:rPr lang="es-AR" dirty="0" err="1"/>
              <a:t>password</a:t>
            </a:r>
            <a:r>
              <a:rPr lang="es-AR" dirty="0"/>
              <a:t>']]</a:t>
            </a:r>
            <a:endParaRPr lang="es-VE" dirty="0"/>
          </a:p>
          <a:p>
            <a:pPr>
              <a:buNone/>
            </a:pPr>
            <a:r>
              <a:rPr lang="es-AR" dirty="0"/>
              <a:t>	</a:t>
            </a:r>
            <a:r>
              <a:rPr lang="en-US" dirty="0"/>
              <a:t>[PAGE_SIZE [=] </a:t>
            </a:r>
            <a:r>
              <a:rPr lang="en-US" dirty="0" err="1"/>
              <a:t>int</a:t>
            </a:r>
            <a:r>
              <a:rPr lang="en-US" dirty="0"/>
              <a:t>]</a:t>
            </a:r>
            <a:endParaRPr lang="es-VE" dirty="0"/>
          </a:p>
          <a:p>
            <a:pPr>
              <a:buNone/>
            </a:pPr>
            <a:r>
              <a:rPr lang="en-US" dirty="0"/>
              <a:t>	[LENGTH [=] </a:t>
            </a:r>
            <a:r>
              <a:rPr lang="en-US" dirty="0" err="1"/>
              <a:t>int</a:t>
            </a:r>
            <a:r>
              <a:rPr lang="en-US" dirty="0"/>
              <a:t> [PAGE[S]]]</a:t>
            </a:r>
            <a:endParaRPr lang="es-VE" dirty="0"/>
          </a:p>
          <a:p>
            <a:pPr>
              <a:buNone/>
            </a:pPr>
            <a:r>
              <a:rPr lang="en-US" dirty="0"/>
              <a:t>	[DEFAULT CHARACTER SET </a:t>
            </a:r>
            <a:r>
              <a:rPr lang="en-US" dirty="0" err="1"/>
              <a:t>charset</a:t>
            </a:r>
            <a:r>
              <a:rPr lang="en-US" dirty="0"/>
              <a:t>]</a:t>
            </a:r>
            <a:endParaRPr lang="es-VE" dirty="0"/>
          </a:p>
          <a:p>
            <a:pPr>
              <a:buNone/>
            </a:pPr>
            <a:r>
              <a:rPr lang="en-US" dirty="0"/>
              <a:t>	[&lt;</a:t>
            </a:r>
            <a:r>
              <a:rPr lang="en-US" dirty="0" err="1"/>
              <a:t>secondary_file</a:t>
            </a:r>
            <a:r>
              <a:rPr lang="en-US" dirty="0"/>
              <a:t>&gt;];</a:t>
            </a:r>
            <a:endParaRPr lang="es-VE" dirty="0"/>
          </a:p>
          <a:p>
            <a:pPr>
              <a:buNone/>
            </a:pPr>
            <a:r>
              <a:rPr lang="en-US" dirty="0"/>
              <a:t> </a:t>
            </a:r>
            <a:endParaRPr lang="es-VE" dirty="0"/>
          </a:p>
          <a:p>
            <a:pPr>
              <a:buNone/>
            </a:pPr>
            <a:r>
              <a:rPr lang="en-US" dirty="0"/>
              <a:t>SCHEMA = </a:t>
            </a:r>
            <a:r>
              <a:rPr lang="en-US" dirty="0" err="1"/>
              <a:t>equivalente</a:t>
            </a:r>
            <a:r>
              <a:rPr lang="en-US" dirty="0"/>
              <a:t> a DATABASE</a:t>
            </a:r>
            <a:endParaRPr lang="es-VE" dirty="0"/>
          </a:p>
          <a:p>
            <a:pPr>
              <a:buNone/>
            </a:pPr>
            <a:r>
              <a:rPr lang="en-US" dirty="0"/>
              <a:t>&lt;</a:t>
            </a:r>
            <a:r>
              <a:rPr lang="en-US" dirty="0" err="1"/>
              <a:t>secondary_file</a:t>
            </a:r>
            <a:r>
              <a:rPr lang="en-US" dirty="0"/>
              <a:t>&gt; = FILE '</a:t>
            </a:r>
            <a:r>
              <a:rPr lang="en-US" dirty="0" err="1"/>
              <a:t>filespec</a:t>
            </a:r>
            <a:r>
              <a:rPr lang="en-US" dirty="0"/>
              <a:t>' [&lt;</a:t>
            </a:r>
            <a:r>
              <a:rPr lang="en-US" dirty="0" err="1"/>
              <a:t>fileinfo</a:t>
            </a:r>
            <a:r>
              <a:rPr lang="en-US" dirty="0"/>
              <a:t>&gt;] [&lt;</a:t>
            </a:r>
            <a:r>
              <a:rPr lang="en-US" dirty="0" err="1"/>
              <a:t>secondary_file</a:t>
            </a:r>
            <a:r>
              <a:rPr lang="en-US" dirty="0"/>
              <a:t>&gt;]</a:t>
            </a:r>
            <a:endParaRPr lang="es-VE" dirty="0"/>
          </a:p>
          <a:p>
            <a:pPr>
              <a:buNone/>
            </a:pPr>
            <a:r>
              <a:rPr lang="en-US" dirty="0"/>
              <a:t>&lt;</a:t>
            </a:r>
            <a:r>
              <a:rPr lang="en-US" dirty="0" err="1"/>
              <a:t>fileinfo</a:t>
            </a:r>
            <a:r>
              <a:rPr lang="en-US" dirty="0"/>
              <a:t>&gt; = [LENGTH [=] </a:t>
            </a:r>
            <a:r>
              <a:rPr lang="en-US" dirty="0" err="1"/>
              <a:t>int</a:t>
            </a:r>
            <a:r>
              <a:rPr lang="en-US" dirty="0"/>
              <a:t> [PAGE[S]] | STARTING [AT [PAGE]] </a:t>
            </a:r>
            <a:r>
              <a:rPr lang="en-US" dirty="0" err="1"/>
              <a:t>int</a:t>
            </a:r>
            <a:r>
              <a:rPr lang="en-US" dirty="0"/>
              <a:t> }</a:t>
            </a:r>
            <a:endParaRPr lang="es-VE" dirty="0"/>
          </a:p>
          <a:p>
            <a:pPr>
              <a:buNone/>
            </a:pPr>
            <a:r>
              <a:rPr lang="en-US" dirty="0"/>
              <a:t>	</a:t>
            </a:r>
            <a:r>
              <a:rPr lang="es-AR" dirty="0"/>
              <a:t>[&lt;</a:t>
            </a:r>
            <a:r>
              <a:rPr lang="es-AR" dirty="0" err="1"/>
              <a:t>fileinfo</a:t>
            </a:r>
            <a:r>
              <a:rPr lang="es-AR" dirty="0"/>
              <a:t>&gt;]</a:t>
            </a:r>
            <a:endParaRPr lang="es-VE" dirty="0"/>
          </a:p>
          <a:p>
            <a:endParaRPr lang="es-VE"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500174"/>
            <a:ext cx="8229600" cy="1714512"/>
          </a:xfrm>
        </p:spPr>
        <p:txBody>
          <a:bodyPr/>
          <a:lstStyle/>
          <a:p>
            <a:pPr marL="342900" lvl="0" indent="-342900">
              <a:lnSpc>
                <a:spcPct val="115000"/>
              </a:lnSpc>
              <a:spcAft>
                <a:spcPts val="0"/>
              </a:spcAft>
              <a:buNone/>
              <a:tabLst>
                <a:tab pos="228600" algn="l"/>
                <a:tab pos="847090" algn="l"/>
              </a:tabLst>
            </a:pPr>
            <a:r>
              <a:rPr lang="en-US" sz="2800" dirty="0">
                <a:latin typeface="Courier New"/>
                <a:ea typeface="Times New Roman"/>
                <a:cs typeface="Times New Roman"/>
              </a:rPr>
              <a:t>  CREATE DATABASE ‘C:\EMPLEADOS.GDB’ USER ‘SYSDBA’ PASSWORD ‘</a:t>
            </a:r>
            <a:r>
              <a:rPr lang="en-US" sz="2800" dirty="0" err="1">
                <a:latin typeface="Courier New"/>
                <a:ea typeface="Times New Roman"/>
                <a:cs typeface="Times New Roman"/>
              </a:rPr>
              <a:t>masterkey</a:t>
            </a:r>
            <a:r>
              <a:rPr lang="en-US" sz="2800" dirty="0">
                <a:latin typeface="Courier New"/>
                <a:ea typeface="Times New Roman"/>
                <a:cs typeface="Times New Roman"/>
              </a:rPr>
              <a:t>’ PAGE_SIZE 4096;</a:t>
            </a:r>
            <a:endParaRPr lang="es-VE" sz="3600" dirty="0">
              <a:latin typeface="Calibri"/>
              <a:ea typeface="Calibri"/>
              <a:cs typeface="Times New Roman"/>
            </a:endParaRPr>
          </a:p>
          <a:p>
            <a:endParaRPr lang="es-VE" dirty="0"/>
          </a:p>
        </p:txBody>
      </p:sp>
      <p:sp>
        <p:nvSpPr>
          <p:cNvPr id="1027" name="Rectangle 3"/>
          <p:cNvSpPr>
            <a:spLocks noChangeArrowheads="1"/>
          </p:cNvSpPr>
          <p:nvPr/>
        </p:nvSpPr>
        <p:spPr bwMode="auto">
          <a:xfrm>
            <a:off x="785786" y="3634703"/>
            <a:ext cx="8001056"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AR"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Crea la misma base de datos que el ejemplo anterior, pero instruye al servidor para que utilice páginas de 4096 bytes en lugar de 1024, que es el valor por defecto. Con esta configuración se alcanza un mejor rendimiento, como se explica a continuación.</a:t>
            </a:r>
            <a:endParaRPr kumimoji="0" lang="es-VE" b="0" i="0" u="none" strike="noStrike" cap="none" normalizeH="0" baseline="0" dirty="0">
              <a:ln>
                <a:noFill/>
              </a:ln>
              <a:solidFill>
                <a:schemeClr val="tx1"/>
              </a:solidFill>
              <a:effectLst/>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357166"/>
            <a:ext cx="8229600" cy="1143000"/>
          </a:xfrm>
        </p:spPr>
        <p:txBody>
          <a:bodyPr>
            <a:normAutofit/>
          </a:bodyPr>
          <a:lstStyle/>
          <a:p>
            <a:r>
              <a:rPr lang="es-ES" sz="3600" b="1" dirty="0"/>
              <a:t>Niveles de Abstracción de la Base de Datos</a:t>
            </a:r>
            <a:endParaRPr lang="es-VE" sz="3600" dirty="0"/>
          </a:p>
        </p:txBody>
      </p:sp>
      <p:grpSp>
        <p:nvGrpSpPr>
          <p:cNvPr id="24578" name="Group 2"/>
          <p:cNvGrpSpPr>
            <a:grpSpLocks/>
          </p:cNvGrpSpPr>
          <p:nvPr/>
        </p:nvGrpSpPr>
        <p:grpSpPr bwMode="auto">
          <a:xfrm>
            <a:off x="2428860" y="1428736"/>
            <a:ext cx="4430721" cy="2928958"/>
            <a:chOff x="3708" y="6228"/>
            <a:chExt cx="5092" cy="2953"/>
          </a:xfrm>
        </p:grpSpPr>
        <p:sp>
          <p:nvSpPr>
            <p:cNvPr id="24579" name="Rectangle 3"/>
            <p:cNvSpPr>
              <a:spLocks noChangeArrowheads="1"/>
            </p:cNvSpPr>
            <p:nvPr/>
          </p:nvSpPr>
          <p:spPr bwMode="auto">
            <a:xfrm>
              <a:off x="6112" y="6408"/>
              <a:ext cx="971" cy="433"/>
            </a:xfrm>
            <a:prstGeom prst="rect">
              <a:avLst/>
            </a:prstGeom>
            <a:solidFill>
              <a:srgbClr val="FFFFFF"/>
            </a:solid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a:ln>
                    <a:noFill/>
                  </a:ln>
                  <a:solidFill>
                    <a:schemeClr val="tx1"/>
                  </a:solidFill>
                  <a:effectLst/>
                  <a:latin typeface="Calibri" pitchFamily="34" charset="0"/>
                  <a:cs typeface="Arial" pitchFamily="34" charset="0"/>
                </a:rPr>
                <a:t>…</a:t>
              </a:r>
              <a:endParaRPr kumimoji="0" lang="es-VE" sz="1800" b="0" i="0" u="none" strike="noStrike" cap="none" normalizeH="0" baseline="0">
                <a:ln>
                  <a:noFill/>
                </a:ln>
                <a:solidFill>
                  <a:schemeClr val="tx1"/>
                </a:solidFill>
                <a:effectLst/>
                <a:latin typeface="Arial" pitchFamily="34" charset="0"/>
                <a:cs typeface="Arial" pitchFamily="34" charset="0"/>
              </a:endParaRPr>
            </a:p>
          </p:txBody>
        </p:sp>
        <p:sp>
          <p:nvSpPr>
            <p:cNvPr id="24580" name="Rectangle 4"/>
            <p:cNvSpPr>
              <a:spLocks noChangeArrowheads="1"/>
            </p:cNvSpPr>
            <p:nvPr/>
          </p:nvSpPr>
          <p:spPr bwMode="auto">
            <a:xfrm>
              <a:off x="3708" y="6408"/>
              <a:ext cx="1080" cy="433"/>
            </a:xfrm>
            <a:prstGeom prst="rect">
              <a:avLst/>
            </a:prstGeom>
            <a:solidFill>
              <a:srgbClr val="FFFFFF"/>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dirty="0">
                  <a:ln>
                    <a:noFill/>
                  </a:ln>
                  <a:solidFill>
                    <a:schemeClr val="tx1"/>
                  </a:solidFill>
                  <a:effectLst/>
                  <a:latin typeface="Calibri" pitchFamily="34" charset="0"/>
                  <a:cs typeface="Arial" pitchFamily="34" charset="0"/>
                </a:rPr>
                <a:t>Vista 1</a:t>
              </a:r>
              <a:endParaRPr kumimoji="0" lang="es-VE" sz="1800" b="0" i="0" u="none" strike="noStrike" cap="none" normalizeH="0" baseline="0" dirty="0">
                <a:ln>
                  <a:noFill/>
                </a:ln>
                <a:solidFill>
                  <a:schemeClr val="tx1"/>
                </a:solidFill>
                <a:effectLst/>
                <a:latin typeface="Arial" pitchFamily="34" charset="0"/>
                <a:cs typeface="Arial" pitchFamily="34" charset="0"/>
              </a:endParaRPr>
            </a:p>
          </p:txBody>
        </p:sp>
        <p:sp>
          <p:nvSpPr>
            <p:cNvPr id="24581" name="Rectangle 5"/>
            <p:cNvSpPr>
              <a:spLocks noChangeArrowheads="1"/>
            </p:cNvSpPr>
            <p:nvPr/>
          </p:nvSpPr>
          <p:spPr bwMode="auto">
            <a:xfrm>
              <a:off x="5148" y="6408"/>
              <a:ext cx="1083" cy="433"/>
            </a:xfrm>
            <a:prstGeom prst="rect">
              <a:avLst/>
            </a:prstGeom>
            <a:solidFill>
              <a:srgbClr val="FFFFFF"/>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a:ln>
                    <a:noFill/>
                  </a:ln>
                  <a:solidFill>
                    <a:schemeClr val="tx1"/>
                  </a:solidFill>
                  <a:effectLst/>
                  <a:latin typeface="Calibri" pitchFamily="34" charset="0"/>
                  <a:cs typeface="Arial" pitchFamily="34" charset="0"/>
                </a:rPr>
                <a:t>Vista 2 </a:t>
              </a:r>
              <a:endParaRPr kumimoji="0" lang="es-VE" sz="1800" b="0" i="0" u="none" strike="noStrike" cap="none" normalizeH="0" baseline="0">
                <a:ln>
                  <a:noFill/>
                </a:ln>
                <a:solidFill>
                  <a:schemeClr val="tx1"/>
                </a:solidFill>
                <a:effectLst/>
                <a:latin typeface="Arial" pitchFamily="34" charset="0"/>
                <a:cs typeface="Arial" pitchFamily="34" charset="0"/>
              </a:endParaRPr>
            </a:p>
          </p:txBody>
        </p:sp>
        <p:sp>
          <p:nvSpPr>
            <p:cNvPr id="24582" name="Rectangle 6"/>
            <p:cNvSpPr>
              <a:spLocks noChangeArrowheads="1"/>
            </p:cNvSpPr>
            <p:nvPr/>
          </p:nvSpPr>
          <p:spPr bwMode="auto">
            <a:xfrm>
              <a:off x="6588" y="6408"/>
              <a:ext cx="1050" cy="433"/>
            </a:xfrm>
            <a:prstGeom prst="rect">
              <a:avLst/>
            </a:prstGeom>
            <a:solidFill>
              <a:srgbClr val="FFFFFF"/>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a:ln>
                    <a:noFill/>
                  </a:ln>
                  <a:solidFill>
                    <a:schemeClr val="tx1"/>
                  </a:solidFill>
                  <a:effectLst/>
                  <a:latin typeface="Calibri" pitchFamily="34" charset="0"/>
                  <a:cs typeface="Arial" pitchFamily="34" charset="0"/>
                </a:rPr>
                <a:t>Vista n</a:t>
              </a:r>
              <a:endParaRPr kumimoji="0" lang="es-VE" sz="1800" b="0" i="0" u="none" strike="noStrike" cap="none" normalizeH="0" baseline="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4788" y="7668"/>
              <a:ext cx="2002" cy="433"/>
            </a:xfrm>
            <a:prstGeom prst="rect">
              <a:avLst/>
            </a:prstGeom>
            <a:solidFill>
              <a:srgbClr val="FFFFFF"/>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a:ln>
                    <a:noFill/>
                  </a:ln>
                  <a:solidFill>
                    <a:schemeClr val="tx1"/>
                  </a:solidFill>
                  <a:effectLst/>
                  <a:latin typeface="Calibri" pitchFamily="34" charset="0"/>
                  <a:cs typeface="Arial" pitchFamily="34" charset="0"/>
                </a:rPr>
                <a:t>Nivel Conceptual</a:t>
              </a:r>
              <a:endParaRPr kumimoji="0" lang="es-VE" sz="1800" b="0" i="0" u="none" strike="noStrike" cap="none" normalizeH="0" baseline="0">
                <a:ln>
                  <a:noFill/>
                </a:ln>
                <a:solidFill>
                  <a:schemeClr val="tx1"/>
                </a:solidFill>
                <a:effectLst/>
                <a:latin typeface="Arial" pitchFamily="34" charset="0"/>
                <a:cs typeface="Arial" pitchFamily="34" charset="0"/>
              </a:endParaRPr>
            </a:p>
          </p:txBody>
        </p:sp>
        <p:sp>
          <p:nvSpPr>
            <p:cNvPr id="24584" name="Rectangle 8"/>
            <p:cNvSpPr>
              <a:spLocks noChangeArrowheads="1"/>
            </p:cNvSpPr>
            <p:nvPr/>
          </p:nvSpPr>
          <p:spPr bwMode="auto">
            <a:xfrm>
              <a:off x="4788" y="8748"/>
              <a:ext cx="1940" cy="433"/>
            </a:xfrm>
            <a:prstGeom prst="rect">
              <a:avLst/>
            </a:prstGeom>
            <a:solidFill>
              <a:srgbClr val="FFFFFF"/>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a:ln>
                    <a:noFill/>
                  </a:ln>
                  <a:solidFill>
                    <a:schemeClr val="tx1"/>
                  </a:solidFill>
                  <a:effectLst/>
                  <a:latin typeface="Calibri" pitchFamily="34" charset="0"/>
                  <a:cs typeface="Arial" pitchFamily="34" charset="0"/>
                </a:rPr>
                <a:t>Nivel Interno</a:t>
              </a:r>
              <a:endParaRPr kumimoji="0" lang="es-VE" sz="1800" b="0" i="0" u="none" strike="noStrike" cap="none" normalizeH="0" baseline="0">
                <a:ln>
                  <a:noFill/>
                </a:ln>
                <a:solidFill>
                  <a:schemeClr val="tx1"/>
                </a:solidFill>
                <a:effectLst/>
                <a:latin typeface="Arial" pitchFamily="34" charset="0"/>
                <a:cs typeface="Arial" pitchFamily="34" charset="0"/>
              </a:endParaRPr>
            </a:p>
          </p:txBody>
        </p:sp>
        <p:sp>
          <p:nvSpPr>
            <p:cNvPr id="24585" name="Line 9"/>
            <p:cNvSpPr>
              <a:spLocks noChangeShapeType="1"/>
            </p:cNvSpPr>
            <p:nvPr/>
          </p:nvSpPr>
          <p:spPr bwMode="auto">
            <a:xfrm>
              <a:off x="4516" y="6916"/>
              <a:ext cx="485" cy="578"/>
            </a:xfrm>
            <a:prstGeom prst="line">
              <a:avLst/>
            </a:prstGeom>
            <a:noFill/>
            <a:ln w="9525">
              <a:solidFill>
                <a:srgbClr val="000000"/>
              </a:solidFill>
              <a:round/>
              <a:headEnd type="triangle" w="med" len="med"/>
              <a:tailEnd type="triangle" w="med" len="med"/>
            </a:ln>
            <a:effectLst/>
          </p:spPr>
          <p:txBody>
            <a:bodyPr vert="horz" wrap="square" lIns="91440" tIns="45720" rIns="91440" bIns="45720" numCol="1" anchor="t" anchorCtr="0" compatLnSpc="1">
              <a:prstTxWarp prst="textNoShape">
                <a:avLst/>
              </a:prstTxWarp>
            </a:bodyPr>
            <a:lstStyle/>
            <a:p>
              <a:endParaRPr lang="es-VE"/>
            </a:p>
          </p:txBody>
        </p:sp>
        <p:sp>
          <p:nvSpPr>
            <p:cNvPr id="24586" name="Line 10"/>
            <p:cNvSpPr>
              <a:spLocks noChangeShapeType="1"/>
            </p:cNvSpPr>
            <p:nvPr/>
          </p:nvSpPr>
          <p:spPr bwMode="auto">
            <a:xfrm flipH="1">
              <a:off x="6456" y="6916"/>
              <a:ext cx="485" cy="578"/>
            </a:xfrm>
            <a:prstGeom prst="line">
              <a:avLst/>
            </a:prstGeom>
            <a:noFill/>
            <a:ln w="9525">
              <a:solidFill>
                <a:srgbClr val="000000"/>
              </a:solidFill>
              <a:round/>
              <a:headEnd type="triangle" w="med" len="med"/>
              <a:tailEnd type="triangle" w="med" len="med"/>
            </a:ln>
            <a:effectLst/>
          </p:spPr>
          <p:txBody>
            <a:bodyPr vert="horz" wrap="square" lIns="91440" tIns="45720" rIns="91440" bIns="45720" numCol="1" anchor="t" anchorCtr="0" compatLnSpc="1">
              <a:prstTxWarp prst="textNoShape">
                <a:avLst/>
              </a:prstTxWarp>
            </a:bodyPr>
            <a:lstStyle/>
            <a:p>
              <a:endParaRPr lang="es-VE"/>
            </a:p>
          </p:txBody>
        </p:sp>
        <p:sp>
          <p:nvSpPr>
            <p:cNvPr id="24587" name="Line 11"/>
            <p:cNvSpPr>
              <a:spLocks noChangeShapeType="1"/>
            </p:cNvSpPr>
            <p:nvPr/>
          </p:nvSpPr>
          <p:spPr bwMode="auto">
            <a:xfrm>
              <a:off x="5648" y="6916"/>
              <a:ext cx="1" cy="577"/>
            </a:xfrm>
            <a:prstGeom prst="line">
              <a:avLst/>
            </a:prstGeom>
            <a:noFill/>
            <a:ln w="9525">
              <a:solidFill>
                <a:srgbClr val="000000"/>
              </a:solidFill>
              <a:round/>
              <a:headEnd type="triangle" w="med" len="med"/>
              <a:tailEnd type="triangle" w="med" len="med"/>
            </a:ln>
            <a:effectLst/>
          </p:spPr>
          <p:txBody>
            <a:bodyPr vert="horz" wrap="square" lIns="91440" tIns="45720" rIns="91440" bIns="45720" numCol="1" anchor="t" anchorCtr="0" compatLnSpc="1">
              <a:prstTxWarp prst="textNoShape">
                <a:avLst/>
              </a:prstTxWarp>
            </a:bodyPr>
            <a:lstStyle/>
            <a:p>
              <a:endParaRPr lang="es-VE"/>
            </a:p>
          </p:txBody>
        </p:sp>
        <p:sp>
          <p:nvSpPr>
            <p:cNvPr id="24588" name="Line 12"/>
            <p:cNvSpPr>
              <a:spLocks noChangeShapeType="1"/>
            </p:cNvSpPr>
            <p:nvPr/>
          </p:nvSpPr>
          <p:spPr bwMode="auto">
            <a:xfrm>
              <a:off x="5724" y="8144"/>
              <a:ext cx="1" cy="577"/>
            </a:xfrm>
            <a:prstGeom prst="line">
              <a:avLst/>
            </a:prstGeom>
            <a:noFill/>
            <a:ln w="9525">
              <a:solidFill>
                <a:srgbClr val="000000"/>
              </a:solidFill>
              <a:round/>
              <a:headEnd type="triangle" w="med" len="med"/>
              <a:tailEnd type="triangle" w="med" len="med"/>
            </a:ln>
            <a:effectLst/>
          </p:spPr>
          <p:txBody>
            <a:bodyPr vert="horz" wrap="square" lIns="91440" tIns="45720" rIns="91440" bIns="45720" numCol="1" anchor="t" anchorCtr="0" compatLnSpc="1">
              <a:prstTxWarp prst="textNoShape">
                <a:avLst/>
              </a:prstTxWarp>
            </a:bodyPr>
            <a:lstStyle/>
            <a:p>
              <a:endParaRPr lang="es-VE"/>
            </a:p>
          </p:txBody>
        </p:sp>
        <p:sp>
          <p:nvSpPr>
            <p:cNvPr id="24589" name="Rectangle 13"/>
            <p:cNvSpPr>
              <a:spLocks noChangeArrowheads="1"/>
            </p:cNvSpPr>
            <p:nvPr/>
          </p:nvSpPr>
          <p:spPr bwMode="auto">
            <a:xfrm>
              <a:off x="7668" y="6228"/>
              <a:ext cx="1132" cy="720"/>
            </a:xfrm>
            <a:prstGeom prst="rect">
              <a:avLst/>
            </a:prstGeom>
            <a:solidFill>
              <a:srgbClr val="FFFFFF"/>
            </a:solid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a:ln>
                    <a:noFill/>
                  </a:ln>
                  <a:solidFill>
                    <a:schemeClr val="tx1"/>
                  </a:solidFill>
                  <a:effectLst/>
                  <a:latin typeface="Calibri" pitchFamily="34" charset="0"/>
                  <a:cs typeface="Arial" pitchFamily="34" charset="0"/>
                </a:rPr>
                <a:t>Nivel Externo</a:t>
              </a:r>
              <a:endParaRPr kumimoji="0" lang="es-VE" sz="1800" b="0" i="0" u="none" strike="noStrike" cap="none" normalizeH="0" baseline="0">
                <a:ln>
                  <a:noFill/>
                </a:ln>
                <a:solidFill>
                  <a:schemeClr val="tx1"/>
                </a:solidFill>
                <a:effectLst/>
                <a:latin typeface="Arial" pitchFamily="34" charset="0"/>
                <a:cs typeface="Arial" pitchFamily="34" charset="0"/>
              </a:endParaRPr>
            </a:p>
          </p:txBody>
        </p:sp>
      </p:grpSp>
      <p:sp>
        <p:nvSpPr>
          <p:cNvPr id="16" name="15 CuadroTexto"/>
          <p:cNvSpPr txBox="1"/>
          <p:nvPr/>
        </p:nvSpPr>
        <p:spPr>
          <a:xfrm>
            <a:off x="928662" y="4714884"/>
            <a:ext cx="7715304" cy="1477328"/>
          </a:xfrm>
          <a:prstGeom prst="rect">
            <a:avLst/>
          </a:prstGeom>
          <a:noFill/>
        </p:spPr>
        <p:txBody>
          <a:bodyPr wrap="square" rtlCol="0">
            <a:spAutoFit/>
          </a:bodyPr>
          <a:lstStyle/>
          <a:p>
            <a:pPr algn="just"/>
            <a:r>
              <a:rPr lang="es-VE" dirty="0"/>
              <a:t>Un sistema de base de datos, es la combinación de programas y archivos que se utilizan conjuntamente. Un conjunto integrado de programas para dar apoyo en una base de datos puede formar un sistema de manejo de bases de datos y sirve además para supervisar y mantener la vista lógica global de los datos. El DBMS es conocido también como Gestor de Base de datos.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24578"/>
                                        </p:tgtEl>
                                        <p:attrNameLst>
                                          <p:attrName>style.visibility</p:attrName>
                                        </p:attrNameLst>
                                      </p:cBhvr>
                                      <p:to>
                                        <p:strVal val="visible"/>
                                      </p:to>
                                    </p:set>
                                    <p:animEffect transition="in" filter="box(in)">
                                      <p:cBhvr>
                                        <p:cTn id="10" dur="500"/>
                                        <p:tgtEl>
                                          <p:spTgt spid="2457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00108"/>
            <a:ext cx="8229600" cy="5324492"/>
          </a:xfrm>
        </p:spPr>
        <p:txBody>
          <a:bodyPr>
            <a:normAutofit fontScale="77500" lnSpcReduction="20000"/>
          </a:bodyPr>
          <a:lstStyle/>
          <a:p>
            <a:pPr marL="0" lvl="0" indent="0" algn="just" eaLnBrk="0" fontAlgn="base" hangingPunct="0">
              <a:spcBef>
                <a:spcPct val="0"/>
              </a:spcBef>
              <a:spcAft>
                <a:spcPct val="0"/>
              </a:spcAft>
              <a:buClrTx/>
              <a:buSzTx/>
              <a:buNone/>
            </a:pPr>
            <a:r>
              <a:rPr lang="es-AR" sz="2800" b="1" dirty="0">
                <a:latin typeface="Arial" pitchFamily="34" charset="0"/>
                <a:ea typeface="Times New Roman" pitchFamily="18" charset="0"/>
                <a:cs typeface="Arial" pitchFamily="34" charset="0"/>
              </a:rPr>
              <a:t>P</a:t>
            </a:r>
            <a:r>
              <a:rPr lang="es-AR" sz="2800" b="1" dirty="0" bmk="">
                <a:latin typeface="Arial" pitchFamily="34" charset="0"/>
                <a:ea typeface="Times New Roman" pitchFamily="18" charset="0"/>
                <a:cs typeface="Arial" pitchFamily="34" charset="0"/>
              </a:rPr>
              <a:t>áginas</a:t>
            </a:r>
            <a:endParaRPr lang="es-VE" sz="2800" dirty="0">
              <a:latin typeface="Arial" pitchFamily="34" charset="0"/>
              <a:cs typeface="Arial" pitchFamily="34" charset="0"/>
            </a:endParaRPr>
          </a:p>
          <a:p>
            <a:pPr marL="0" lvl="0" indent="0" algn="just" eaLnBrk="0" fontAlgn="base" hangingPunct="0">
              <a:spcBef>
                <a:spcPct val="0"/>
              </a:spcBef>
              <a:spcAft>
                <a:spcPct val="0"/>
              </a:spcAft>
              <a:buClrTx/>
              <a:buSzTx/>
              <a:buNone/>
            </a:pPr>
            <a:r>
              <a:rPr lang="es-AR" sz="2800" dirty="0">
                <a:latin typeface="Arial" pitchFamily="34" charset="0"/>
                <a:ea typeface="Times New Roman" pitchFamily="18" charset="0"/>
                <a:cs typeface="Arial" pitchFamily="34" charset="0"/>
              </a:rPr>
              <a:t>Los registros dentro de las tablas se organizan en conjuntos llamados </a:t>
            </a:r>
            <a:r>
              <a:rPr lang="es-AR" sz="2800" i="1" dirty="0">
                <a:latin typeface="Arial" pitchFamily="34" charset="0"/>
                <a:ea typeface="Times New Roman" pitchFamily="18" charset="0"/>
                <a:cs typeface="Arial" pitchFamily="34" charset="0"/>
              </a:rPr>
              <a:t>páginas</a:t>
            </a:r>
            <a:r>
              <a:rPr lang="es-AR" sz="2800" dirty="0">
                <a:latin typeface="Arial" pitchFamily="34" charset="0"/>
                <a:ea typeface="Times New Roman" pitchFamily="18" charset="0"/>
                <a:cs typeface="Arial" pitchFamily="34" charset="0"/>
              </a:rPr>
              <a:t>. Las páginas son la unidad de intercambio de datos entre el archivo en disco y la memoria; cuando el servidor necesita datos tiene que cargar una página entera a la memoria. Estas páginas se mantienen en la memoria por un tiempo, de manera que estén rápidamente disponibles si se solicitan nuevamente. La división en páginas es válida tanto para datos como para los índices.</a:t>
            </a:r>
            <a:endParaRPr lang="es-VE" sz="2800" dirty="0">
              <a:latin typeface="Arial" pitchFamily="34" charset="0"/>
              <a:cs typeface="Arial" pitchFamily="34" charset="0"/>
            </a:endParaRPr>
          </a:p>
          <a:p>
            <a:pPr marL="0" lvl="0" indent="0" algn="just" eaLnBrk="0" fontAlgn="base" hangingPunct="0">
              <a:spcBef>
                <a:spcPct val="0"/>
              </a:spcBef>
              <a:spcAft>
                <a:spcPct val="0"/>
              </a:spcAft>
              <a:buClrTx/>
              <a:buSzTx/>
              <a:buNone/>
            </a:pPr>
            <a:r>
              <a:rPr lang="es-AR" sz="2800" dirty="0">
                <a:latin typeface="Arial" pitchFamily="34" charset="0"/>
                <a:ea typeface="Times New Roman" pitchFamily="18" charset="0"/>
                <a:cs typeface="Arial" pitchFamily="34" charset="0"/>
              </a:rPr>
              <a:t>El tamaño por defecto de 1024 bytes es muy conservador de memoria; en los sistemas actuales, se alcanza un rendimiento mucho mayor usando páginas de 4096 bytes o más (</a:t>
            </a:r>
            <a:r>
              <a:rPr lang="es-AR" sz="2800" dirty="0" err="1">
                <a:latin typeface="Arial" pitchFamily="34" charset="0"/>
                <a:ea typeface="Times New Roman" pitchFamily="18" charset="0"/>
                <a:cs typeface="Arial" pitchFamily="34" charset="0"/>
              </a:rPr>
              <a:t>Interbase</a:t>
            </a:r>
            <a:r>
              <a:rPr lang="es-AR" sz="2800" dirty="0">
                <a:latin typeface="Arial" pitchFamily="34" charset="0"/>
                <a:ea typeface="Times New Roman" pitchFamily="18" charset="0"/>
                <a:cs typeface="Arial" pitchFamily="34" charset="0"/>
              </a:rPr>
              <a:t> soporta hasta páginas de 8192 bytes; </a:t>
            </a:r>
            <a:r>
              <a:rPr lang="es-AR" sz="2800" dirty="0" err="1">
                <a:latin typeface="Arial" pitchFamily="34" charset="0"/>
                <a:ea typeface="Times New Roman" pitchFamily="18" charset="0"/>
                <a:cs typeface="Arial" pitchFamily="34" charset="0"/>
              </a:rPr>
              <a:t>Firebird</a:t>
            </a:r>
            <a:r>
              <a:rPr lang="es-AR" sz="2800" dirty="0">
                <a:latin typeface="Arial" pitchFamily="34" charset="0"/>
                <a:ea typeface="Times New Roman" pitchFamily="18" charset="0"/>
                <a:cs typeface="Arial" pitchFamily="34" charset="0"/>
              </a:rPr>
              <a:t>, 16384 bytes). Mientras más grandes las páginas, más memoria se usará en el servidor pero serán necesarias menos lecturas de disco. El punto óptimo es un compromiso entre los recursos usados y el rendimiento necesario para la aplicación en consideración.</a:t>
            </a:r>
            <a:endParaRPr lang="es-AR" sz="2800" dirty="0">
              <a:latin typeface="Arial" pitchFamily="34" charset="0"/>
              <a:cs typeface="Arial" pitchFamily="34" charset="0"/>
            </a:endParaRPr>
          </a:p>
          <a:p>
            <a:endParaRPr lang="es-VE"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928670"/>
            <a:ext cx="8229600" cy="2000264"/>
          </a:xfrm>
        </p:spPr>
        <p:txBody>
          <a:bodyPr/>
          <a:lstStyle/>
          <a:p>
            <a:pPr lvl="0"/>
            <a:r>
              <a:rPr lang="en-US" dirty="0"/>
              <a:t>CREATE DATABASE ‘C:\EMPLEADOS.GDB’ USER ‘SYSDBA’ PASSWORD ‘</a:t>
            </a:r>
            <a:r>
              <a:rPr lang="en-US" dirty="0" err="1"/>
              <a:t>masterkey</a:t>
            </a:r>
            <a:r>
              <a:rPr lang="en-US" dirty="0"/>
              <a:t>’ PAGE_SIZE 4096 FILE ‘c:\EMPLEADOS2.GDB’ STARTING AT PAGE 10001;</a:t>
            </a:r>
            <a:endParaRPr lang="es-VE" dirty="0"/>
          </a:p>
          <a:p>
            <a:endParaRPr lang="es-VE" dirty="0"/>
          </a:p>
        </p:txBody>
      </p:sp>
      <p:sp>
        <p:nvSpPr>
          <p:cNvPr id="108545" name="Rectangle 1"/>
          <p:cNvSpPr>
            <a:spLocks noChangeArrowheads="1"/>
          </p:cNvSpPr>
          <p:nvPr/>
        </p:nvSpPr>
        <p:spPr bwMode="auto">
          <a:xfrm>
            <a:off x="928662" y="2616710"/>
            <a:ext cx="750099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AR"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Esta instrucción crea una base de datos dividida en dos archivos: el principal, ‘</a:t>
            </a:r>
            <a:r>
              <a:rPr kumimoji="0" lang="es-AR" sz="24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c:\empleados.gdb</a:t>
            </a:r>
            <a:r>
              <a:rPr kumimoji="0" lang="es-AR"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de hasta 40.960.000 bytes (4096*10000, unos 40 Mb) y otro secundario llamado ‘</a:t>
            </a:r>
            <a:r>
              <a:rPr kumimoji="0" lang="es-AR" sz="24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c:\empleados2.gdb</a:t>
            </a:r>
            <a:r>
              <a:rPr kumimoji="0" lang="es-AR" sz="24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que almacenará las páginas a partir de la 10001.</a:t>
            </a:r>
            <a:endParaRPr kumimoji="0" lang="es-AR"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142984"/>
            <a:ext cx="8229600" cy="5000660"/>
          </a:xfrm>
        </p:spPr>
        <p:txBody>
          <a:bodyPr>
            <a:normAutofit/>
          </a:bodyPr>
          <a:lstStyle/>
          <a:p>
            <a:pPr algn="just"/>
            <a:r>
              <a:rPr lang="es-AR" dirty="0"/>
              <a:t>El tamaño de las bases de datos </a:t>
            </a:r>
            <a:r>
              <a:rPr lang="es-AR" dirty="0" err="1"/>
              <a:t>Firebird</a:t>
            </a:r>
            <a:r>
              <a:rPr lang="es-AR" dirty="0"/>
              <a:t> es dinámico; el </a:t>
            </a:r>
            <a:r>
              <a:rPr lang="es-AR" i="1" dirty="0"/>
              <a:t>servidor va agregando páginas (a continuación) al archivo a medida que las necesita. Es posible indicar al servidor un tamaño máximo para un archivo de la base de datos, siempre que haya otros archivos a continuación. Por ejemplo, en la sentencia anterior podríamos agregar </a:t>
            </a:r>
            <a:r>
              <a:rPr lang="es-AR" dirty="0"/>
              <a:t>LENGHT 10000 para indicar al servidor un tamaño máximo de 10000 páginas; pero al tratarse del último archivo de la base (de hecho, el único) el servidor ignorará la indicación y considerará al archivo como de tamaño dinámico.</a:t>
            </a:r>
            <a:endParaRPr lang="es-VE" dirty="0"/>
          </a:p>
          <a:p>
            <a:endParaRPr lang="es-VE"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00042"/>
            <a:ext cx="8229600" cy="1143008"/>
          </a:xfrm>
        </p:spPr>
        <p:txBody>
          <a:bodyPr>
            <a:normAutofit fontScale="90000"/>
          </a:bodyPr>
          <a:lstStyle/>
          <a:p>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br>
              <a:rPr lang="es-VE" sz="3600" dirty="0"/>
            </a:br>
            <a:r>
              <a:rPr lang="es-VE" sz="3600" dirty="0"/>
              <a:t>Diseñar las vistas de usuario</a:t>
            </a:r>
            <a:br>
              <a:rPr lang="es-VE" sz="3600" dirty="0"/>
            </a:br>
            <a:endParaRPr lang="es-VE" sz="3600" dirty="0"/>
          </a:p>
        </p:txBody>
      </p:sp>
      <p:sp>
        <p:nvSpPr>
          <p:cNvPr id="3" name="2 Marcador de contenido"/>
          <p:cNvSpPr>
            <a:spLocks noGrp="1"/>
          </p:cNvSpPr>
          <p:nvPr>
            <p:ph idx="1"/>
          </p:nvPr>
        </p:nvSpPr>
        <p:spPr>
          <a:xfrm>
            <a:off x="457200" y="1643050"/>
            <a:ext cx="8229600" cy="4681550"/>
          </a:xfrm>
        </p:spPr>
        <p:txBody>
          <a:bodyPr>
            <a:normAutofit fontScale="92500"/>
          </a:bodyPr>
          <a:lstStyle/>
          <a:p>
            <a:pPr algn="just"/>
            <a:r>
              <a:rPr lang="es-VE" b="1" dirty="0"/>
              <a:t>Objetivo: </a:t>
            </a:r>
            <a:r>
              <a:rPr lang="es-VE" dirty="0"/>
              <a:t>Diseñar las vistas de usuario identificadas en la etapa de recopilación y análisis de requisito de la base de datos.</a:t>
            </a:r>
          </a:p>
          <a:p>
            <a:pPr algn="just">
              <a:buNone/>
            </a:pPr>
            <a:r>
              <a:rPr lang="es-VE" dirty="0"/>
              <a:t> 		El objetivo de este paso es diseñar las perspectivas del usuario, basado en el modelo de datos lógico local. En el caso de un DBMS en un computador personal, las perspectivas son usualmente una conveniencia definida para simplificar la solicitud de la Base de Datos. De cualquier manera, en un </a:t>
            </a:r>
            <a:r>
              <a:rPr lang="es-VE" dirty="0" err="1"/>
              <a:t>multi</a:t>
            </a:r>
            <a:r>
              <a:rPr lang="es-VE" dirty="0"/>
              <a:t>-usuario DBMS, las perspectivas juegan un papel central en la definición de la estructura de la Base de Datos y en el cumplimiento de la</a:t>
            </a:r>
          </a:p>
          <a:p>
            <a:pPr algn="just">
              <a:buNone/>
            </a:pPr>
            <a:r>
              <a:rPr lang="es-VE" dirty="0"/>
              <a:t>    seguridad.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928670"/>
            <a:ext cx="8229600" cy="4389120"/>
          </a:xfrm>
        </p:spPr>
        <p:txBody>
          <a:bodyPr>
            <a:normAutofit/>
          </a:bodyPr>
          <a:lstStyle/>
          <a:p>
            <a:r>
              <a:rPr lang="es-VE" b="1" dirty="0"/>
              <a:t>CREATE VIEW Nombre de la vista [nuevos nombres de las columnas] 	</a:t>
            </a:r>
            <a:r>
              <a:rPr lang="es-ES" b="1" dirty="0"/>
              <a:t>AS </a:t>
            </a:r>
            <a:r>
              <a:rPr lang="es-ES" b="1" dirty="0" err="1"/>
              <a:t>subselección</a:t>
            </a:r>
            <a:r>
              <a:rPr lang="es-ES" b="1" dirty="0"/>
              <a:t> [WITH [CASCADES | LOCAL] CHECK OPTION];</a:t>
            </a:r>
          </a:p>
          <a:p>
            <a:endParaRPr lang="es-ES" b="1" dirty="0"/>
          </a:p>
          <a:p>
            <a:pPr>
              <a:buNone/>
            </a:pPr>
            <a:r>
              <a:rPr lang="es-ES" b="1" dirty="0"/>
              <a:t>CREATE VIEW </a:t>
            </a:r>
            <a:r>
              <a:rPr lang="es-ES" b="1" dirty="0" err="1"/>
              <a:t>SuministroFabrica</a:t>
            </a:r>
            <a:endParaRPr lang="es-ES" b="1" dirty="0"/>
          </a:p>
          <a:p>
            <a:pPr marL="273050" indent="-273050">
              <a:buNone/>
            </a:pPr>
            <a:r>
              <a:rPr lang="es-ES" b="1" dirty="0"/>
              <a:t>AS (SELECT  </a:t>
            </a:r>
            <a:r>
              <a:rPr lang="es-ES" b="1" dirty="0" err="1"/>
              <a:t>Nfabrica</a:t>
            </a:r>
            <a:r>
              <a:rPr lang="es-ES" b="1" dirty="0"/>
              <a:t>, </a:t>
            </a:r>
            <a:r>
              <a:rPr lang="es-ES" b="1" dirty="0" err="1"/>
              <a:t>Naticulo</a:t>
            </a:r>
            <a:r>
              <a:rPr lang="es-ES" b="1" dirty="0"/>
              <a:t>, </a:t>
            </a:r>
            <a:r>
              <a:rPr lang="es-ES" b="1" dirty="0" err="1"/>
              <a:t>Articulo.nombre</a:t>
            </a:r>
            <a:r>
              <a:rPr lang="es-ES" b="1" dirty="0"/>
              <a:t>,    Cantidad FROM Suministra, articulo</a:t>
            </a:r>
          </a:p>
          <a:p>
            <a:pPr marL="273050" indent="-100013">
              <a:buNone/>
            </a:pPr>
            <a:r>
              <a:rPr lang="es-ES" b="1" dirty="0"/>
              <a:t>WHERE </a:t>
            </a:r>
            <a:r>
              <a:rPr lang="es-ES" b="1" dirty="0" err="1"/>
              <a:t>Suministra.narticulo</a:t>
            </a:r>
            <a:r>
              <a:rPr lang="es-ES" b="1" dirty="0"/>
              <a:t>=</a:t>
            </a:r>
            <a:r>
              <a:rPr lang="es-ES" b="1" dirty="0" err="1"/>
              <a:t>Articulo.Narticulo</a:t>
            </a:r>
            <a:r>
              <a:rPr lang="es-ES" b="1" dirty="0"/>
              <a:t>);</a:t>
            </a:r>
          </a:p>
          <a:p>
            <a:pPr>
              <a:buNone/>
            </a:pPr>
            <a:r>
              <a:rPr lang="es-ES" b="1" dirty="0"/>
              <a:t> </a:t>
            </a:r>
            <a:endParaRPr lang="es-VE"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1295</TotalTime>
  <Words>7021</Words>
  <Application>Microsoft Office PowerPoint</Application>
  <PresentationFormat>Presentación en pantalla (4:3)</PresentationFormat>
  <Paragraphs>989</Paragraphs>
  <Slides>94</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94</vt:i4>
      </vt:variant>
    </vt:vector>
  </HeadingPairs>
  <TitlesOfParts>
    <vt:vector size="104" baseType="lpstr">
      <vt:lpstr>Arial</vt:lpstr>
      <vt:lpstr>Arial Black</vt:lpstr>
      <vt:lpstr>Calibri</vt:lpstr>
      <vt:lpstr>Constantia</vt:lpstr>
      <vt:lpstr>Courier New</vt:lpstr>
      <vt:lpstr>Garamond</vt:lpstr>
      <vt:lpstr>Symbol</vt:lpstr>
      <vt:lpstr>Times New Roman</vt:lpstr>
      <vt:lpstr>Wingdings 2</vt:lpstr>
      <vt:lpstr>Flujo</vt:lpstr>
      <vt:lpstr>Administración de Bases de Datos</vt:lpstr>
      <vt:lpstr>Contenido</vt:lpstr>
      <vt:lpstr>Contenido</vt:lpstr>
      <vt:lpstr>Contenido</vt:lpstr>
      <vt:lpstr>Contenido</vt:lpstr>
      <vt:lpstr>Contenido</vt:lpstr>
      <vt:lpstr>Bibliografía</vt:lpstr>
      <vt:lpstr>Dase De Datos</vt:lpstr>
      <vt:lpstr>Niveles de Abstracción de la Base de Datos</vt:lpstr>
      <vt:lpstr>Administración de Datos</vt:lpstr>
      <vt:lpstr>Administrador de Datos (DA) vs Administrador de Base de Datos (DBA)</vt:lpstr>
      <vt:lpstr>Administrador de Base de Datos (DBA)</vt:lpstr>
      <vt:lpstr>Administrador de Base de Datos (DBA)</vt:lpstr>
      <vt:lpstr>Administración de Base de Datos (DBA)</vt:lpstr>
      <vt:lpstr>Funciones del DBA</vt:lpstr>
      <vt:lpstr>  Un Administrador de Base de Datos de tiempo completo normalmente tiene:</vt:lpstr>
      <vt:lpstr>Funciones del DA</vt:lpstr>
      <vt:lpstr>Funciones del DA</vt:lpstr>
      <vt:lpstr>Funciones del DA</vt:lpstr>
      <vt:lpstr>Funciones del DBA</vt:lpstr>
      <vt:lpstr>Funciones del DBA</vt:lpstr>
      <vt:lpstr>Diferencias entre el DA y DBA</vt:lpstr>
      <vt:lpstr>Diferencias entre el DA y DBA</vt:lpstr>
      <vt:lpstr>Sistema Gestor de Base de Datos (SGBD o DBMS)</vt:lpstr>
      <vt:lpstr>          El SGBD proporciona la siguiente funcionalidad: </vt:lpstr>
      <vt:lpstr>Presentación de PowerPoint</vt:lpstr>
      <vt:lpstr>Presentación de PowerPoint</vt:lpstr>
      <vt:lpstr>Estructura General de un sistema de Base de Datos</vt:lpstr>
      <vt:lpstr>Presentación de PowerPoint</vt:lpstr>
      <vt:lpstr>Presentación de PowerPoint</vt:lpstr>
      <vt:lpstr>Presentación de PowerPoint</vt:lpstr>
      <vt:lpstr>Componentes del Gestor de Base de Datos</vt:lpstr>
      <vt:lpstr>Presentación de PowerPoint</vt:lpstr>
      <vt:lpstr>Herramientas adicionales del SGBD</vt:lpstr>
      <vt:lpstr>Interfaces de los SGBD</vt:lpstr>
      <vt:lpstr>Clasificación de los SGBD</vt:lpstr>
      <vt:lpstr>Clasificación de los SGBD</vt:lpstr>
      <vt:lpstr>Clasificación de los SGBD</vt:lpstr>
      <vt:lpstr>Arquitecturas de SGBD Multiusuarios</vt:lpstr>
      <vt:lpstr>Arquitecturas de SGBD Multiusuarios</vt:lpstr>
      <vt:lpstr>Arquitecturas de SGBD Multiusuarios</vt:lpstr>
      <vt:lpstr>Arquitecturas de SGBD Multiusuarios</vt:lpstr>
      <vt:lpstr>Diseño Físico de Base de Datos</vt:lpstr>
      <vt:lpstr>Pasos para el diseño físico</vt:lpstr>
      <vt:lpstr>Pasos para el diseño físico</vt:lpstr>
      <vt:lpstr>         Traducir el modelo lógico al SGBD seleccionado</vt:lpstr>
      <vt:lpstr>Qué debe conocer del SGBD</vt:lpstr>
      <vt:lpstr>Diseñar la representación de los datos variados </vt:lpstr>
      <vt:lpstr>        Diseñar las restricciones generales</vt:lpstr>
      <vt:lpstr>Presentación de PowerPoint</vt:lpstr>
      <vt:lpstr>Presentación de PowerPoint</vt:lpstr>
      <vt:lpstr>Planteamiento del problema</vt:lpstr>
      <vt:lpstr>continuación</vt:lpstr>
      <vt:lpstr>Presentación de PowerPoint</vt:lpstr>
      <vt:lpstr>Modelo Relacional Cliente</vt:lpstr>
      <vt:lpstr>Presentación de PowerPoint</vt:lpstr>
      <vt:lpstr>Pedido</vt:lpstr>
      <vt:lpstr>Presentación de PowerPoint</vt:lpstr>
      <vt:lpstr>Artículo</vt:lpstr>
      <vt:lpstr>Presentación de PowerPoint</vt:lpstr>
      <vt:lpstr>Presentación de PowerPoint</vt:lpstr>
      <vt:lpstr>Diseño Físico</vt:lpstr>
      <vt:lpstr>Relaciones bases </vt:lpstr>
      <vt:lpstr>Presentación de PowerPoint</vt:lpstr>
      <vt:lpstr>Restricciones del problema</vt:lpstr>
      <vt:lpstr>Diseñar la organización de los archivos y los índices</vt:lpstr>
      <vt:lpstr>Análisis de Transacciones</vt:lpstr>
      <vt:lpstr>Presentación de PowerPoint</vt:lpstr>
      <vt:lpstr>Presentación de PowerPoint</vt:lpstr>
      <vt:lpstr>Criterios a determinar</vt:lpstr>
      <vt:lpstr>Ejemplo de transacciones:</vt:lpstr>
      <vt:lpstr>Matriz cruzada de transacciones y relaciones</vt:lpstr>
      <vt:lpstr>Frecuencia de transacciones</vt:lpstr>
      <vt:lpstr>Presentación de PowerPoint</vt:lpstr>
      <vt:lpstr>Presentación de PowerPoint</vt:lpstr>
      <vt:lpstr>Seleccionar la organización de los archivos</vt:lpstr>
      <vt:lpstr>Presentación de PowerPoint</vt:lpstr>
      <vt:lpstr>Presentación de PowerPoint</vt:lpstr>
      <vt:lpstr>Presentación de PowerPoint</vt:lpstr>
      <vt:lpstr>Presentación de PowerPoint</vt:lpstr>
      <vt:lpstr>Presentación de PowerPoint</vt:lpstr>
      <vt:lpstr>Presentación de PowerPoint</vt:lpstr>
      <vt:lpstr>Seleccionar los índices</vt:lpstr>
      <vt:lpstr>Principios para ayudar a seleccionar los índices: </vt:lpstr>
      <vt:lpstr>Presentación de PowerPoint</vt:lpstr>
      <vt:lpstr>Presentación de PowerPoint</vt:lpstr>
      <vt:lpstr>Estimar el espacio del disco requerido</vt:lpstr>
      <vt:lpstr>Firebird</vt:lpstr>
      <vt:lpstr>Presentación de PowerPoint</vt:lpstr>
      <vt:lpstr>Presentación de PowerPoint</vt:lpstr>
      <vt:lpstr>Presentación de PowerPoint</vt:lpstr>
      <vt:lpstr>Presentación de PowerPoint</vt:lpstr>
      <vt:lpstr>                      Diseñar las vistas de usuario </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 Bases de Datos</dc:title>
  <dc:creator>Eyamir</dc:creator>
  <cp:lastModifiedBy>Eyamir Ugueto</cp:lastModifiedBy>
  <cp:revision>189</cp:revision>
  <dcterms:created xsi:type="dcterms:W3CDTF">2010-04-21T01:04:25Z</dcterms:created>
  <dcterms:modified xsi:type="dcterms:W3CDTF">2018-01-11T01:31:21Z</dcterms:modified>
</cp:coreProperties>
</file>