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  <p:sldId id="260" r:id="rId5"/>
    <p:sldId id="264" r:id="rId6"/>
    <p:sldId id="256" r:id="rId7"/>
    <p:sldId id="262" r:id="rId8"/>
    <p:sldId id="261" r:id="rId9"/>
    <p:sldId id="268" r:id="rId10"/>
    <p:sldId id="269" r:id="rId11"/>
    <p:sldId id="270" r:id="rId12"/>
    <p:sldId id="271" r:id="rId13"/>
    <p:sldId id="294" r:id="rId14"/>
    <p:sldId id="265" r:id="rId15"/>
    <p:sldId id="266" r:id="rId16"/>
    <p:sldId id="272" r:id="rId17"/>
    <p:sldId id="273" r:id="rId18"/>
    <p:sldId id="267" r:id="rId19"/>
    <p:sldId id="274" r:id="rId20"/>
    <p:sldId id="275" r:id="rId21"/>
    <p:sldId id="279" r:id="rId22"/>
    <p:sldId id="280" r:id="rId23"/>
    <p:sldId id="281" r:id="rId24"/>
    <p:sldId id="278" r:id="rId25"/>
    <p:sldId id="282" r:id="rId26"/>
    <p:sldId id="283" r:id="rId27"/>
    <p:sldId id="284" r:id="rId28"/>
    <p:sldId id="290" r:id="rId29"/>
    <p:sldId id="285" r:id="rId30"/>
    <p:sldId id="276" r:id="rId31"/>
    <p:sldId id="277" r:id="rId32"/>
    <p:sldId id="292" r:id="rId33"/>
    <p:sldId id="293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B9B6A-F61B-5F24-1DBC-DB46A6E10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3CD2758-1245-CB14-50F4-B637C549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7"/>
            <a:ext cx="6927748" cy="685583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FB5081F-5F18-89C3-66F6-7219382B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25082"/>
            <a:ext cx="5934949" cy="1829338"/>
          </a:xfrm>
        </p:spPr>
        <p:txBody>
          <a:bodyPr/>
          <a:lstStyle/>
          <a:p>
            <a:r>
              <a:rPr lang="pt-BR" dirty="0"/>
              <a:t>Grupo LUMOS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81D9880-5708-747B-08AD-D6B4CDFBB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2514676"/>
            <a:ext cx="5934949" cy="3376134"/>
          </a:xfrm>
        </p:spPr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Eduardo Martins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Fernanda Palma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Karina Santos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Marcos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Zambom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7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F5177-4533-AEC0-A5AC-E980FD34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Diagramas Caso de Uso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93670E2-1A73-CF25-2345-C356ACC6E3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7025" y="1825556"/>
            <a:ext cx="3729021" cy="4059237"/>
          </a:xfrm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8B11922-5C2B-E9F4-8909-0A469BCD93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3899014" y="1825556"/>
            <a:ext cx="43719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378D635-595A-EB55-02D1-18F84548F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8225"/>
            <a:ext cx="378297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4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268AE-5752-8C49-4880-0B7761A8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Diagrama de Classes 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DE97287-700F-F7DB-3F3A-357FF98654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18890" y="1505718"/>
            <a:ext cx="2325349" cy="5107465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2CEB1F2-0E9C-B438-BAFF-83969B1AF9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95262" y="1476045"/>
            <a:ext cx="2226667" cy="5166810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2B1568-59EF-ACFC-90EC-8585074BC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200" y="1505718"/>
            <a:ext cx="26289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6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AB765-441A-8344-03C0-5B39E50F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Diagrama de Sequência Advogado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C9FCEA-3C2C-D822-B4CF-D880372D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981" y="1504636"/>
            <a:ext cx="6376621" cy="510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6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48783-2B91-6F7A-BA44-30EC1D93B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36A6D-1E92-DF20-4CE8-71036CD5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Diagrama de Sequência Cliente 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5B1D0C-E647-7D8A-59B5-CCFC79E0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73" y="1466928"/>
            <a:ext cx="7850053" cy="513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6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772E3-2E72-25FA-D9C1-92320160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020AD37-B4E3-33BB-9A16-9C75A61F27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481" y="1847056"/>
            <a:ext cx="5029200" cy="3829050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AFD5B18-2D81-F20A-B112-99B3510D44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3321" y="1847056"/>
            <a:ext cx="4972050" cy="3590925"/>
          </a:xfrm>
        </p:spPr>
      </p:pic>
    </p:spTree>
    <p:extLst>
      <p:ext uri="{BB962C8B-B14F-4D97-AF65-F5344CB8AC3E}">
        <p14:creationId xmlns:p14="http://schemas.microsoft.com/office/powerpoint/2010/main" val="3833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4CFD4-6A41-2490-FD88-B7E90CA11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72F7C-2FE6-AA26-2964-87C89379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A09DCC7-7283-56FB-E04F-F540B8A723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986831"/>
            <a:ext cx="5059363" cy="3549500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E073777-E430-F03B-4BE4-EBA1C909AA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5258" y="1986831"/>
            <a:ext cx="4801068" cy="4059237"/>
          </a:xfrm>
        </p:spPr>
      </p:pic>
    </p:spTree>
    <p:extLst>
      <p:ext uri="{BB962C8B-B14F-4D97-AF65-F5344CB8AC3E}">
        <p14:creationId xmlns:p14="http://schemas.microsoft.com/office/powerpoint/2010/main" val="426672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D3404-65C8-588B-518C-F6A1AC6D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Modelo Conceitual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69C62-0090-AA8B-C623-8E4F93789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BD4AA4-9C51-E8D7-5286-851CA76FF7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45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4BF13-3133-0900-BF94-ACC65050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Modelo Lógico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0A146-1ADF-641D-7470-74AE0D5D22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FF46BD-ED90-D1D7-9D33-AC5F8795A7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9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F0041-D9E5-5C83-2BA1-8621D938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 entre Sistemas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65CFB12-5247-2B65-FBFD-838403093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83073" y="2474119"/>
          <a:ext cx="8616328" cy="2574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7337">
                  <a:extLst>
                    <a:ext uri="{9D8B030D-6E8A-4147-A177-3AD203B41FA5}">
                      <a16:colId xmlns:a16="http://schemas.microsoft.com/office/drawing/2014/main" val="3330195351"/>
                    </a:ext>
                  </a:extLst>
                </a:gridCol>
                <a:gridCol w="1643995">
                  <a:extLst>
                    <a:ext uri="{9D8B030D-6E8A-4147-A177-3AD203B41FA5}">
                      <a16:colId xmlns:a16="http://schemas.microsoft.com/office/drawing/2014/main" val="4021837637"/>
                    </a:ext>
                  </a:extLst>
                </a:gridCol>
                <a:gridCol w="1756008">
                  <a:extLst>
                    <a:ext uri="{9D8B030D-6E8A-4147-A177-3AD203B41FA5}">
                      <a16:colId xmlns:a16="http://schemas.microsoft.com/office/drawing/2014/main" val="2696682629"/>
                    </a:ext>
                  </a:extLst>
                </a:gridCol>
                <a:gridCol w="1998988">
                  <a:extLst>
                    <a:ext uri="{9D8B030D-6E8A-4147-A177-3AD203B41FA5}">
                      <a16:colId xmlns:a16="http://schemas.microsoft.com/office/drawing/2014/main" val="4293134710"/>
                    </a:ext>
                  </a:extLst>
                </a:gridCol>
              </a:tblGrid>
              <a:tr h="297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Funcionalidades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Mais Jurídico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Pro Júris ADV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Themis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980975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Agendamento de consulta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807937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Cadastro &amp; Login Usuário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001458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Gestão de Cliente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-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959208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Status Processo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429696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Consulta de Posição Financeira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60573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Gerar Relatório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-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-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513759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Notificação Vencimento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-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2004242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   Notificação Processo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-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pt-BR" sz="10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1390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73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8374A-865E-BB21-617F-6D8698AB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71591C-6EEF-6F78-02CC-FB9E66893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3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8A2CA-25D5-C423-4FF9-059A4EBF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Lumos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734CBF-0E80-EBDA-4DB5-9276F67112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Fundado em 2025, o </a:t>
            </a:r>
            <a:r>
              <a:rPr lang="pt-BR" b="1" dirty="0"/>
              <a:t>Grupo Lumos</a:t>
            </a:r>
            <a:r>
              <a:rPr lang="pt-BR" dirty="0"/>
              <a:t> nasceu com o propósito de simplificar a tecnologia para os profissionais do Direito. </a:t>
            </a:r>
          </a:p>
          <a:p>
            <a:endParaRPr lang="pt-BR" dirty="0"/>
          </a:p>
          <a:p>
            <a:r>
              <a:rPr lang="pt-BR" dirty="0"/>
              <a:t>O primeiro grande marco da empresa foi o lançamento do </a:t>
            </a:r>
            <a:r>
              <a:rPr lang="pt-BR" b="1" dirty="0"/>
              <a:t>sistema Themis</a:t>
            </a:r>
            <a:r>
              <a:rPr lang="pt-BR" dirty="0"/>
              <a:t>, uma plataforma inteligente desenvolvida para escritórios de advocacia e departamentos jurídicos. O Themis foi criado para resolver desafios reais enfrentados por advogados, como a organização de processos, gestão de clientes e controle financeiro.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EDB0E6-D519-FA2F-E166-820758EB80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Mais do que uma ferramenta, o Themis representa a visão do Grupo Lumos: </a:t>
            </a:r>
            <a:r>
              <a:rPr lang="pt-BR" b="1" dirty="0"/>
              <a:t>aliar tecnologia e funcionalidade para empoderar profissionais e otimizar resultados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Hoje, o Grupo Lumos segue firme em sua missão de </a:t>
            </a:r>
            <a:r>
              <a:rPr lang="pt-BR" b="1" dirty="0"/>
              <a:t>iluminar o caminho da inovação</a:t>
            </a:r>
            <a:r>
              <a:rPr lang="pt-BR" dirty="0"/>
              <a:t>, levando soluções digitais que transformam a rotina jurídica e constroem um futuro mais ágil, acessível e eficiente para a Justiça.</a:t>
            </a:r>
          </a:p>
        </p:txBody>
      </p:sp>
    </p:spTree>
    <p:extLst>
      <p:ext uri="{BB962C8B-B14F-4D97-AF65-F5344CB8AC3E}">
        <p14:creationId xmlns:p14="http://schemas.microsoft.com/office/powerpoint/2010/main" val="4293469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A4CF6-0192-5C51-7EFD-CAA7BB51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INÍCIO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AA701B6-A089-B5D5-5848-1D407474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C49646-109E-C697-C2EB-CDDDEEB8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24" y="1447331"/>
            <a:ext cx="11560542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1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4B0EF-AD4B-4469-50DF-178C8B3E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7B63E-DE9B-ADBB-0280-EF197B00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INÍCIO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7BF8231-BD22-C878-C075-FD573C38C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D4CACF-B722-5EAC-CAC8-D2D82C3B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00" y="1661894"/>
            <a:ext cx="10752752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0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B729-AE7F-86F1-FC5C-DC84F2C8E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0FDAE-80D5-9A98-FB60-5BE1EE2A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INÍCIO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99CA450-2115-9E76-10BA-46B357004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0F4D63-A24E-9E44-BB2E-2AECE6E2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69" y="1580050"/>
            <a:ext cx="9379054" cy="50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3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63FDF-C637-0B2A-6637-BE317B726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1F951-6035-32E7-9823-7A10707D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INÍCIO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B6434C7-3ACA-D176-7013-856FDFE9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2DCDAF-9F7F-ED41-D8AC-6F623D24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24" y="1669457"/>
            <a:ext cx="12192000" cy="41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92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0E7D9-8221-14BE-D021-B9CA09FB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C2B00-9854-83BB-09D7-23F76AA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2462AA-C0E1-7D9C-F1C9-85E22491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8011E3-1F78-20CB-296D-E7774955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214" y="1364465"/>
            <a:ext cx="7985571" cy="52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9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D9F10-93F6-1739-3D3F-0C6A62767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4C8EC-9B0E-AF58-99FB-DD6E949D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de Login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A1EBAC-4551-1861-CEDB-6BBD2D99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73AB7D-E7F5-CE61-4F42-1E379A4B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126" y="1481954"/>
            <a:ext cx="7319508" cy="491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51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F71B4-C2EA-85ED-7996-732DDDE71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1C679-3502-6ED3-06F9-882B2C3E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Cliente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E01B5D-96BD-DF8B-BD4A-A9357891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2F64CB-AED6-D4CF-0EDE-A9D6AF14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050"/>
            <a:ext cx="12192000" cy="47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4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1786C-FAA5-8182-B443-162DB57D9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DD2B3-EC9D-8C52-4663-D631C052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Advogado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BD5AAD-DAFC-1426-5999-10823B4A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1A6BD8-978C-CF1D-2937-F61EEA0B7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714"/>
            <a:ext cx="12192000" cy="38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5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8C5AE-A561-2E43-AC4F-12B2F6F05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3DB40-618A-0573-6BA3-2FB81C74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do Advogado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05F4DC-9EF6-2A1E-7C01-D8E10AE2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019"/>
            <a:ext cx="12192000" cy="30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65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8A1DD-D153-1827-DC1A-765568D78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0E701-A162-F843-BA7C-34B60813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527C19-EDC2-96D5-4C4F-D46CD61AD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133" y="1731963"/>
            <a:ext cx="8032209" cy="4059237"/>
          </a:xfrm>
        </p:spPr>
      </p:pic>
    </p:spTree>
    <p:extLst>
      <p:ext uri="{BB962C8B-B14F-4D97-AF65-F5344CB8AC3E}">
        <p14:creationId xmlns:p14="http://schemas.microsoft.com/office/powerpoint/2010/main" val="102011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97D0A-CF1B-939A-1885-F50BD3D30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F7ABB-A3EE-6100-8458-8F76A02C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Lumos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80BC4-7F83-B086-C94C-37B449D02F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pt-BR" b="1" dirty="0">
                <a:effectLst/>
              </a:rPr>
              <a:t>Missão</a:t>
            </a:r>
          </a:p>
          <a:p>
            <a:pPr marL="36900" indent="0">
              <a:buNone/>
            </a:pPr>
            <a:endParaRPr lang="pt-BR" dirty="0">
              <a:effectLst/>
            </a:endParaRPr>
          </a:p>
          <a:p>
            <a:r>
              <a:rPr lang="pt-BR" dirty="0">
                <a:effectLst/>
              </a:rPr>
              <a:t> Nossa missão é fornecer soluções tecnológicas de alta qualidade que atendam às necessidades e desafios de nossos clientes, promovendo inovação e excelência em cada projeto. Buscamos constantemente aprimorar nossos produtos e serviços, garantindo que cada solução seja eficaz, eficiente e adaptada às demandas do mercado, contribuindo para o sucesso e crescimento de nossos parceiros.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D5B92B-B097-1B1D-6C6E-2D5FC6B1FB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pt-BR" b="1" dirty="0">
                <a:effectLst/>
              </a:rPr>
              <a:t>Visão</a:t>
            </a:r>
          </a:p>
          <a:p>
            <a:pPr marL="36900" indent="0">
              <a:buNone/>
            </a:pPr>
            <a:endParaRPr lang="pt-BR" dirty="0">
              <a:effectLst/>
            </a:endParaRPr>
          </a:p>
          <a:p>
            <a:r>
              <a:rPr lang="pt-BR" dirty="0">
                <a:effectLst/>
              </a:rPr>
              <a:t>Nossa visão é nos tornar um modelo de referência no setor, inspirando e impulsionando a criação de ideias inovadoras que transformam o mercado e a sociedade. Buscamos ser reconhecidos pela nossa capacidade de antecipar tendências, fomentar a criatividade e promover soluções que façam a diferença, estabelecendo padrões de excelência e inovação para as futuras gerações de empreendedores e profissionais.</a:t>
            </a:r>
          </a:p>
        </p:txBody>
      </p:sp>
    </p:spTree>
    <p:extLst>
      <p:ext uri="{BB962C8B-B14F-4D97-AF65-F5344CB8AC3E}">
        <p14:creationId xmlns:p14="http://schemas.microsoft.com/office/powerpoint/2010/main" val="2608722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664AD-3787-A6FA-E4DD-FD63FA66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PHP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4C71A3-D67F-7461-9CE6-220DB115C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827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928B7-53E5-6806-B306-EC4631664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22495-CE63-9E49-1744-9DF1CED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E QUALIDADE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4D33B0-5714-E023-F842-CB15F530A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1427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82349-629A-6B19-5310-D1B70837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8D31F-BE52-7986-3584-D0E22269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D064F8-2CBB-A253-68F4-854575F0D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5029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B9019-1F02-98A9-B850-01C58186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B7967B-AFBD-E369-7E69-198E154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1835255"/>
            <a:ext cx="4876344" cy="395594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pt-BR" dirty="0">
                <a:effectLst/>
              </a:rPr>
              <a:t>O desenvolvimento do sistema Themis representou uma oportunidade valiosa de aplicar, de forma integrada, os conhecimentos adquiridos nas disciplinas de Banco de Dados, Desenvolvimento Web II e Engenharia de Software II. Durante a realização do Projeto Integrador, enfrentamos desafios técnicos e organizacionais que nos proporcionaram experiências práticas e contribuíram significativamente para nosso crescimento profissional e acadêmico. A proposta foi centrada em resolver necessidades reais de um escritório de advocacia, otimizando processos internos e melhorando a comunicação com os clientes.</a:t>
            </a:r>
          </a:p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24FDA2-25AD-5D7F-36DC-37EEE9FDA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1835255"/>
            <a:ext cx="4895330" cy="395594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pt-BR" dirty="0">
                <a:effectLst/>
              </a:rPr>
              <a:t>O sistema </a:t>
            </a:r>
            <a:r>
              <a:rPr lang="pt-BR" i="1" dirty="0">
                <a:effectLst/>
              </a:rPr>
              <a:t>Themis</a:t>
            </a:r>
            <a:r>
              <a:rPr lang="pt-BR" dirty="0">
                <a:effectLst/>
              </a:rPr>
              <a:t> está pronto para ser utilizado e ampliado em versões futuras, podendo receber integrações como envio de notificações via WhatsApp e sincronia com agendas eletrônicas. A experiência adquirida foi essencial para fortalecer nossa formação técnica e profissional, consolidando o propósito do Projeto Integrador como uma ponte entre o aprendizado acadêmico e os desafios do mundo real.</a:t>
            </a:r>
          </a:p>
          <a:p>
            <a:pPr>
              <a:lnSpc>
                <a:spcPct val="170000"/>
              </a:lnSpc>
            </a:pPr>
            <a:r>
              <a:rPr lang="pt-BR" dirty="0">
                <a:effectLst/>
              </a:rPr>
              <a:t>Por fim, este projeto reforçou a importância do trabalho em equipe, da organização e do comprometimento com os prazos, além de mostrar como a tecnologia pode ser usada de forma eficaz para resolver problemas do cotidiano profissional.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8504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22AA7-AD34-E708-AC54-71E4B908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EA04A4-22FF-E8E6-D869-9AE6240F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7"/>
            <a:ext cx="6927748" cy="685583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8819EFC-6AD2-E44F-8278-8CD183C0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51" y="2216251"/>
            <a:ext cx="5934949" cy="1829338"/>
          </a:xfrm>
        </p:spPr>
        <p:txBody>
          <a:bodyPr/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Grupo LUMOS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2964AA8-4683-6649-4877-4187B9AE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4045589"/>
            <a:ext cx="5934949" cy="3376134"/>
          </a:xfrm>
        </p:spPr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Eduardo Martins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Fernanda Palma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Karina Santos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-apple-system"/>
              </a:rPr>
              <a:t>Marcos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-apple-system"/>
              </a:rPr>
              <a:t>Zambom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83BC5DC2-35FF-B56A-2AA6-11C80F9EDD3C}"/>
              </a:ext>
            </a:extLst>
          </p:cNvPr>
          <p:cNvSpPr txBox="1">
            <a:spLocks/>
          </p:cNvSpPr>
          <p:nvPr/>
        </p:nvSpPr>
        <p:spPr>
          <a:xfrm>
            <a:off x="6096000" y="386913"/>
            <a:ext cx="5934949" cy="18293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MUITO</a:t>
            </a:r>
          </a:p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6016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C8658-2225-B93E-5EEC-8540F021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Lumos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3A9A17-B448-2D24-ECF8-59FC2781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20751"/>
          </a:xfrm>
        </p:spPr>
        <p:txBody>
          <a:bodyPr>
            <a:normAutofit fontScale="32500" lnSpcReduction="20000"/>
          </a:bodyPr>
          <a:lstStyle/>
          <a:p>
            <a:pPr marL="36900" indent="0">
              <a:buNone/>
            </a:pPr>
            <a:r>
              <a:rPr lang="pt-BR" sz="4900" b="1" dirty="0">
                <a:effectLst/>
              </a:rPr>
              <a:t>Valores</a:t>
            </a:r>
          </a:p>
          <a:p>
            <a:r>
              <a:rPr lang="pt-BR" sz="4900" dirty="0">
                <a:effectLst/>
              </a:rPr>
              <a:t>Integridade: Agimos com transparência, honestidade e respeito, mantendo um compromisso inabalável com a confiança de nossos clientes, parceiros e colaboradores.</a:t>
            </a:r>
          </a:p>
          <a:p>
            <a:pPr marL="36900" indent="0">
              <a:buNone/>
            </a:pPr>
            <a:endParaRPr lang="pt-BR" sz="4900" dirty="0">
              <a:effectLst/>
            </a:endParaRPr>
          </a:p>
          <a:p>
            <a:r>
              <a:rPr lang="pt-BR" sz="4900" dirty="0">
                <a:effectLst/>
              </a:rPr>
              <a:t>Inovação: Buscamos constantemente novas ideias e soluções criativas, acreditando que a inovação é a chave para o crescimento e a adaptação ao cenário tecnológico em constante evolução.</a:t>
            </a:r>
          </a:p>
          <a:p>
            <a:pPr marL="36900" indent="0">
              <a:buNone/>
            </a:pPr>
            <a:endParaRPr lang="pt-BR" sz="4900" dirty="0">
              <a:effectLst/>
            </a:endParaRPr>
          </a:p>
          <a:p>
            <a:r>
              <a:rPr lang="pt-BR" sz="4900" dirty="0">
                <a:effectLst/>
              </a:rPr>
              <a:t>Ética: Conduzimos nossos negócios com responsabilidade e respeito, garantindo que nossas ações estejam sempre alinhadas aos mais altos padrões de conduta ética.</a:t>
            </a:r>
          </a:p>
          <a:p>
            <a:pPr marL="36900" indent="0">
              <a:buNone/>
            </a:pPr>
            <a:endParaRPr lang="pt-BR" sz="4900" dirty="0">
              <a:effectLst/>
            </a:endParaRPr>
          </a:p>
          <a:p>
            <a:r>
              <a:rPr lang="pt-BR" sz="4900" dirty="0">
                <a:effectLst/>
              </a:rPr>
              <a:t>Segurança: Priorizamos a segurança em todos os aspectos de nossa operação, garantindo que nossos produtos, serviços e processos protejam os dados, interesses e bem-estar de nossos clientes e colaboradores.</a:t>
            </a:r>
          </a:p>
          <a:p>
            <a:pPr marL="36900" indent="0">
              <a:buNone/>
            </a:pPr>
            <a:endParaRPr lang="pt-BR" sz="4900" dirty="0">
              <a:effectLst/>
            </a:endParaRPr>
          </a:p>
          <a:p>
            <a:r>
              <a:rPr lang="pt-BR" sz="4900" dirty="0">
                <a:effectLst/>
              </a:rPr>
              <a:t>Praticidade: A simplicidade e a eficácia, criando soluções que não sejam apenas inovadoras, mas também práticas e acessíveis, facilitando a vida de nossos clientes e promovendo resultados tangíveis e de fácil aplicação.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53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01DBC-A5DD-3FA6-457F-E51C1136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Cliente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23E2D7-324D-4793-95A2-B587593DC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9B9890-540E-3754-A825-AAA9EC89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35" y="2382434"/>
            <a:ext cx="6102797" cy="3703406"/>
          </a:xfrm>
          <a:prstGeom prst="rect">
            <a:avLst/>
          </a:prstGeom>
        </p:spPr>
      </p:pic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51B23E9E-7860-5AB0-FE70-256FB73A886D}"/>
              </a:ext>
            </a:extLst>
          </p:cNvPr>
          <p:cNvSpPr txBox="1">
            <a:spLocks/>
          </p:cNvSpPr>
          <p:nvPr/>
        </p:nvSpPr>
        <p:spPr>
          <a:xfrm>
            <a:off x="7254240" y="609923"/>
            <a:ext cx="3566160" cy="52054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Fundado em 2017, o escritório de advocacia Dra. </a:t>
            </a:r>
            <a:r>
              <a:rPr lang="pt-BR" b="1" dirty="0">
                <a:effectLst/>
              </a:rPr>
              <a:t>Francielli Palma Maciel</a:t>
            </a:r>
            <a:r>
              <a:rPr lang="pt-BR" dirty="0">
                <a:effectLst/>
              </a:rPr>
              <a:t> nasceu com o propósito de oferecer soluções jurídicas eficientes e personalizadas para seus clientes. Desde o início, buscamos aliar tradição e inovação, garantindo um atendimento transparente, ético e comprometido com a excelência na prestação de serviços jurídicos.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effectLst/>
            </a:endParaRPr>
          </a:p>
          <a:p>
            <a:r>
              <a:rPr lang="pt-BR" b="1" dirty="0">
                <a:effectLst/>
              </a:rPr>
              <a:t>Endereço:</a:t>
            </a:r>
            <a:r>
              <a:rPr lang="pt-BR" dirty="0">
                <a:effectLst/>
              </a:rPr>
              <a:t> Rua Benedita Nogueira, 263, Centro - Araras/SP</a:t>
            </a:r>
          </a:p>
          <a:p>
            <a:r>
              <a:rPr lang="pt-BR" b="1" dirty="0">
                <a:effectLst/>
              </a:rPr>
              <a:t>Telefone:</a:t>
            </a:r>
            <a:r>
              <a:rPr lang="pt-BR" dirty="0">
                <a:effectLst/>
              </a:rPr>
              <a:t> (19) 199623-7233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13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1ADE5F-D568-5A0F-C8FB-72E93E64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56" y="0"/>
            <a:ext cx="6885495" cy="68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9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35157-BD31-4FA5-2D8B-B73DDECC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Themis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BA299-81E7-B8D1-1131-C0865EE0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    O sistema Themis agirá como um facilitador de atividades, podendo-se realizar agendamentos direto por ele, além dos clientes que já tem processos existentes poderem vê-lo sem tê-lo que requisitar para o advogado e saber sua atual situação. Os mesmos também poderão verificar sua situação financeira, ao visualizar os valores do processo por completo, os pagos, a pagar e vencidos. Também terão acesso às documentações.</a:t>
            </a:r>
          </a:p>
          <a:p>
            <a:r>
              <a:rPr lang="pt-BR" dirty="0">
                <a:effectLst/>
              </a:rPr>
              <a:t>  	Para o advogado(a), sua agenda do Outlook será linkada no sistema em versões futuras, ele terá acesso ao sistema financeiro para sua organização e documentação. Ele terá que criar os usuários do sistema, após fechamento de contrato, também terá que subir a documentação e realizar as atualizações financeiras manualmente e informar as mudanças dos status dos processos para que os clientes tenham acesso. </a:t>
            </a:r>
          </a:p>
          <a:p>
            <a:r>
              <a:rPr lang="pt-BR" dirty="0">
                <a:effectLst/>
              </a:rPr>
              <a:t>  	Nas próximas versões será realizada uma API com o aplicativo WhatsApp para envio de notificações de atualizações tanto financeiras, quanto nos status dos processos. </a:t>
            </a:r>
          </a:p>
        </p:txBody>
      </p:sp>
    </p:spTree>
    <p:extLst>
      <p:ext uri="{BB962C8B-B14F-4D97-AF65-F5344CB8AC3E}">
        <p14:creationId xmlns:p14="http://schemas.microsoft.com/office/powerpoint/2010/main" val="15281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0FDE7-C9D6-265C-4F7B-9EA7B360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Repositório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7EA37-E628-4B51-3680-B1CDCF551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4" y="1732449"/>
            <a:ext cx="8117083" cy="4058750"/>
          </a:xfrm>
        </p:spPr>
        <p:txBody>
          <a:bodyPr/>
          <a:lstStyle/>
          <a:p>
            <a:r>
              <a:rPr lang="pt-BR" dirty="0">
                <a:effectLst/>
              </a:rPr>
              <a:t>https://github.com/Eduardo1Martins/PI-Grupo-04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83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60686-6EEA-6584-1F68-A9E8928F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2AFF78-97EC-5855-FF4C-C9B866B79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44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134</TotalTime>
  <Words>1006</Words>
  <Application>Microsoft Office PowerPoint</Application>
  <PresentationFormat>Widescreen</PresentationFormat>
  <Paragraphs>112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-apple-system</vt:lpstr>
      <vt:lpstr>Arial</vt:lpstr>
      <vt:lpstr>Calisto MT</vt:lpstr>
      <vt:lpstr>Wingdings 2</vt:lpstr>
      <vt:lpstr>Ardósia</vt:lpstr>
      <vt:lpstr>Grupo LUMOS</vt:lpstr>
      <vt:lpstr>Grupo Lumos</vt:lpstr>
      <vt:lpstr>Grupo Lumos</vt:lpstr>
      <vt:lpstr>Grupo Lumos</vt:lpstr>
      <vt:lpstr>A Cliente</vt:lpstr>
      <vt:lpstr>Apresentação do PowerPoint</vt:lpstr>
      <vt:lpstr>Sistema Themis</vt:lpstr>
      <vt:lpstr>Link Repositório</vt:lpstr>
      <vt:lpstr>DOCUMENTAÇÃO</vt:lpstr>
      <vt:lpstr>Diagramas Caso de Uso</vt:lpstr>
      <vt:lpstr>Diagrama de Classes </vt:lpstr>
      <vt:lpstr>Diagrama de Sequência Advogado</vt:lpstr>
      <vt:lpstr>Diagrama de Sequência Cliente </vt:lpstr>
      <vt:lpstr>Requisitos Funcionais</vt:lpstr>
      <vt:lpstr>Requisitos Não Funcionais</vt:lpstr>
      <vt:lpstr>Modelo Conceitual </vt:lpstr>
      <vt:lpstr>Modelo Lógico </vt:lpstr>
      <vt:lpstr>Comparativo entre Sistemas</vt:lpstr>
      <vt:lpstr>INTERFACE</vt:lpstr>
      <vt:lpstr>INÍCIO</vt:lpstr>
      <vt:lpstr>INÍCIO</vt:lpstr>
      <vt:lpstr>INÍCIO</vt:lpstr>
      <vt:lpstr>INÍCIO</vt:lpstr>
      <vt:lpstr>Sobre</vt:lpstr>
      <vt:lpstr>Área de Login</vt:lpstr>
      <vt:lpstr>Área do Cliente</vt:lpstr>
      <vt:lpstr>Área do Advogado</vt:lpstr>
      <vt:lpstr>Área do Advogado</vt:lpstr>
      <vt:lpstr>Agendamento</vt:lpstr>
      <vt:lpstr>PHP</vt:lpstr>
      <vt:lpstr>TESTE E QUALIDADE</vt:lpstr>
      <vt:lpstr>CONCLUSÃO</vt:lpstr>
      <vt:lpstr>Conclusão</vt:lpstr>
      <vt:lpstr>  Grupo LUMOS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FERNANDA PALMA MACIEL</dc:creator>
  <cp:lastModifiedBy>FERNANDA PALMA MACIEL</cp:lastModifiedBy>
  <cp:revision>8</cp:revision>
  <dcterms:created xsi:type="dcterms:W3CDTF">2025-05-28T00:58:52Z</dcterms:created>
  <dcterms:modified xsi:type="dcterms:W3CDTF">2025-06-24T00:01:21Z</dcterms:modified>
</cp:coreProperties>
</file>