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8"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43CD0A-7F66-4089-AEFA-1CC442095720}" type="datetimeFigureOut">
              <a:rPr lang="es-MX" smtClean="0"/>
              <a:t>10/10/2022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C9BEB-56EB-4E63-8FF8-252CADD3BD0A}" type="slidenum">
              <a:rPr lang="es-MX" smtClean="0"/>
              <a:t>‹Nº›</a:t>
            </a:fld>
            <a:endParaRPr lang="es-MX"/>
          </a:p>
        </p:txBody>
      </p:sp>
    </p:spTree>
    <p:extLst>
      <p:ext uri="{BB962C8B-B14F-4D97-AF65-F5344CB8AC3E}">
        <p14:creationId xmlns:p14="http://schemas.microsoft.com/office/powerpoint/2010/main" val="247526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AAEC9BEB-56EB-4E63-8FF8-252CADD3BD0A}" type="slidenum">
              <a:rPr lang="es-MX" smtClean="0"/>
              <a:t>4</a:t>
            </a:fld>
            <a:endParaRPr lang="es-MX"/>
          </a:p>
        </p:txBody>
      </p:sp>
    </p:spTree>
    <p:extLst>
      <p:ext uri="{BB962C8B-B14F-4D97-AF65-F5344CB8AC3E}">
        <p14:creationId xmlns:p14="http://schemas.microsoft.com/office/powerpoint/2010/main" val="180573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A66ED-C203-64E0-FFC9-BD5E31161E4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B8BB3CC-B48F-B784-3B4F-91CD2D6CDD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38D2A05-639B-B5E3-0E01-E7F096FFB882}"/>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5" name="Marcador de pie de página 4">
            <a:extLst>
              <a:ext uri="{FF2B5EF4-FFF2-40B4-BE49-F238E27FC236}">
                <a16:creationId xmlns:a16="http://schemas.microsoft.com/office/drawing/2014/main" id="{A5F461B2-0B6E-63CD-B684-C840806CF47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9853652-4089-B38B-3B51-F8BA7EB5DBE0}"/>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343226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CC194-32E1-4AC9-32C1-04BE714F957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132AC31-55AA-4E5F-B5B3-0049A71B82A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D9DD62E-B398-82B7-9E9C-85E2AC20D492}"/>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5" name="Marcador de pie de página 4">
            <a:extLst>
              <a:ext uri="{FF2B5EF4-FFF2-40B4-BE49-F238E27FC236}">
                <a16:creationId xmlns:a16="http://schemas.microsoft.com/office/drawing/2014/main" id="{AEEA4735-7A50-0C4E-5727-01F8B8F461B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FD4CAFC-E96C-B293-A2E8-221694C00542}"/>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391681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A7C8B2-0DF9-C965-9DB9-1244BCA13C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310328D-1DAA-AB27-B103-B5BC4873DF9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7C73BD8-5710-D7FD-3A3A-A68955B4CF91}"/>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5" name="Marcador de pie de página 4">
            <a:extLst>
              <a:ext uri="{FF2B5EF4-FFF2-40B4-BE49-F238E27FC236}">
                <a16:creationId xmlns:a16="http://schemas.microsoft.com/office/drawing/2014/main" id="{4EB77B6D-D871-8DDC-2741-0873D52773D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06322F9-C595-4C8F-0801-D2407704F822}"/>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26078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20226-98DE-966D-59EC-0C9838EB22D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321E21E-9D26-9397-0654-561F217D9E7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B8033CB-A8CB-FC35-FBEF-14515B19B986}"/>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5" name="Marcador de pie de página 4">
            <a:extLst>
              <a:ext uri="{FF2B5EF4-FFF2-40B4-BE49-F238E27FC236}">
                <a16:creationId xmlns:a16="http://schemas.microsoft.com/office/drawing/2014/main" id="{A9FE9EED-F4FF-3E46-4C02-4D025EF4F4C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8F30A1E-F584-ABA2-6758-BF9C96C22008}"/>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397236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2A837-C524-7B79-DF7C-BBE277EE3B0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8589B2E-9C67-EBC3-833F-7BF89A689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A97489B-7B6B-4CE4-BBD6-A50D59A58D54}"/>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5" name="Marcador de pie de página 4">
            <a:extLst>
              <a:ext uri="{FF2B5EF4-FFF2-40B4-BE49-F238E27FC236}">
                <a16:creationId xmlns:a16="http://schemas.microsoft.com/office/drawing/2014/main" id="{5B69AAAA-5795-3EFE-61A5-7EBD45DB779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F62879C-6DF3-18D3-040A-1C857148E553}"/>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405308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BBD2F-115F-BA22-7577-05C8E638946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69C2F8B-7680-806F-3840-9A56686D4CB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3BA69FD-F18E-19FE-1424-643AB725255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B075960-B3FF-3939-02D1-EFBE0C1F4575}"/>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6" name="Marcador de pie de página 5">
            <a:extLst>
              <a:ext uri="{FF2B5EF4-FFF2-40B4-BE49-F238E27FC236}">
                <a16:creationId xmlns:a16="http://schemas.microsoft.com/office/drawing/2014/main" id="{19952E41-9BA4-7F02-5B52-8718EDB05F2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D7CF309-93CB-BF2A-AC21-41ED8192A6EE}"/>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2844955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B3CB4-45FF-D35D-4D3F-A4B930DD0F1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2B5FC24-13E3-816B-54BB-AAAAD9B07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EF3D95A-4649-560F-6156-D7557A31612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8CF078A-5F85-0259-9E1B-A0B962EBC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2BAB004-9E97-8325-277A-C685B1384A9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ED1E159-12F4-CE44-DC6C-0992B44150BF}"/>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8" name="Marcador de pie de página 7">
            <a:extLst>
              <a:ext uri="{FF2B5EF4-FFF2-40B4-BE49-F238E27FC236}">
                <a16:creationId xmlns:a16="http://schemas.microsoft.com/office/drawing/2014/main" id="{BCFC1BDB-E98B-9E8D-B6B0-6DBDF4680847}"/>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D8B4A46-F5BD-4217-48A0-7933BC289F76}"/>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219783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88B73-67C6-1F69-A7E8-3F9EAA1DB73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CF72D2F-E166-AB2C-B6F9-BF07512EC948}"/>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4" name="Marcador de pie de página 3">
            <a:extLst>
              <a:ext uri="{FF2B5EF4-FFF2-40B4-BE49-F238E27FC236}">
                <a16:creationId xmlns:a16="http://schemas.microsoft.com/office/drawing/2014/main" id="{783A0F55-A76C-C415-88F3-A6522EDE636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7C386FD-B43B-C096-7B57-0140C1E2119D}"/>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156347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A4866E1-FD5F-E091-AEAD-D917AE9A0CF6}"/>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3" name="Marcador de pie de página 2">
            <a:extLst>
              <a:ext uri="{FF2B5EF4-FFF2-40B4-BE49-F238E27FC236}">
                <a16:creationId xmlns:a16="http://schemas.microsoft.com/office/drawing/2014/main" id="{31742704-C654-5F28-4C7C-E116FD7A24A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E21B242-CE7D-E958-A85E-18F880627CC4}"/>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302415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E00A1-67D6-5871-C8CB-6B6791478F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35076FF-7320-E749-4428-2468FC4625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B85BE39-C9E6-88C1-1240-B5ED83C42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E6AE6A-E3DB-A474-EE45-B9453C234DC5}"/>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6" name="Marcador de pie de página 5">
            <a:extLst>
              <a:ext uri="{FF2B5EF4-FFF2-40B4-BE49-F238E27FC236}">
                <a16:creationId xmlns:a16="http://schemas.microsoft.com/office/drawing/2014/main" id="{0112A1E0-C673-5767-C0E1-7AA40CEF580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6A99564-B7B4-41D3-2775-26A2ADB9BADD}"/>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248177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6A376-59B3-0D01-8922-8AF3EB0816F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AA2E233-5FA4-CDC7-78BC-D369D475B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53CC85C-9BFF-504D-0C18-2BDA9EBA1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F321BD4-A447-B415-849A-D0FD8196C861}"/>
              </a:ext>
            </a:extLst>
          </p:cNvPr>
          <p:cNvSpPr>
            <a:spLocks noGrp="1"/>
          </p:cNvSpPr>
          <p:nvPr>
            <p:ph type="dt" sz="half" idx="10"/>
          </p:nvPr>
        </p:nvSpPr>
        <p:spPr/>
        <p:txBody>
          <a:bodyPr/>
          <a:lstStyle/>
          <a:p>
            <a:fld id="{B2ED9A2D-B0DC-4A94-BFCC-4C75A5189EEB}" type="datetimeFigureOut">
              <a:rPr lang="es-MX" smtClean="0"/>
              <a:t>10/10/2022</a:t>
            </a:fld>
            <a:endParaRPr lang="es-MX"/>
          </a:p>
        </p:txBody>
      </p:sp>
      <p:sp>
        <p:nvSpPr>
          <p:cNvPr id="6" name="Marcador de pie de página 5">
            <a:extLst>
              <a:ext uri="{FF2B5EF4-FFF2-40B4-BE49-F238E27FC236}">
                <a16:creationId xmlns:a16="http://schemas.microsoft.com/office/drawing/2014/main" id="{BCFA01D6-925A-2771-FB65-DBE692D4E35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80D31B4-6B4D-9923-B56D-0EC51E60A032}"/>
              </a:ext>
            </a:extLst>
          </p:cNvPr>
          <p:cNvSpPr>
            <a:spLocks noGrp="1"/>
          </p:cNvSpPr>
          <p:nvPr>
            <p:ph type="sldNum" sz="quarter" idx="12"/>
          </p:nvPr>
        </p:nvSpPr>
        <p:spPr/>
        <p:txBody>
          <a:bodyPr/>
          <a:lstStyle/>
          <a:p>
            <a:fld id="{0BF6405F-E2C0-48B8-AA96-9E1689A5E59A}" type="slidenum">
              <a:rPr lang="es-MX" smtClean="0"/>
              <a:t>‹Nº›</a:t>
            </a:fld>
            <a:endParaRPr lang="es-MX"/>
          </a:p>
        </p:txBody>
      </p:sp>
    </p:spTree>
    <p:extLst>
      <p:ext uri="{BB962C8B-B14F-4D97-AF65-F5344CB8AC3E}">
        <p14:creationId xmlns:p14="http://schemas.microsoft.com/office/powerpoint/2010/main" val="108245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28E4FF7-7429-D070-9F1A-2A6B0458AF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FDB65D7-2501-AB84-C81B-A0B1350F1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34037C0-E258-CA7C-104F-8FB5DB76E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D9A2D-B0DC-4A94-BFCC-4C75A5189EEB}" type="datetimeFigureOut">
              <a:rPr lang="es-MX" smtClean="0"/>
              <a:t>10/10/2022</a:t>
            </a:fld>
            <a:endParaRPr lang="es-MX"/>
          </a:p>
        </p:txBody>
      </p:sp>
      <p:sp>
        <p:nvSpPr>
          <p:cNvPr id="5" name="Marcador de pie de página 4">
            <a:extLst>
              <a:ext uri="{FF2B5EF4-FFF2-40B4-BE49-F238E27FC236}">
                <a16:creationId xmlns:a16="http://schemas.microsoft.com/office/drawing/2014/main" id="{FBA077BD-B64C-DF68-E43A-52050661B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2876ADC-EC14-C91E-66C4-6D37FE7B49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6405F-E2C0-48B8-AA96-9E1689A5E59A}" type="slidenum">
              <a:rPr lang="es-MX" smtClean="0"/>
              <a:t>‹Nº›</a:t>
            </a:fld>
            <a:endParaRPr lang="es-MX"/>
          </a:p>
        </p:txBody>
      </p:sp>
    </p:spTree>
    <p:extLst>
      <p:ext uri="{BB962C8B-B14F-4D97-AF65-F5344CB8AC3E}">
        <p14:creationId xmlns:p14="http://schemas.microsoft.com/office/powerpoint/2010/main" val="1072791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0" y="0"/>
            <a:ext cx="12192000" cy="6857999"/>
          </a:xfrm>
          <a:prstGeom prst="rect">
            <a:avLst/>
          </a:prstGeom>
        </p:spPr>
      </p:pic>
      <p:sp>
        <p:nvSpPr>
          <p:cNvPr id="9" name="CuadroTexto 8">
            <a:extLst>
              <a:ext uri="{FF2B5EF4-FFF2-40B4-BE49-F238E27FC236}">
                <a16:creationId xmlns:a16="http://schemas.microsoft.com/office/drawing/2014/main" id="{C0229ACD-AD91-EF36-1218-069887B62F57}"/>
              </a:ext>
            </a:extLst>
          </p:cNvPr>
          <p:cNvSpPr txBox="1"/>
          <p:nvPr/>
        </p:nvSpPr>
        <p:spPr>
          <a:xfrm>
            <a:off x="3049249" y="0"/>
            <a:ext cx="6093500" cy="1710661"/>
          </a:xfrm>
          <a:prstGeom prst="rect">
            <a:avLst/>
          </a:prstGeom>
          <a:noFill/>
        </p:spPr>
        <p:txBody>
          <a:bodyPr wrap="square">
            <a:spAutoFit/>
          </a:bodyPr>
          <a:lstStyle/>
          <a:p>
            <a:pPr algn="ctr">
              <a:lnSpc>
                <a:spcPct val="115000"/>
              </a:lnSpc>
              <a:spcAft>
                <a:spcPts val="1000"/>
              </a:spcAft>
            </a:pPr>
            <a:r>
              <a:rPr lang="es-MX" sz="4800" kern="1800" dirty="0">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Páginas web estáticas vs páginas web dinámicas</a:t>
            </a:r>
            <a:endParaRPr lang="es-MX" sz="2400" dirty="0">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D249219C-22AA-AA20-6922-9587163D56C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667" b="95667" l="10000" r="90000">
                        <a14:foregroundMark x1="39500" y1="43667" x2="39500" y2="43667"/>
                        <a14:foregroundMark x1="72347" y1="28692" x2="70417" y2="29167"/>
                        <a14:foregroundMark x1="29333" y1="27000" x2="29333" y2="27000"/>
                        <a14:foregroundMark x1="22667" y1="26167" x2="22667" y2="26167"/>
                        <a14:foregroundMark x1="19917" y1="26167" x2="19917" y2="26167"/>
                        <a14:foregroundMark x1="19917" y1="26167" x2="19917" y2="26167"/>
                        <a14:foregroundMark x1="22667" y1="26167" x2="22667" y2="26167"/>
                        <a14:foregroundMark x1="23083" y1="27500" x2="23083" y2="27500"/>
                        <a14:foregroundMark x1="23083" y1="27500" x2="23083" y2="27500"/>
                        <a14:foregroundMark x1="19333" y1="30333" x2="19333" y2="30333"/>
                        <a14:foregroundMark x1="19333" y1="30333" x2="19333" y2="30333"/>
                        <a14:foregroundMark x1="19333" y1="30333" x2="19333" y2="30333"/>
                        <a14:foregroundMark x1="18750" y1="30333" x2="18750" y2="30333"/>
                        <a14:foregroundMark x1="12868" y1="51740" x2="12840" y2="51541"/>
                        <a14:foregroundMark x1="23250" y1="64000" x2="23250" y2="64000"/>
                        <a14:foregroundMark x1="29500" y1="63167" x2="29500" y2="63167"/>
                        <a14:foregroundMark x1="47583" y1="95667" x2="47583" y2="95667"/>
                        <a14:foregroundMark x1="48000" y1="92667" x2="48000" y2="92667"/>
                        <a14:foregroundMark x1="53167" y1="7500" x2="53167" y2="7500"/>
                        <a14:foregroundMark x1="54250" y1="1667" x2="54250" y2="1667"/>
                        <a14:foregroundMark x1="23250" y1="65667" x2="23250" y2="65667"/>
                        <a14:foregroundMark x1="82083" y1="25333" x2="82083" y2="25333"/>
                        <a14:foregroundMark x1="83750" y1="28333" x2="83750" y2="28333"/>
                        <a14:foregroundMark x1="84917" y1="65667" x2="84917" y2="65667"/>
                        <a14:foregroundMark x1="60667" y1="49833" x2="60667" y2="49833"/>
                        <a14:foregroundMark x1="78083" y1="27000" x2="78083" y2="27000"/>
                        <a14:foregroundMark x1="53417" y1="52000" x2="53417" y2="52000"/>
                        <a14:foregroundMark x1="53167" y1="52833" x2="53417" y2="50667"/>
                        <a14:foregroundMark x1="68583" y1="65333" x2="68583" y2="65333"/>
                        <a14:backgroundMark x1="47583" y1="6667" x2="46917" y2="6333"/>
                        <a14:backgroundMark x1="10417" y1="73167" x2="27917" y2="78500"/>
                        <a14:backgroundMark x1="27917" y1="78500" x2="37167" y2="74333"/>
                        <a14:backgroundMark x1="40083" y1="74333" x2="33667" y2="77667"/>
                        <a14:backgroundMark x1="28917" y1="74833" x2="18750" y2="74833"/>
                        <a14:backgroundMark x1="93083" y1="75667" x2="67667" y2="76500"/>
                        <a14:backgroundMark x1="67667" y1="76500" x2="77167" y2="72333"/>
                        <a14:backgroundMark x1="77167" y1="72333" x2="93083" y2="74833"/>
                        <a14:backgroundMark x1="67750" y1="74833" x2="62750" y2="76500"/>
                        <a14:backgroundMark x1="35500" y1="74833" x2="28500" y2="74833"/>
                        <a14:backgroundMark x1="58167" y1="30000" x2="58167" y2="57333"/>
                        <a14:backgroundMark x1="72250" y1="27833" x2="72250" y2="27833"/>
                        <a14:backgroundMark x1="74333" y1="26667" x2="74333" y2="26667"/>
                        <a14:backgroundMark x1="74750" y1="27500" x2="74750" y2="27500"/>
                        <a14:backgroundMark x1="72500" y1="27500" x2="72500" y2="27500"/>
                        <a14:backgroundMark x1="73750" y1="27500" x2="73750" y2="27500"/>
                        <a14:backgroundMark x1="73750" y1="27500" x2="72667" y2="28333"/>
                        <a14:backgroundMark x1="75000" y1="28333" x2="75000" y2="28333"/>
                        <a14:backgroundMark x1="47333" y1="65333" x2="47333" y2="65333"/>
                        <a14:backgroundMark x1="41333" y1="16333" x2="42917" y2="70000"/>
                        <a14:backgroundMark x1="42917" y1="70000" x2="43000" y2="70667"/>
                        <a14:backgroundMark x1="43417" y1="35000" x2="47167" y2="77667"/>
                        <a14:backgroundMark x1="47333" y1="57000" x2="47333" y2="57000"/>
                        <a14:backgroundMark x1="50500" y1="58167" x2="50500" y2="58167"/>
                        <a14:backgroundMark x1="50250" y1="58167" x2="47333" y2="62333"/>
                        <a14:backgroundMark x1="51333" y1="57333" x2="51333" y2="57333"/>
                        <a14:backgroundMark x1="51333" y1="59500" x2="51333" y2="59500"/>
                        <a14:backgroundMark x1="51500" y1="57000" x2="51500" y2="57000"/>
                        <a14:backgroundMark x1="51500" y1="57000" x2="51500" y2="59500"/>
                        <a14:backgroundMark x1="53538" y1="52000" x2="54250" y2="50667"/>
                        <a14:backgroundMark x1="53202" y1="52629" x2="53538" y2="52000"/>
                        <a14:backgroundMark x1="47750" y1="62833" x2="53023" y2="52964"/>
                        <a14:backgroundMark x1="45500" y1="28667" x2="45500" y2="42833"/>
                        <a14:backgroundMark x1="40333" y1="49000" x2="40917" y2="80167"/>
                        <a14:backgroundMark x1="39667" y1="57833" x2="37583" y2="60333"/>
                        <a14:backgroundMark x1="39083" y1="60667" x2="37417" y2="64500"/>
                        <a14:backgroundMark x1="44500" y1="65667" x2="44500" y2="76833"/>
                        <a14:backgroundMark x1="11833" y1="37000" x2="13083" y2="51667"/>
                        <a14:backgroundMark x1="13083" y1="51667" x2="13750" y2="42500"/>
                        <a14:backgroundMark x1="76000" y1="24500" x2="76000" y2="24500"/>
                        <a14:backgroundMark x1="76000" y1="26167" x2="76000" y2="26167"/>
                        <a14:backgroundMark x1="76000" y1="26167" x2="76000" y2="26167"/>
                        <a14:backgroundMark x1="76000" y1="27833" x2="76000" y2="27833"/>
                        <a14:backgroundMark x1="74333" y1="27833" x2="74333" y2="27833"/>
                        <a14:backgroundMark x1="75833" y1="27500" x2="75833" y2="27500"/>
                        <a14:backgroundMark x1="71833" y1="27500" x2="71833" y2="27500"/>
                        <a14:backgroundMark x1="71667" y1="27500" x2="71667" y2="27500"/>
                        <a14:backgroundMark x1="71500" y1="27500" x2="71500" y2="27500"/>
                        <a14:backgroundMark x1="13500" y1="55333" x2="13500" y2="55333"/>
                        <a14:backgroundMark x1="13500" y1="52000" x2="13500" y2="59833"/>
                        <a14:backgroundMark x1="13500" y1="36167" x2="13500" y2="44167"/>
                        <a14:backgroundMark x1="13500" y1="53667" x2="13500" y2="64000"/>
                        <a14:backgroundMark x1="76667" y1="28333" x2="72083" y2="27833"/>
                        <a14:backgroundMark x1="71250" y1="29500" x2="71250" y2="29500"/>
                        <a14:backgroundMark x1="70000" y1="29500" x2="70000" y2="29500"/>
                        <a14:backgroundMark x1="72250" y1="27500" x2="72250" y2="27500"/>
                        <a14:backgroundMark x1="77083" y1="26167" x2="77667" y2="26167"/>
                        <a14:backgroundMark x1="77250" y1="24500" x2="84917" y2="18333"/>
                      </a14:backgroundRemoval>
                    </a14:imgEffect>
                  </a14:imgLayer>
                </a14:imgProps>
              </a:ext>
            </a:extLst>
          </a:blip>
          <a:stretch>
            <a:fillRect/>
          </a:stretch>
        </p:blipFill>
        <p:spPr>
          <a:xfrm>
            <a:off x="2486804" y="1741940"/>
            <a:ext cx="7218389" cy="3609195"/>
          </a:xfrm>
          <a:prstGeom prst="rect">
            <a:avLst/>
          </a:prstGeom>
        </p:spPr>
      </p:pic>
    </p:spTree>
    <p:extLst>
      <p:ext uri="{BB962C8B-B14F-4D97-AF65-F5344CB8AC3E}">
        <p14:creationId xmlns:p14="http://schemas.microsoft.com/office/powerpoint/2010/main" val="402790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ángulo 1">
            <a:extLst>
              <a:ext uri="{FF2B5EF4-FFF2-40B4-BE49-F238E27FC236}">
                <a16:creationId xmlns:a16="http://schemas.microsoft.com/office/drawing/2014/main" id="{AE790F03-E3DC-037F-6166-95A73F479466}"/>
              </a:ext>
            </a:extLst>
          </p:cNvPr>
          <p:cNvSpPr/>
          <p:nvPr/>
        </p:nvSpPr>
        <p:spPr>
          <a:xfrm>
            <a:off x="3500578" y="31279"/>
            <a:ext cx="5190844"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Ventajas y Desventajas</a:t>
            </a:r>
          </a:p>
        </p:txBody>
      </p:sp>
      <p:sp>
        <p:nvSpPr>
          <p:cNvPr id="3" name="Rectángulo 2">
            <a:extLst>
              <a:ext uri="{FF2B5EF4-FFF2-40B4-BE49-F238E27FC236}">
                <a16:creationId xmlns:a16="http://schemas.microsoft.com/office/drawing/2014/main" id="{371258A9-7C2F-5B9F-5561-EBF51EA1CBCD}"/>
              </a:ext>
            </a:extLst>
          </p:cNvPr>
          <p:cNvSpPr/>
          <p:nvPr/>
        </p:nvSpPr>
        <p:spPr>
          <a:xfrm>
            <a:off x="2627104" y="985888"/>
            <a:ext cx="6937797" cy="4616648"/>
          </a:xfrm>
          <a:prstGeom prst="rect">
            <a:avLst/>
          </a:prstGeom>
          <a:noFill/>
        </p:spPr>
        <p:txBody>
          <a:bodyPr wrap="none" lIns="91440" tIns="45720" rIns="91440" bIns="45720">
            <a:spAutoFit/>
          </a:bodyPr>
          <a:lstStyle/>
          <a:p>
            <a:pPr algn="ctr"/>
            <a:r>
              <a:rPr lang="es-MX" sz="36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Ventajas:</a:t>
            </a:r>
          </a:p>
          <a:p>
            <a:pPr algn="ct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-Puede gestionar información a través de bases de datos</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t>
            </a:r>
            <a:endParaRPr lang="es-MX" sz="2800" b="0" cap="none" spc="-15" dirty="0">
              <a:ln w="0"/>
              <a:solidFill>
                <a:srgbClr val="333333"/>
              </a:solidFill>
              <a:latin typeface="Bahnschrift SemiBold Condensed" panose="020B0502040204020203" pitchFamily="34" charset="0"/>
              <a:cs typeface="Times New Roman" panose="02020603050405020304" pitchFamily="18" charset="0"/>
            </a:endParaRPr>
          </a:p>
          <a:p>
            <a:pPr algn="ct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-El contenido se puede gestionar a través de un CMS.</a:t>
            </a:r>
          </a:p>
          <a:p>
            <a:pPr algn="ct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t>
            </a: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El coste de mantenimiento es menor</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t>
            </a:r>
          </a:p>
          <a:p>
            <a:pPr algn="ctr"/>
            <a:endParaRPr lang="es-MX" sz="2800" spc="-15" dirty="0">
              <a:solidFill>
                <a:srgbClr val="333333"/>
              </a:solidFill>
              <a:latin typeface="Bahnschrift SemiBold Condensed" panose="020B0502040204020203" pitchFamily="34" charset="0"/>
              <a:ea typeface="Times New Roman" panose="02020603050405020304" pitchFamily="18" charset="0"/>
              <a:cs typeface="Times New Roman" panose="02020603050405020304" pitchFamily="18" charset="0"/>
            </a:endParaRPr>
          </a:p>
          <a:p>
            <a:pPr algn="ctr"/>
            <a:r>
              <a:rPr lang="es-MX" sz="36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Desventajas:</a:t>
            </a:r>
            <a:endParaRPr lang="es-MX" sz="3600" spc="-15" dirty="0">
              <a:solidFill>
                <a:srgbClr val="333333"/>
              </a:solidFill>
              <a:latin typeface="Bahnschrift SemiBold Condensed" panose="020B0502040204020203" pitchFamily="34" charset="0"/>
              <a:ea typeface="Times New Roman" panose="02020603050405020304" pitchFamily="18" charset="0"/>
              <a:cs typeface="Times New Roman" panose="02020603050405020304" pitchFamily="18" charset="0"/>
            </a:endParaRPr>
          </a:p>
          <a:p>
            <a:pPr algn="ct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-Pueden existir limitaciones en el diseño.</a:t>
            </a:r>
            <a:b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b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t>
            </a: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Puede involucrar altos costos de construcción iniciales.</a:t>
            </a:r>
            <a:br>
              <a:rPr lang="es-MX" sz="1800" spc="-15"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s-MX" sz="5400" spc="-15" dirty="0">
              <a:ln w="0"/>
              <a:solidFill>
                <a:srgbClr val="333333"/>
              </a:solidFill>
              <a:effectLst>
                <a:outerShdw blurRad="38100" dist="19050" dir="2700000" algn="tl" rotWithShape="0">
                  <a:schemeClr val="dk1">
                    <a:alpha val="40000"/>
                  </a:schemeClr>
                </a:outerShdw>
              </a:effectLst>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2021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ángulo 1">
            <a:extLst>
              <a:ext uri="{FF2B5EF4-FFF2-40B4-BE49-F238E27FC236}">
                <a16:creationId xmlns:a16="http://schemas.microsoft.com/office/drawing/2014/main" id="{5DFE7780-0CF4-609F-92B5-1C6346996964}"/>
              </a:ext>
            </a:extLst>
          </p:cNvPr>
          <p:cNvSpPr/>
          <p:nvPr/>
        </p:nvSpPr>
        <p:spPr>
          <a:xfrm>
            <a:off x="5105985" y="0"/>
            <a:ext cx="1980029"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Ejemplo:</a:t>
            </a:r>
          </a:p>
        </p:txBody>
      </p:sp>
      <p:pic>
        <p:nvPicPr>
          <p:cNvPr id="9" name="Imagen 8">
            <a:extLst>
              <a:ext uri="{FF2B5EF4-FFF2-40B4-BE49-F238E27FC236}">
                <a16:creationId xmlns:a16="http://schemas.microsoft.com/office/drawing/2014/main" id="{8DA9B2E2-0AE8-2A40-EDAA-C52446BFFD3B}"/>
              </a:ext>
            </a:extLst>
          </p:cNvPr>
          <p:cNvPicPr>
            <a:picLocks noChangeAspect="1"/>
          </p:cNvPicPr>
          <p:nvPr/>
        </p:nvPicPr>
        <p:blipFill rotWithShape="1">
          <a:blip r:embed="rId3"/>
          <a:srcRect t="25629" r="5615" b="42766"/>
          <a:stretch/>
        </p:blipFill>
        <p:spPr>
          <a:xfrm>
            <a:off x="0" y="2166424"/>
            <a:ext cx="12179880" cy="2293033"/>
          </a:xfrm>
          <a:prstGeom prst="rect">
            <a:avLst/>
          </a:prstGeom>
        </p:spPr>
      </p:pic>
    </p:spTree>
    <p:extLst>
      <p:ext uri="{BB962C8B-B14F-4D97-AF65-F5344CB8AC3E}">
        <p14:creationId xmlns:p14="http://schemas.microsoft.com/office/powerpoint/2010/main" val="28189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2" y="0"/>
            <a:ext cx="12192000" cy="6963508"/>
          </a:xfrm>
          <a:prstGeom prst="rect">
            <a:avLst/>
          </a:prstGeom>
        </p:spPr>
      </p:pic>
      <p:sp>
        <p:nvSpPr>
          <p:cNvPr id="2" name="Rectángulo 1">
            <a:extLst>
              <a:ext uri="{FF2B5EF4-FFF2-40B4-BE49-F238E27FC236}">
                <a16:creationId xmlns:a16="http://schemas.microsoft.com/office/drawing/2014/main" id="{480E0427-7D29-471C-16C2-DB3EBD966956}"/>
              </a:ext>
            </a:extLst>
          </p:cNvPr>
          <p:cNvSpPr/>
          <p:nvPr/>
        </p:nvSpPr>
        <p:spPr>
          <a:xfrm>
            <a:off x="2344010" y="905745"/>
            <a:ext cx="7503977" cy="2862322"/>
          </a:xfrm>
          <a:prstGeom prst="rect">
            <a:avLst/>
          </a:prstGeom>
          <a:noFill/>
        </p:spPr>
        <p:txBody>
          <a:bodyPr wrap="none" lIns="91440" tIns="45720" rIns="91440" bIns="45720">
            <a:spAutoFit/>
          </a:bodyPr>
          <a:lstStyle/>
          <a:p>
            <a:pPr algn="ctr"/>
            <a:r>
              <a:rPr lang="es-ES" sz="36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Nombre del alumn</a:t>
            </a:r>
            <a:r>
              <a:rPr lang="es-ES" sz="3600" dirty="0">
                <a:ln w="0"/>
                <a:effectLst>
                  <a:outerShdw blurRad="38100" dist="19050" dir="2700000" algn="tl" rotWithShape="0">
                    <a:schemeClr val="dk1">
                      <a:alpha val="40000"/>
                    </a:schemeClr>
                  </a:outerShdw>
                </a:effectLst>
                <a:latin typeface="Agency FB" panose="020B0503020202020204" pitchFamily="34" charset="0"/>
              </a:rPr>
              <a:t>o: </a:t>
            </a:r>
            <a:r>
              <a:rPr lang="es-ES" sz="3600" dirty="0">
                <a:ln w="0"/>
                <a:effectLst>
                  <a:outerShdw blurRad="38100" dist="19050" dir="2700000" algn="tl" rotWithShape="0">
                    <a:schemeClr val="dk1">
                      <a:alpha val="40000"/>
                    </a:schemeClr>
                  </a:outerShdw>
                </a:effectLst>
                <a:latin typeface="Bahnschrift SemiBold Condensed" panose="020B0502040204020203" pitchFamily="34" charset="0"/>
              </a:rPr>
              <a:t>Villalobos Atilano Eduardo</a:t>
            </a:r>
          </a:p>
          <a:p>
            <a:pPr algn="ctr"/>
            <a:r>
              <a:rPr lang="es-ES" sz="36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Nombre del profesor</a:t>
            </a:r>
            <a:r>
              <a:rPr lang="es-ES" sz="3600" dirty="0">
                <a:ln w="0"/>
                <a:effectLst>
                  <a:outerShdw blurRad="38100" dist="19050" dir="2700000" algn="tl" rotWithShape="0">
                    <a:schemeClr val="dk1">
                      <a:alpha val="40000"/>
                    </a:schemeClr>
                  </a:outerShdw>
                </a:effectLst>
                <a:latin typeface="Agency FB" panose="020B0503020202020204" pitchFamily="34" charset="0"/>
              </a:rPr>
              <a:t>: </a:t>
            </a:r>
            <a:r>
              <a:rPr lang="es-ES" sz="3600" dirty="0">
                <a:ln w="0"/>
                <a:effectLst>
                  <a:outerShdw blurRad="38100" dist="19050" dir="2700000" algn="tl" rotWithShape="0">
                    <a:schemeClr val="dk1">
                      <a:alpha val="40000"/>
                    </a:schemeClr>
                  </a:outerShdw>
                </a:effectLst>
                <a:latin typeface="Bahnschrift SemiBold Condensed" panose="020B0502040204020203" pitchFamily="34" charset="0"/>
              </a:rPr>
              <a:t>Jasso Anaya Luis Fernando</a:t>
            </a:r>
          </a:p>
          <a:p>
            <a:pPr algn="ctr"/>
            <a:r>
              <a:rPr lang="es-ES" sz="3600" dirty="0">
                <a:ln w="0"/>
                <a:effectLst>
                  <a:outerShdw blurRad="38100" dist="19050" dir="2700000" algn="tl" rotWithShape="0">
                    <a:schemeClr val="dk1">
                      <a:alpha val="40000"/>
                    </a:schemeClr>
                  </a:outerShdw>
                </a:effectLst>
                <a:latin typeface="Agency FB" panose="020B0503020202020204" pitchFamily="34" charset="0"/>
              </a:rPr>
              <a:t>Semestre: </a:t>
            </a:r>
            <a:r>
              <a:rPr lang="es-ES" sz="3600" dirty="0">
                <a:ln w="0"/>
                <a:effectLst>
                  <a:outerShdw blurRad="38100" dist="19050" dir="2700000" algn="tl" rotWithShape="0">
                    <a:schemeClr val="dk1">
                      <a:alpha val="40000"/>
                    </a:schemeClr>
                  </a:outerShdw>
                </a:effectLst>
                <a:latin typeface="Bahnschrift SemiBold Condensed" panose="020B0502040204020203" pitchFamily="34" charset="0"/>
              </a:rPr>
              <a:t>5</a:t>
            </a:r>
          </a:p>
          <a:p>
            <a:pPr algn="ctr"/>
            <a:r>
              <a:rPr lang="es-ES" sz="36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Grupo: </a:t>
            </a:r>
            <a:r>
              <a:rPr lang="es-ES" sz="3600" dirty="0">
                <a:ln w="0"/>
                <a:effectLst>
                  <a:outerShdw blurRad="38100" dist="19050" dir="2700000" algn="tl" rotWithShape="0">
                    <a:schemeClr val="dk1">
                      <a:alpha val="40000"/>
                    </a:schemeClr>
                  </a:outerShdw>
                </a:effectLst>
                <a:latin typeface="Bahnschrift SemiBold Condensed" panose="020B0502040204020203" pitchFamily="34" charset="0"/>
              </a:rPr>
              <a:t>B</a:t>
            </a:r>
          </a:p>
          <a:p>
            <a:pPr algn="ctr"/>
            <a:r>
              <a:rPr lang="es-ES" sz="3600" dirty="0">
                <a:ln w="0"/>
                <a:effectLst>
                  <a:outerShdw blurRad="38100" dist="19050" dir="2700000" algn="tl" rotWithShape="0">
                    <a:schemeClr val="dk1">
                      <a:alpha val="40000"/>
                    </a:schemeClr>
                  </a:outerShdw>
                </a:effectLst>
                <a:latin typeface="Agency FB" panose="020B0503020202020204" pitchFamily="34" charset="0"/>
              </a:rPr>
              <a:t>Materia: </a:t>
            </a:r>
            <a:r>
              <a:rPr lang="es-ES" sz="3600" dirty="0">
                <a:ln w="0"/>
                <a:effectLst>
                  <a:outerShdw blurRad="38100" dist="19050" dir="2700000" algn="tl" rotWithShape="0">
                    <a:schemeClr val="dk1">
                      <a:alpha val="40000"/>
                    </a:schemeClr>
                  </a:outerShdw>
                </a:effectLst>
                <a:latin typeface="Bahnschrift SemiBold Condensed" panose="020B0502040204020203" pitchFamily="34" charset="0"/>
              </a:rPr>
              <a:t>Programación</a:t>
            </a:r>
          </a:p>
        </p:txBody>
      </p:sp>
      <p:sp>
        <p:nvSpPr>
          <p:cNvPr id="3" name="Rectángulo 2">
            <a:extLst>
              <a:ext uri="{FF2B5EF4-FFF2-40B4-BE49-F238E27FC236}">
                <a16:creationId xmlns:a16="http://schemas.microsoft.com/office/drawing/2014/main" id="{C6FF26BF-E6E2-EEE9-7C6A-4F33EFC36AFB}"/>
              </a:ext>
            </a:extLst>
          </p:cNvPr>
          <p:cNvSpPr/>
          <p:nvPr/>
        </p:nvSpPr>
        <p:spPr>
          <a:xfrm>
            <a:off x="3704158" y="-144806"/>
            <a:ext cx="4783681"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Hoja de presentación</a:t>
            </a:r>
          </a:p>
        </p:txBody>
      </p:sp>
    </p:spTree>
    <p:extLst>
      <p:ext uri="{BB962C8B-B14F-4D97-AF65-F5344CB8AC3E}">
        <p14:creationId xmlns:p14="http://schemas.microsoft.com/office/powerpoint/2010/main" val="373187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0" y="0"/>
            <a:ext cx="12192000" cy="6857999"/>
          </a:xfrm>
          <a:prstGeom prst="rect">
            <a:avLst/>
          </a:prstGeom>
        </p:spPr>
      </p:pic>
      <p:sp>
        <p:nvSpPr>
          <p:cNvPr id="2" name="Rectángulo 1">
            <a:extLst>
              <a:ext uri="{FF2B5EF4-FFF2-40B4-BE49-F238E27FC236}">
                <a16:creationId xmlns:a16="http://schemas.microsoft.com/office/drawing/2014/main" id="{E0AE002F-A319-B9E5-B4A4-5874A817308D}"/>
              </a:ext>
            </a:extLst>
          </p:cNvPr>
          <p:cNvSpPr/>
          <p:nvPr/>
        </p:nvSpPr>
        <p:spPr>
          <a:xfrm>
            <a:off x="4629893" y="179165"/>
            <a:ext cx="2932213"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Introducció</a:t>
            </a:r>
            <a:r>
              <a:rPr lang="es-ES" sz="5400" dirty="0">
                <a:ln w="0"/>
                <a:effectLst>
                  <a:outerShdw blurRad="38100" dist="19050" dir="2700000" algn="tl" rotWithShape="0">
                    <a:schemeClr val="dk1">
                      <a:alpha val="40000"/>
                    </a:schemeClr>
                  </a:outerShdw>
                </a:effectLst>
                <a:latin typeface="Agency FB" panose="020B0503020202020204" pitchFamily="34" charset="0"/>
              </a:rPr>
              <a:t>n</a:t>
            </a:r>
            <a:endPar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endParaRPr>
          </a:p>
        </p:txBody>
      </p:sp>
      <p:sp>
        <p:nvSpPr>
          <p:cNvPr id="3" name="Rectángulo 2">
            <a:extLst>
              <a:ext uri="{FF2B5EF4-FFF2-40B4-BE49-F238E27FC236}">
                <a16:creationId xmlns:a16="http://schemas.microsoft.com/office/drawing/2014/main" id="{9DC68683-FF95-0EA1-9844-12905C3E0DD0}"/>
              </a:ext>
            </a:extLst>
          </p:cNvPr>
          <p:cNvSpPr/>
          <p:nvPr/>
        </p:nvSpPr>
        <p:spPr>
          <a:xfrm>
            <a:off x="1440822" y="1333119"/>
            <a:ext cx="9310353" cy="1815882"/>
          </a:xfrm>
          <a:prstGeom prst="rect">
            <a:avLst/>
          </a:prstGeom>
          <a:noFill/>
        </p:spPr>
        <p:txBody>
          <a:bodyPr wrap="square" lIns="91440" tIns="45720" rIns="91440" bIns="45720">
            <a:spAutoFit/>
          </a:bodyPr>
          <a:lstStyle/>
          <a:p>
            <a:pPr algn="ctr"/>
            <a:r>
              <a:rPr lang="es-MX" sz="2800" spc="-15" dirty="0">
                <a:solidFill>
                  <a:srgbClr val="333333"/>
                </a:solidFill>
                <a:effectLst/>
                <a:latin typeface="Bahnschrift SemiBold Condensed" panose="020B0502040204020203" pitchFamily="34" charset="0"/>
                <a:ea typeface="Times New Roman" panose="02020603050405020304" pitchFamily="18" charset="0"/>
                <a:cs typeface="Helvetica" panose="020B0604020202020204" pitchFamily="34" charset="0"/>
              </a:rPr>
              <a:t>Cuando se trata de desarrollar un sitio web lo primero que debes considerar es cómo lo quieres construir, como un sitio web estático o como un sitio web dinámico. Pero, ¿qué hace que un sitio web sea categorizado “</a:t>
            </a:r>
            <a:r>
              <a:rPr lang="es-MX" sz="2800" i="1" spc="-15" dirty="0">
                <a:solidFill>
                  <a:srgbClr val="333333"/>
                </a:solidFill>
                <a:effectLst/>
                <a:latin typeface="Bahnschrift SemiBold Condensed" panose="020B0502040204020203" pitchFamily="34" charset="0"/>
                <a:ea typeface="Times New Roman" panose="02020603050405020304" pitchFamily="18" charset="0"/>
                <a:cs typeface="Helvetica" panose="020B0604020202020204" pitchFamily="34" charset="0"/>
              </a:rPr>
              <a:t>estático</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Helvetica" panose="020B0604020202020204" pitchFamily="34" charset="0"/>
              </a:rPr>
              <a:t>” o “</a:t>
            </a:r>
            <a:r>
              <a:rPr lang="es-MX" sz="2800" i="1" spc="-15" dirty="0">
                <a:solidFill>
                  <a:srgbClr val="333333"/>
                </a:solidFill>
                <a:effectLst/>
                <a:latin typeface="Bahnschrift SemiBold Condensed" panose="020B0502040204020203" pitchFamily="34" charset="0"/>
                <a:ea typeface="Times New Roman" panose="02020603050405020304" pitchFamily="18" charset="0"/>
                <a:cs typeface="Helvetica" panose="020B0604020202020204" pitchFamily="34" charset="0"/>
              </a:rPr>
              <a:t>dinámico</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Helvetica" panose="020B0604020202020204" pitchFamily="34" charset="0"/>
              </a:rPr>
              <a:t>”?</a:t>
            </a:r>
            <a:endParaRPr lang="es-MX" sz="2800" dirty="0">
              <a:effectLst/>
              <a:latin typeface="Bahnschrift SemiBold Condensed" panose="020B0502040204020203"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34920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3"/>
          <a:stretch>
            <a:fillRect/>
          </a:stretch>
        </p:blipFill>
        <p:spPr>
          <a:xfrm>
            <a:off x="-1" y="0"/>
            <a:ext cx="12192000" cy="6858000"/>
          </a:xfrm>
          <a:prstGeom prst="rect">
            <a:avLst/>
          </a:prstGeom>
        </p:spPr>
      </p:pic>
      <p:sp>
        <p:nvSpPr>
          <p:cNvPr id="2" name="Rectángulo 1">
            <a:extLst>
              <a:ext uri="{FF2B5EF4-FFF2-40B4-BE49-F238E27FC236}">
                <a16:creationId xmlns:a16="http://schemas.microsoft.com/office/drawing/2014/main" id="{B42A2CA2-3253-8565-A960-B55C855E1812}"/>
              </a:ext>
            </a:extLst>
          </p:cNvPr>
          <p:cNvSpPr/>
          <p:nvPr/>
        </p:nvSpPr>
        <p:spPr>
          <a:xfrm>
            <a:off x="2302333" y="31279"/>
            <a:ext cx="758733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latin typeface="Agency FB" panose="020B0503020202020204" pitchFamily="34" charset="0"/>
              </a:rPr>
              <a:t>¿</a:t>
            </a: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Qué es una página Web Estática?</a:t>
            </a:r>
          </a:p>
        </p:txBody>
      </p:sp>
      <p:sp>
        <p:nvSpPr>
          <p:cNvPr id="3" name="Rectángulo 2">
            <a:extLst>
              <a:ext uri="{FF2B5EF4-FFF2-40B4-BE49-F238E27FC236}">
                <a16:creationId xmlns:a16="http://schemas.microsoft.com/office/drawing/2014/main" id="{BEDA9539-97B2-B9E8-7766-3489F6C557BA}"/>
              </a:ext>
            </a:extLst>
          </p:cNvPr>
          <p:cNvSpPr/>
          <p:nvPr/>
        </p:nvSpPr>
        <p:spPr>
          <a:xfrm>
            <a:off x="1498047" y="985888"/>
            <a:ext cx="9195906" cy="3939540"/>
          </a:xfrm>
          <a:prstGeom prst="rect">
            <a:avLst/>
          </a:prstGeom>
          <a:noFill/>
        </p:spPr>
        <p:txBody>
          <a:bodyPr wrap="square" lIns="91440" tIns="45720" rIns="91440" bIns="45720">
            <a:spAutoFit/>
          </a:bodyPr>
          <a:lstStyle/>
          <a:p>
            <a:pPr algn="ct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Lo primero que debemos entender es ¿a qué nos referimos con la palabra estática en el contexto de una página web?, y no es más que aquello que en el ámbito del código fuente del sitio web se encuentra fijo, no se mueve ni cambia de ninguna manera. Cuando hablamos de “estático” también podemos referirnos a que la página web tiene un número fijo de página, es decir, que tal como fue diseñada y almacenada en el servidor web, así mismo la recibe el navegador y la ve el usuario, como un número fijo de páginas HTML.</a:t>
            </a:r>
            <a:endParaRPr lang="es-MX" sz="28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pic>
        <p:nvPicPr>
          <p:cNvPr id="4" name="Imagen 3">
            <a:extLst>
              <a:ext uri="{FF2B5EF4-FFF2-40B4-BE49-F238E27FC236}">
                <a16:creationId xmlns:a16="http://schemas.microsoft.com/office/drawing/2014/main" id="{A88FBDE0-7B46-DF72-97EB-B813A9FE769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19034" y1="26042" x2="27892" y2="26432"/>
                        <a14:foregroundMark x1="27672" y1="74349" x2="27672" y2="74349"/>
                        <a14:foregroundMark x1="29356" y1="76302" x2="29356" y2="76302"/>
                        <a14:foregroundMark x1="30015" y1="72526" x2="30015" y2="72526"/>
                        <a14:foregroundMark x1="23206" y1="75391" x2="23206" y2="75391"/>
                        <a14:foregroundMark x1="23280" y1="76042" x2="23353" y2="77344"/>
                        <a14:foregroundMark x1="23206" y1="74740" x2="23280" y2="76042"/>
                        <a14:foregroundMark x1="30234" y1="75651" x2="30234" y2="75651"/>
                        <a14:foregroundMark x1="34187" y1="74479" x2="34187" y2="74479"/>
                        <a14:foregroundMark x1="33309" y1="74740" x2="33309" y2="74740"/>
                        <a14:foregroundMark x1="31552" y1="74089" x2="31552" y2="74089"/>
                        <a14:foregroundMark x1="25403" y1="75130" x2="25403" y2="75130"/>
                        <a14:foregroundMark x1="24085" y1="73828" x2="24085" y2="73828"/>
                        <a14:foregroundMark x1="25403" y1="74089" x2="25403" y2="74089"/>
                        <a14:foregroundMark x1="24158" y1="74089" x2="23756" y2="74024"/>
                        <a14:foregroundMark x1="24158" y1="74219" x2="23572" y2="74219"/>
                        <a14:foregroundMark x1="24012" y1="75260" x2="24012" y2="75260"/>
                        <a14:foregroundMark x1="24085" y1="75130" x2="24085" y2="75130"/>
                        <a14:foregroundMark x1="24085" y1="75000" x2="24085" y2="75000"/>
                        <a14:foregroundMark x1="24085" y1="75000" x2="24085" y2="75000"/>
                        <a14:foregroundMark x1="24085" y1="75000" x2="24085" y2="75000"/>
                        <a14:foregroundMark x1="24085" y1="75000" x2="24085" y2="75000"/>
                        <a14:foregroundMark x1="24085" y1="75000" x2="24085" y2="75000"/>
                        <a14:foregroundMark x1="24085" y1="75000" x2="24085" y2="75000"/>
                        <a14:foregroundMark x1="24085" y1="75000" x2="24085" y2="75000"/>
                        <a14:foregroundMark x1="24085" y1="75000" x2="24085" y2="75000"/>
                        <a14:foregroundMark x1="24085" y1="75000" x2="24085" y2="75000"/>
                        <a14:foregroundMark x1="24085" y1="74870" x2="24085" y2="74870"/>
                        <a14:foregroundMark x1="33895" y1="75911" x2="33895" y2="74609"/>
                        <a14:foregroundMark x1="23206" y1="77474" x2="23206" y2="77474"/>
                        <a14:foregroundMark x1="23280" y1="77214" x2="23280" y2="77214"/>
                        <a14:foregroundMark x1="23280" y1="77474" x2="23280" y2="77474"/>
                        <a14:foregroundMark x1="23206" y1="77344" x2="23206" y2="77344"/>
                        <a14:foregroundMark x1="23280" y1="77344" x2="23280" y2="77344"/>
                        <a14:foregroundMark x1="23280" y1="77214" x2="23280" y2="77214"/>
                        <a14:foregroundMark x1="23280" y1="77214" x2="23280" y2="77214"/>
                        <a14:foregroundMark x1="23280" y1="77214" x2="23280" y2="77214"/>
                        <a14:foregroundMark x1="23280" y1="77214" x2="23280" y2="77214"/>
                        <a14:foregroundMark x1="23280" y1="77214" x2="23353" y2="77214"/>
                        <a14:backgroundMark x1="75476" y1="32813" x2="76574" y2="56510"/>
                        <a14:backgroundMark x1="76574" y1="56510" x2="75329" y2="32292"/>
                        <a14:backgroundMark x1="75329" y1="32292" x2="69107" y2="31510"/>
                        <a14:backgroundMark x1="69107" y1="31510" x2="72035" y2="38411"/>
                        <a14:backgroundMark x1="72035" y1="38411" x2="56881" y2="47266"/>
                        <a14:backgroundMark x1="56881" y1="47266" x2="80966" y2="54557"/>
                        <a14:backgroundMark x1="80966" y1="54557" x2="74231" y2="57161"/>
                        <a14:backgroundMark x1="74231" y1="57161" x2="67277" y2="53776"/>
                        <a14:backgroundMark x1="67277" y1="53776" x2="75183" y2="43229"/>
                        <a14:backgroundMark x1="75183" y1="43229" x2="75329" y2="30990"/>
                        <a14:backgroundMark x1="75329" y1="30990" x2="70059" y2="25781"/>
                        <a14:backgroundMark x1="70059" y1="25781" x2="70425" y2="25130"/>
                        <a14:backgroundMark x1="29722" y1="75130" x2="29722" y2="75130"/>
                        <a14:backgroundMark x1="31552" y1="72396" x2="31552" y2="72396"/>
                        <a14:backgroundMark x1="33529" y1="69922" x2="33089" y2="72786"/>
                        <a14:backgroundMark x1="36750" y1="75000" x2="36750" y2="75000"/>
                        <a14:backgroundMark x1="33675" y1="75000" x2="33675" y2="75000"/>
                        <a14:backgroundMark x1="25695" y1="74349" x2="25695" y2="74349"/>
                        <a14:backgroundMark x1="34993" y1="70182" x2="28477" y2="70443"/>
                        <a14:backgroundMark x1="36603" y1="68620" x2="24963" y2="70182"/>
                        <a14:backgroundMark x1="24817" y1="76042" x2="24817" y2="76042"/>
                        <a14:backgroundMark x1="24085" y1="74870" x2="24085" y2="74870"/>
                        <a14:backgroundMark x1="23499" y1="73307" x2="23499" y2="73307"/>
                        <a14:backgroundMark x1="23499" y1="73307" x2="23206" y2="73307"/>
                        <a14:backgroundMark x1="23133" y1="77604" x2="23133" y2="77604"/>
                        <a14:backgroundMark x1="23280" y1="77604" x2="23280" y2="77604"/>
                        <a14:backgroundMark x1="23133" y1="77344" x2="23133" y2="77344"/>
                        <a14:backgroundMark x1="23426" y1="77604" x2="23426" y2="77604"/>
                      </a14:backgroundRemoval>
                    </a14:imgEffect>
                  </a14:imgLayer>
                </a14:imgProps>
              </a:ext>
            </a:extLst>
          </a:blip>
          <a:srcRect l="15361" t="16574" r="52564" b="15288"/>
          <a:stretch/>
        </p:blipFill>
        <p:spPr>
          <a:xfrm>
            <a:off x="4937386" y="4090371"/>
            <a:ext cx="2317225" cy="2767629"/>
          </a:xfrm>
          <a:prstGeom prst="rect">
            <a:avLst/>
          </a:prstGeom>
        </p:spPr>
      </p:pic>
    </p:spTree>
    <p:extLst>
      <p:ext uri="{BB962C8B-B14F-4D97-AF65-F5344CB8AC3E}">
        <p14:creationId xmlns:p14="http://schemas.microsoft.com/office/powerpoint/2010/main" val="303819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0" y="-28134"/>
            <a:ext cx="12192000" cy="6886134"/>
          </a:xfrm>
          <a:prstGeom prst="rect">
            <a:avLst/>
          </a:prstGeom>
        </p:spPr>
      </p:pic>
      <p:sp>
        <p:nvSpPr>
          <p:cNvPr id="2" name="Rectángulo 1">
            <a:extLst>
              <a:ext uri="{FF2B5EF4-FFF2-40B4-BE49-F238E27FC236}">
                <a16:creationId xmlns:a16="http://schemas.microsoft.com/office/drawing/2014/main" id="{E6D15C3A-D883-E3A5-302B-5020D9015BC1}"/>
              </a:ext>
            </a:extLst>
          </p:cNvPr>
          <p:cNvSpPr/>
          <p:nvPr/>
        </p:nvSpPr>
        <p:spPr>
          <a:xfrm>
            <a:off x="4305285" y="0"/>
            <a:ext cx="3581430"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Características</a:t>
            </a:r>
          </a:p>
        </p:txBody>
      </p:sp>
      <p:sp>
        <p:nvSpPr>
          <p:cNvPr id="3" name="Rectángulo 2">
            <a:extLst>
              <a:ext uri="{FF2B5EF4-FFF2-40B4-BE49-F238E27FC236}">
                <a16:creationId xmlns:a16="http://schemas.microsoft.com/office/drawing/2014/main" id="{3F25FFE8-CAC0-42D6-210D-C53A6C2A6579}"/>
              </a:ext>
            </a:extLst>
          </p:cNvPr>
          <p:cNvSpPr/>
          <p:nvPr/>
        </p:nvSpPr>
        <p:spPr>
          <a:xfrm>
            <a:off x="1288139" y="954610"/>
            <a:ext cx="9615722" cy="4247317"/>
          </a:xfrm>
          <a:prstGeom prst="rect">
            <a:avLst/>
          </a:prstGeom>
          <a:noFill/>
        </p:spPr>
        <p:txBody>
          <a:bodyPr wrap="square" lIns="91440" tIns="45720" rIns="91440" bIns="45720">
            <a:spAutoFit/>
          </a:bodyPr>
          <a:lstStyle/>
          <a:p>
            <a:pPr algn="ct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Una página web estática está compuesta por archivos HTML individuales por cada página que son </a:t>
            </a:r>
            <a:r>
              <a:rPr lang="es-MX" sz="2800" spc="-15" dirty="0" err="1">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pre-generados</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 y presentados al usuario a través del navegador de la misma forma.</a:t>
            </a:r>
          </a:p>
          <a:p>
            <a:pPr algn="ctr"/>
            <a:endPar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endParaRPr>
          </a:p>
          <a:p>
            <a:pPr algn="ct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Como una página web estática básica está compuesta por elementos como títulos, cuadros de textos, etiquetas, imágenes y otros elementos multimedia, un usuario solo puede interactuar con una página web estática a través de lo que permiten los elementos HTML, por ejemplo haciendo clic en enlaces, botones o rellenando formularios como el clásico formulario de subscripción.</a:t>
            </a:r>
            <a:endParaRPr lang="es-MX" sz="28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gn="ct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347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ángulo 1">
            <a:extLst>
              <a:ext uri="{FF2B5EF4-FFF2-40B4-BE49-F238E27FC236}">
                <a16:creationId xmlns:a16="http://schemas.microsoft.com/office/drawing/2014/main" id="{6E1EB132-8A00-AFA7-451C-147258470C7D}"/>
              </a:ext>
            </a:extLst>
          </p:cNvPr>
          <p:cNvSpPr/>
          <p:nvPr/>
        </p:nvSpPr>
        <p:spPr>
          <a:xfrm>
            <a:off x="3500580" y="0"/>
            <a:ext cx="5190845"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Ventajas y Desventajas</a:t>
            </a:r>
          </a:p>
        </p:txBody>
      </p:sp>
      <p:sp>
        <p:nvSpPr>
          <p:cNvPr id="3" name="Rectángulo 2">
            <a:extLst>
              <a:ext uri="{FF2B5EF4-FFF2-40B4-BE49-F238E27FC236}">
                <a16:creationId xmlns:a16="http://schemas.microsoft.com/office/drawing/2014/main" id="{E96428CA-6F5A-8843-F497-88032B746559}"/>
              </a:ext>
            </a:extLst>
          </p:cNvPr>
          <p:cNvSpPr/>
          <p:nvPr/>
        </p:nvSpPr>
        <p:spPr>
          <a:xfrm>
            <a:off x="1991576" y="803410"/>
            <a:ext cx="8208848" cy="5632311"/>
          </a:xfrm>
          <a:prstGeom prst="rect">
            <a:avLst/>
          </a:prstGeom>
          <a:noFill/>
        </p:spPr>
        <p:txBody>
          <a:bodyPr wrap="square" lIns="91440" tIns="45720" rIns="91440" bIns="45720">
            <a:spAutoFit/>
          </a:bodyPr>
          <a:lstStyle/>
          <a:p>
            <a:pPr algn="ctr"/>
            <a:r>
              <a:rPr lang="es-MX" sz="3600" b="1" spc="-15" dirty="0">
                <a:solidFill>
                  <a:srgbClr val="191919"/>
                </a:solidFill>
                <a:latin typeface="Bahnschrift SemiBold Condensed" panose="020B0502040204020203" pitchFamily="34" charset="0"/>
                <a:ea typeface="Times New Roman" panose="02020603050405020304" pitchFamily="18" charset="0"/>
                <a:cs typeface="Times New Roman" panose="02020603050405020304" pitchFamily="18" charset="0"/>
              </a:rPr>
              <a:t>Ventajas:</a:t>
            </a:r>
            <a:endParaRPr lang="es-MX" sz="36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endParaRPr>
          </a:p>
          <a:p>
            <a:pPr algn="ct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-El coste inicial de una página web estática puede ser mucho menor que al de una dinámica</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t>
            </a:r>
          </a:p>
          <a:p>
            <a:pPr algn="ct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-Son muy flexibles cuando se trata del diseño.</a:t>
            </a:r>
          </a:p>
          <a:p>
            <a:pPr algn="ct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-Los tiempos de carga son muy rápidos</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t>
            </a:r>
          </a:p>
          <a:p>
            <a:pPr algn="ctr"/>
            <a:endParaRPr lang="es-MX" sz="3600" spc="-15" dirty="0">
              <a:solidFill>
                <a:srgbClr val="333333"/>
              </a:solidFill>
              <a:latin typeface="Bahnschrift SemiBold Condensed" panose="020B0502040204020203" pitchFamily="34" charset="0"/>
              <a:ea typeface="Times New Roman" panose="02020603050405020304" pitchFamily="18" charset="0"/>
              <a:cs typeface="Times New Roman" panose="02020603050405020304" pitchFamily="18" charset="0"/>
            </a:endParaRPr>
          </a:p>
          <a:p>
            <a:pPr algn="ctr"/>
            <a:r>
              <a:rPr lang="es-MX" sz="3600" spc="-15" dirty="0">
                <a:solidFill>
                  <a:srgbClr val="333333"/>
                </a:solidFill>
                <a:latin typeface="Bahnschrift SemiBold Condensed" panose="020B0502040204020203" pitchFamily="34" charset="0"/>
                <a:ea typeface="Times New Roman" panose="02020603050405020304" pitchFamily="18" charset="0"/>
                <a:cs typeface="Times New Roman" panose="02020603050405020304" pitchFamily="18" charset="0"/>
              </a:rPr>
              <a:t>Desventajas:</a:t>
            </a:r>
            <a:endParaRPr lang="es-MX" sz="36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endParaRPr>
          </a:p>
          <a:p>
            <a:pPr algn="ct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-Una página web estática puede ser más difícil de actualizar</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t>
            </a:r>
          </a:p>
          <a:p>
            <a:pPr algn="ct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-Agregar contenido a la página web o realizar actualizaciones puede incurrir en costos adicionales</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t>
            </a:r>
            <a:endParaRPr lang="es-MX" sz="2800" spc="-15" dirty="0">
              <a:solidFill>
                <a:srgbClr val="333333"/>
              </a:solidFill>
              <a:latin typeface="Bahnschrift SemiBold Condensed" panose="020B0502040204020203" pitchFamily="34" charset="0"/>
              <a:ea typeface="Times New Roman" panose="02020603050405020304" pitchFamily="18" charset="0"/>
              <a:cs typeface="Times New Roman" panose="02020603050405020304" pitchFamily="18" charset="0"/>
            </a:endParaRPr>
          </a:p>
          <a:p>
            <a:pPr algn="ct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-Agregar nuevas páginas o funcionalidades a una web estática puede ser más difícil que hacerlo para una web dinámica</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t>
            </a:r>
            <a:endParaRPr lang="es-ES" sz="7200" b="0" cap="none" spc="0"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ndParaRPr>
          </a:p>
        </p:txBody>
      </p:sp>
    </p:spTree>
    <p:extLst>
      <p:ext uri="{BB962C8B-B14F-4D97-AF65-F5344CB8AC3E}">
        <p14:creationId xmlns:p14="http://schemas.microsoft.com/office/powerpoint/2010/main" val="222175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ángulo 1">
            <a:extLst>
              <a:ext uri="{FF2B5EF4-FFF2-40B4-BE49-F238E27FC236}">
                <a16:creationId xmlns:a16="http://schemas.microsoft.com/office/drawing/2014/main" id="{A6B3F189-E08D-7162-4C4E-E109BA262305}"/>
              </a:ext>
            </a:extLst>
          </p:cNvPr>
          <p:cNvSpPr/>
          <p:nvPr/>
        </p:nvSpPr>
        <p:spPr>
          <a:xfrm>
            <a:off x="5105985" y="31279"/>
            <a:ext cx="1980029"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Ejemplo:</a:t>
            </a:r>
          </a:p>
        </p:txBody>
      </p:sp>
      <p:pic>
        <p:nvPicPr>
          <p:cNvPr id="4" name="Imagen 3">
            <a:extLst>
              <a:ext uri="{FF2B5EF4-FFF2-40B4-BE49-F238E27FC236}">
                <a16:creationId xmlns:a16="http://schemas.microsoft.com/office/drawing/2014/main" id="{E403DDBF-0AEE-305B-C447-F8FC71DA48EC}"/>
              </a:ext>
            </a:extLst>
          </p:cNvPr>
          <p:cNvPicPr>
            <a:picLocks noChangeAspect="1"/>
          </p:cNvPicPr>
          <p:nvPr/>
        </p:nvPicPr>
        <p:blipFill rotWithShape="1">
          <a:blip r:embed="rId3"/>
          <a:srcRect l="37464" t="38907" r="19344" b="46490"/>
          <a:stretch/>
        </p:blipFill>
        <p:spPr>
          <a:xfrm>
            <a:off x="-2" y="2270234"/>
            <a:ext cx="12192001" cy="2317531"/>
          </a:xfrm>
          <a:prstGeom prst="rect">
            <a:avLst/>
          </a:prstGeom>
        </p:spPr>
      </p:pic>
    </p:spTree>
    <p:extLst>
      <p:ext uri="{BB962C8B-B14F-4D97-AF65-F5344CB8AC3E}">
        <p14:creationId xmlns:p14="http://schemas.microsoft.com/office/powerpoint/2010/main" val="84104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0" y="0"/>
            <a:ext cx="12192000" cy="6886682"/>
          </a:xfrm>
          <a:prstGeom prst="rect">
            <a:avLst/>
          </a:prstGeom>
        </p:spPr>
      </p:pic>
      <p:sp>
        <p:nvSpPr>
          <p:cNvPr id="2" name="Rectángulo 1">
            <a:extLst>
              <a:ext uri="{FF2B5EF4-FFF2-40B4-BE49-F238E27FC236}">
                <a16:creationId xmlns:a16="http://schemas.microsoft.com/office/drawing/2014/main" id="{4F9FED3C-76A0-1D68-9300-F438C1CBC148}"/>
              </a:ext>
            </a:extLst>
          </p:cNvPr>
          <p:cNvSpPr/>
          <p:nvPr/>
        </p:nvSpPr>
        <p:spPr>
          <a:xfrm>
            <a:off x="2170084" y="31279"/>
            <a:ext cx="7851829"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¿Qué es una </a:t>
            </a:r>
            <a:r>
              <a:rPr lang="es-ES" sz="5400" dirty="0">
                <a:ln w="0"/>
                <a:effectLst>
                  <a:outerShdw blurRad="38100" dist="19050" dir="2700000" algn="tl" rotWithShape="0">
                    <a:schemeClr val="dk1">
                      <a:alpha val="40000"/>
                    </a:schemeClr>
                  </a:outerShdw>
                </a:effectLst>
                <a:latin typeface="Agency FB" panose="020B0503020202020204" pitchFamily="34" charset="0"/>
              </a:rPr>
              <a:t>P</a:t>
            </a: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ágina </a:t>
            </a:r>
            <a:r>
              <a:rPr lang="es-ES" sz="5400" dirty="0">
                <a:ln w="0"/>
                <a:effectLst>
                  <a:outerShdw blurRad="38100" dist="19050" dir="2700000" algn="tl" rotWithShape="0">
                    <a:schemeClr val="dk1">
                      <a:alpha val="40000"/>
                    </a:schemeClr>
                  </a:outerShdw>
                </a:effectLst>
                <a:latin typeface="Agency FB" panose="020B0503020202020204" pitchFamily="34" charset="0"/>
              </a:rPr>
              <a:t>W</a:t>
            </a: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eb Dinámica?</a:t>
            </a:r>
          </a:p>
        </p:txBody>
      </p:sp>
      <p:sp>
        <p:nvSpPr>
          <p:cNvPr id="3" name="Rectángulo 2">
            <a:extLst>
              <a:ext uri="{FF2B5EF4-FFF2-40B4-BE49-F238E27FC236}">
                <a16:creationId xmlns:a16="http://schemas.microsoft.com/office/drawing/2014/main" id="{EDE602A6-9F1A-E472-E965-3336B704D36D}"/>
              </a:ext>
            </a:extLst>
          </p:cNvPr>
          <p:cNvSpPr/>
          <p:nvPr/>
        </p:nvSpPr>
        <p:spPr>
          <a:xfrm>
            <a:off x="2564089" y="1074530"/>
            <a:ext cx="7063817" cy="2646878"/>
          </a:xfrm>
          <a:prstGeom prst="rect">
            <a:avLst/>
          </a:prstGeom>
          <a:noFill/>
        </p:spPr>
        <p:txBody>
          <a:bodyPr wrap="square" lIns="91440" tIns="45720" rIns="91440" bIns="45720">
            <a:spAutoFit/>
          </a:bodyPr>
          <a:lstStyle/>
          <a:p>
            <a:pPr algn="ct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La palabra dinámica se refiere a elementos que cambian continuamente, son interactivos y funcionales, en lugar de ser simplemente informativos. Por supuesto, eso requiere utilizar más que solo código HTML y CSS.</a:t>
            </a:r>
            <a:endParaRPr lang="es-MX" sz="28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gn="ctr"/>
            <a:endParaRPr lang="es-MX" sz="5400" b="0" cap="none" spc="0" dirty="0">
              <a:ln w="0"/>
              <a:solidFill>
                <a:schemeClr val="tx1"/>
              </a:solidFill>
              <a:effectLst>
                <a:outerShdw blurRad="38100" dist="19050" dir="2700000" algn="tl" rotWithShape="0">
                  <a:schemeClr val="dk1">
                    <a:alpha val="40000"/>
                  </a:schemeClr>
                </a:outerShdw>
              </a:effectLst>
            </a:endParaRPr>
          </a:p>
        </p:txBody>
      </p:sp>
      <p:pic>
        <p:nvPicPr>
          <p:cNvPr id="4" name="Imagen 3">
            <a:extLst>
              <a:ext uri="{FF2B5EF4-FFF2-40B4-BE49-F238E27FC236}">
                <a16:creationId xmlns:a16="http://schemas.microsoft.com/office/drawing/2014/main" id="{267CFA75-9B43-56EB-6FFB-39E74757BA2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0573" b="76563" l="56735" r="92533">
                        <a14:foregroundMark x1="57321" y1="23177" x2="56881" y2="34505"/>
                        <a14:foregroundMark x1="92679" y1="31510" x2="92679" y2="31510"/>
                        <a14:foregroundMark x1="87189" y1="36719" x2="87189" y2="36719"/>
                        <a14:foregroundMark x1="71596" y1="75391" x2="71596" y2="75391"/>
                        <a14:foregroundMark x1="73060" y1="74089" x2="73060" y2="74089"/>
                        <a14:foregroundMark x1="75329" y1="74870" x2="75329" y2="74870"/>
                        <a14:foregroundMark x1="67350" y1="75651" x2="67350" y2="75651"/>
                        <a14:foregroundMark x1="67057" y1="73047" x2="67057" y2="73047"/>
                        <a14:foregroundMark x1="64861" y1="75911" x2="64861" y2="75911"/>
                        <a14:foregroundMark x1="62811" y1="76042" x2="62811" y2="76042"/>
                        <a14:foregroundMark x1="61713" y1="75521" x2="61713" y2="75521"/>
                        <a14:foregroundMark x1="67057" y1="72786" x2="67057" y2="72786"/>
                        <a14:foregroundMark x1="67057" y1="76042" x2="67057" y2="76042"/>
                        <a14:foregroundMark x1="69327" y1="76042" x2="69327" y2="76042"/>
                        <a14:foregroundMark x1="70571" y1="75000" x2="70571" y2="75000"/>
                        <a14:foregroundMark x1="69766" y1="75391" x2="69766" y2="75391"/>
                        <a14:foregroundMark x1="75842" y1="76432" x2="75842" y2="76432"/>
                        <a14:foregroundMark x1="68302" y1="75911" x2="68302" y2="75911"/>
                        <a14:foregroundMark x1="68302" y1="73958" x2="68302" y2="73958"/>
                        <a14:foregroundMark x1="68887" y1="75391" x2="68887" y2="75391"/>
                        <a14:foregroundMark x1="69400" y1="76563" x2="69400" y2="76563"/>
                        <a14:foregroundMark x1="69253" y1="76302" x2="69253" y2="76302"/>
                        <a14:foregroundMark x1="69253" y1="76432" x2="69253" y2="76432"/>
                        <a14:foregroundMark x1="69985" y1="74089" x2="69985" y2="74089"/>
                        <a14:foregroundMark x1="70498" y1="74740" x2="70498" y2="74740"/>
                        <a14:foregroundMark x1="70278" y1="75130" x2="70278" y2="75130"/>
                        <a14:foregroundMark x1="70278" y1="75130" x2="70278" y2="75130"/>
                        <a14:foregroundMark x1="70278" y1="75130" x2="70278" y2="75130"/>
                        <a14:foregroundMark x1="66618" y1="72786" x2="66618" y2="72786"/>
                        <a14:foregroundMark x1="69400" y1="76172" x2="69400" y2="76172"/>
                        <a14:foregroundMark x1="69253" y1="75911" x2="69253" y2="75911"/>
                        <a14:foregroundMark x1="69327" y1="76042" x2="69327" y2="76042"/>
                        <a14:foregroundMark x1="70278" y1="75000" x2="70278" y2="75000"/>
                        <a14:foregroundMark x1="70278" y1="75130" x2="70278" y2="75130"/>
                        <a14:foregroundMark x1="70278" y1="75000" x2="70278" y2="75000"/>
                        <a14:foregroundMark x1="70205" y1="74609" x2="70278" y2="75521"/>
                        <a14:backgroundMark x1="61201" y1="75130" x2="61201" y2="75130"/>
                        <a14:backgroundMark x1="66764" y1="75521" x2="66764" y2="75521"/>
                        <a14:backgroundMark x1="66911" y1="73177" x2="66911" y2="73177"/>
                        <a14:backgroundMark x1="75183" y1="75651" x2="75183" y2="75651"/>
                        <a14:backgroundMark x1="68814" y1="75130" x2="68814" y2="75130"/>
                        <a14:backgroundMark x1="67130" y1="73177" x2="67130" y2="73177"/>
                        <a14:backgroundMark x1="64861" y1="75521" x2="64861" y2="75521"/>
                        <a14:backgroundMark x1="68887" y1="75651" x2="68887" y2="75651"/>
                        <a14:backgroundMark x1="68741" y1="74870" x2="68741" y2="74870"/>
                        <a14:backgroundMark x1="68814" y1="75391" x2="68814" y2="75391"/>
                        <a14:backgroundMark x1="66837" y1="74609" x2="66837" y2="74609"/>
                        <a14:backgroundMark x1="66618" y1="72526" x2="66618" y2="72526"/>
                        <a14:backgroundMark x1="70132" y1="75781" x2="70132" y2="75781"/>
                        <a14:backgroundMark x1="70132" y1="75260" x2="70132" y2="75260"/>
                        <a14:backgroundMark x1="70059" y1="74870" x2="70059" y2="74870"/>
                      </a14:backgroundRemoval>
                    </a14:imgEffect>
                  </a14:imgLayer>
                </a14:imgProps>
              </a:ext>
            </a:extLst>
          </a:blip>
          <a:srcRect l="53361" t="13902" r="3237" b="17798"/>
          <a:stretch/>
        </p:blipFill>
        <p:spPr>
          <a:xfrm>
            <a:off x="3725864" y="2692720"/>
            <a:ext cx="4740266" cy="4193962"/>
          </a:xfrm>
          <a:prstGeom prst="rect">
            <a:avLst/>
          </a:prstGeom>
        </p:spPr>
      </p:pic>
    </p:spTree>
    <p:extLst>
      <p:ext uri="{BB962C8B-B14F-4D97-AF65-F5344CB8AC3E}">
        <p14:creationId xmlns:p14="http://schemas.microsoft.com/office/powerpoint/2010/main" val="386707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2C43EE-1C8D-FFC5-6004-AE7C95A8BE86}"/>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ángulo 1">
            <a:extLst>
              <a:ext uri="{FF2B5EF4-FFF2-40B4-BE49-F238E27FC236}">
                <a16:creationId xmlns:a16="http://schemas.microsoft.com/office/drawing/2014/main" id="{7379A987-ADAD-6B03-7ECE-D57E71CF2A04}"/>
              </a:ext>
            </a:extLst>
          </p:cNvPr>
          <p:cNvSpPr/>
          <p:nvPr/>
        </p:nvSpPr>
        <p:spPr>
          <a:xfrm>
            <a:off x="3965896" y="31279"/>
            <a:ext cx="4260207" cy="923330"/>
          </a:xfrm>
          <a:prstGeom prst="rect">
            <a:avLst/>
          </a:prstGeom>
          <a:noFill/>
        </p:spPr>
        <p:txBody>
          <a:bodyPr wrap="squar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latin typeface="Agency FB" panose="020B0503020202020204" pitchFamily="34" charset="0"/>
              </a:rPr>
              <a:t>Características</a:t>
            </a:r>
          </a:p>
        </p:txBody>
      </p:sp>
      <p:sp>
        <p:nvSpPr>
          <p:cNvPr id="3" name="Rectángulo 2">
            <a:extLst>
              <a:ext uri="{FF2B5EF4-FFF2-40B4-BE49-F238E27FC236}">
                <a16:creationId xmlns:a16="http://schemas.microsoft.com/office/drawing/2014/main" id="{98616FB1-1AAB-5B2C-B06E-0C12C3047C50}"/>
              </a:ext>
            </a:extLst>
          </p:cNvPr>
          <p:cNvSpPr/>
          <p:nvPr/>
        </p:nvSpPr>
        <p:spPr>
          <a:xfrm>
            <a:off x="967956" y="1104510"/>
            <a:ext cx="10256085" cy="4832092"/>
          </a:xfrm>
          <a:prstGeom prst="rect">
            <a:avLst/>
          </a:prstGeom>
          <a:noFill/>
        </p:spPr>
        <p:txBody>
          <a:bodyPr wrap="square" lIns="91440" tIns="45720" rIns="91440" bIns="45720">
            <a:spAutoFit/>
          </a:bodyPr>
          <a:lstStyle/>
          <a:p>
            <a:pPr algn="ct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Los sitios web dinámicos basan su comportamiento y funcionalidad en dos tipos de programación, </a:t>
            </a:r>
            <a:r>
              <a:rPr lang="es-MX" sz="2800" b="1" spc="-15" dirty="0" err="1">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front-end</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 (del lado del cliente) y </a:t>
            </a:r>
            <a:r>
              <a:rPr lang="es-MX" sz="2800" b="1" spc="-15" dirty="0">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back-</a:t>
            </a:r>
            <a:r>
              <a:rPr lang="es-MX" sz="2800" b="1" spc="-15" dirty="0" err="1">
                <a:solidFill>
                  <a:srgbClr val="191919"/>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end</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 (</a:t>
            </a:r>
            <a:r>
              <a:rPr lang="es-MX" sz="2800" i="1"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del lado del servidor</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 Las instrucciones del lado del cliente es código JavaScript que se ejecuta en el navegador. Mientras que las instrucciones que se ejecutan del lado del servidor son instrucciones escritas en lenguajes de scripting o programación, como </a:t>
            </a:r>
            <a:r>
              <a:rPr lang="es-MX" sz="2800" spc="-15" dirty="0" err="1">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ASP.Net</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 PHP, Python, etc. y que son ejecutadas para crear lo que el usuario ha solicitado en su interacción con la página.</a:t>
            </a:r>
            <a:endParaRPr lang="es-MX" sz="28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gn="ct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-Una página web dinámica puede ser más compleja cuando hablamos de su diseño y desarrollo.</a:t>
            </a:r>
          </a:p>
          <a:p>
            <a:pPr algn="ctr"/>
            <a:r>
              <a:rPr lang="es-MX" sz="2800" spc="-15" dirty="0">
                <a:solidFill>
                  <a:srgbClr val="333333"/>
                </a:solidFill>
                <a:latin typeface="Bahnschrift SemiBold Condensed" panose="020B0502040204020203" pitchFamily="34" charset="0"/>
                <a:ea typeface="Times New Roman" panose="02020603050405020304" pitchFamily="18" charset="0"/>
                <a:cs typeface="Times New Roman" panose="02020603050405020304" pitchFamily="18" charset="0"/>
              </a:rPr>
              <a:t>-T</a:t>
            </a: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ambién es más versátil cuando se trata de la funcionalidad que ofrece.</a:t>
            </a:r>
          </a:p>
          <a:p>
            <a:pPr algn="ctr"/>
            <a:r>
              <a:rPr lang="es-MX" sz="2800" spc="-15" dirty="0">
                <a:solidFill>
                  <a:srgbClr val="333333"/>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-Se caracterizan por la interactividad y la funcionalidad.</a:t>
            </a:r>
            <a:endParaRPr lang="es-ES" sz="9600" b="0" cap="none" spc="0"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ndParaRPr>
          </a:p>
        </p:txBody>
      </p:sp>
    </p:spTree>
    <p:extLst>
      <p:ext uri="{BB962C8B-B14F-4D97-AF65-F5344CB8AC3E}">
        <p14:creationId xmlns:p14="http://schemas.microsoft.com/office/powerpoint/2010/main" val="1324724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633</Words>
  <Application>Microsoft Office PowerPoint</Application>
  <PresentationFormat>Panorámica</PresentationFormat>
  <Paragraphs>43</Paragraphs>
  <Slides>11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Agency FB</vt:lpstr>
      <vt:lpstr>Arial</vt:lpstr>
      <vt:lpstr>Bahnschrift SemiBold Condensed</vt:lpstr>
      <vt:lpstr>Calibri</vt:lpstr>
      <vt:lpstr>Calibri Light</vt:lpstr>
      <vt:lpstr>Helvetica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villalobos atilano</dc:creator>
  <cp:lastModifiedBy>ricardo villalobos atilano</cp:lastModifiedBy>
  <cp:revision>6</cp:revision>
  <dcterms:created xsi:type="dcterms:W3CDTF">2022-10-10T23:13:36Z</dcterms:created>
  <dcterms:modified xsi:type="dcterms:W3CDTF">2022-10-11T02:10:54Z</dcterms:modified>
</cp:coreProperties>
</file>