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7"/>
  </p:notesMasterIdLst>
  <p:sldIdLst>
    <p:sldId id="322" r:id="rId2"/>
    <p:sldId id="271" r:id="rId3"/>
    <p:sldId id="325" r:id="rId4"/>
    <p:sldId id="324" r:id="rId5"/>
    <p:sldId id="326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E2E7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11956D-4092-41B9-88B0-B756A539B523}">
  <a:tblStyle styleId="{2011956D-4092-41B9-88B0-B756A539B5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364" autoAdjust="0"/>
  </p:normalViewPr>
  <p:slideViewPr>
    <p:cSldViewPr snapToGrid="0">
      <p:cViewPr varScale="1">
        <p:scale>
          <a:sx n="150" d="100"/>
          <a:sy n="150" d="100"/>
        </p:scale>
        <p:origin x="52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7f9262ee2f_0_24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7f9262ee2f_0_24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CAPTION_ONL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5C860-FB2C-4276-A995-B7F19658D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DC110AA-4C88-4511-BCF8-0A5C0AA32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20"/>
            <a:ext cx="9135614" cy="520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5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2" name="Picture 30" descr="Evolución de la ingeniería de 'software' | Universidad de Lim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51" y="1394730"/>
            <a:ext cx="3200713" cy="1621876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ángulo 23"/>
          <p:cNvSpPr/>
          <p:nvPr/>
        </p:nvSpPr>
        <p:spPr>
          <a:xfrm>
            <a:off x="828242" y="130759"/>
            <a:ext cx="7766338" cy="1110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16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“</a:t>
            </a:r>
            <a:r>
              <a:rPr lang="es-ES" sz="14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Año del fortalecimiento de la Soberanía Nacional”</a:t>
            </a:r>
            <a:endParaRPr lang="es-PE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s-ES" sz="16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SERVICIO NACIONAL DE ADIESTRAMIENTO EN TRABAJO INDUSTRIAL</a:t>
            </a:r>
            <a:endParaRPr lang="es-PE" sz="12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s-ES" sz="2200" b="1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SENATI</a:t>
            </a:r>
            <a:br>
              <a:rPr lang="es-ES" sz="20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s-PE" sz="1200" dirty="0">
              <a:solidFill>
                <a:schemeClr val="bg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5" name="Imagen 24" descr="CAMPUS VIRTUAL SENATI"/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025" y="1418402"/>
            <a:ext cx="1724025" cy="1430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Imagen 25" descr="CAMPUS VIRTUAL SENATI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48145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Rectángulo 27"/>
          <p:cNvSpPr/>
          <p:nvPr/>
        </p:nvSpPr>
        <p:spPr>
          <a:xfrm>
            <a:off x="1937904" y="3657547"/>
            <a:ext cx="5268191" cy="1164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algn="ctr">
              <a:spcAft>
                <a:spcPts val="0"/>
              </a:spcAft>
            </a:pPr>
            <a:r>
              <a:rPr lang="es-ES" b="1" dirty="0">
                <a:solidFill>
                  <a:srgbClr val="1933F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INTEGRANTES:</a:t>
            </a:r>
          </a:p>
          <a:p>
            <a:pPr marL="228600" algn="ctr">
              <a:spcAft>
                <a:spcPts val="0"/>
              </a:spcAft>
            </a:pPr>
            <a:r>
              <a:rPr lang="es-ES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CLEMENTE TAPULLIMA, ALAN E.</a:t>
            </a:r>
          </a:p>
          <a:p>
            <a:pPr marL="228600" algn="ctr">
              <a:spcAft>
                <a:spcPts val="0"/>
              </a:spcAft>
            </a:pPr>
            <a:r>
              <a:rPr lang="es-ES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TIMOTEO JUSTO, KENYI B.</a:t>
            </a:r>
            <a:endParaRPr lang="es-P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ctr">
              <a:spcAft>
                <a:spcPts val="0"/>
              </a:spcAft>
            </a:pPr>
            <a:r>
              <a:rPr lang="es-PE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ROJAS TARAZONA, MARCO R.</a:t>
            </a:r>
          </a:p>
          <a:p>
            <a:pPr algn="ctr">
              <a:spcAft>
                <a:spcPts val="0"/>
              </a:spcAft>
            </a:pPr>
            <a:r>
              <a:rPr lang="es-E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s-P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9" name="Imagen 28" descr="CAMPUS VIRTUAL SENATI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436918"/>
            <a:ext cx="74814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Imagen 29" descr="CAMPUS VIRTUAL SENATI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855" y="4436918"/>
            <a:ext cx="74814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Imagen 30" descr="CAMPUS VIRTUAL SENATI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855" y="20782"/>
            <a:ext cx="748145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Rectángulo 20"/>
          <p:cNvSpPr/>
          <p:nvPr/>
        </p:nvSpPr>
        <p:spPr>
          <a:xfrm>
            <a:off x="1759327" y="1086952"/>
            <a:ext cx="59041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algn="ctr"/>
            <a:r>
              <a:rPr lang="es-ES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INGENIERÍA DE SOFTWARE CON INTELIGENCIA ARTIFICIAL </a:t>
            </a:r>
            <a:endParaRPr lang="es-PE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104" name="Picture 32" descr="Ingenieria de Software con Inteligencia Artificial | SENATI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113" y="1467726"/>
            <a:ext cx="3239492" cy="1766391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-186814" y="3483880"/>
            <a:ext cx="3200712" cy="895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algn="ctr"/>
            <a:r>
              <a:rPr lang="es-ES" sz="1600" b="1" dirty="0">
                <a:solidFill>
                  <a:srgbClr val="1933F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CURSO:</a:t>
            </a:r>
          </a:p>
          <a:p>
            <a:pPr marL="228600" algn="ctr"/>
            <a:r>
              <a:rPr lang="es-ES" sz="1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ALGORITMIA PARA LA IA.</a:t>
            </a:r>
          </a:p>
          <a:p>
            <a:pPr marL="228600" algn="ctr"/>
            <a:endParaRPr lang="es-PE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ctr"/>
            <a:r>
              <a:rPr lang="es-ES" sz="1600" b="1" dirty="0">
                <a:solidFill>
                  <a:srgbClr val="1933F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DOCENTE:</a:t>
            </a:r>
            <a:endParaRPr lang="es-PE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ctr"/>
            <a:r>
              <a:rPr lang="es-E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ALEXANDER DOMINGUEZ PILCO</a:t>
            </a:r>
            <a:endParaRPr lang="es-PE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448859" y="3315285"/>
            <a:ext cx="946996" cy="942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rgbClr val="1933F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GRUPO: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5TO</a:t>
            </a:r>
            <a:endParaRPr lang="es-PE" sz="12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47578-ED6F-49D2-867B-AAC2F21C2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50" y="1087974"/>
            <a:ext cx="7411750" cy="1547276"/>
          </a:xfrm>
        </p:spPr>
        <p:txBody>
          <a:bodyPr/>
          <a:lstStyle/>
          <a:p>
            <a:r>
              <a:rPr lang="es-ES" sz="2800" b="1" i="0" dirty="0" err="1">
                <a:solidFill>
                  <a:schemeClr val="bg1"/>
                </a:solidFill>
                <a:effectLst/>
                <a:latin typeface="Söhne"/>
              </a:rPr>
              <a:t>MergeSort</a:t>
            </a:r>
            <a:r>
              <a:rPr lang="es-ES" sz="2800" b="1" i="0" dirty="0">
                <a:solidFill>
                  <a:schemeClr val="bg1"/>
                </a:solidFill>
                <a:effectLst/>
                <a:latin typeface="Söhne"/>
              </a:rPr>
              <a:t> es un algoritmo de ordenamiento que utiliza el enfoque "dividir y conquistar" para ordenar un arreglo o una lista. Su nombre proviene de la etapa de fusión, donde los </a:t>
            </a:r>
            <a:r>
              <a:rPr lang="es-ES" sz="2800" b="1" i="0" dirty="0" err="1">
                <a:solidFill>
                  <a:schemeClr val="bg1"/>
                </a:solidFill>
                <a:effectLst/>
                <a:latin typeface="Söhne"/>
              </a:rPr>
              <a:t>subarreglos</a:t>
            </a:r>
            <a:r>
              <a:rPr lang="es-ES" sz="2800" b="1" i="0" dirty="0">
                <a:solidFill>
                  <a:schemeClr val="bg1"/>
                </a:solidFill>
                <a:effectLst/>
                <a:latin typeface="Söhne"/>
              </a:rPr>
              <a:t> ordenados se combinan para formar un arreglo final ordenado</a:t>
            </a:r>
            <a:endParaRPr lang="es-PE" sz="2800" b="1" dirty="0">
              <a:solidFill>
                <a:schemeClr val="bg1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A166DF9-97EF-41E2-9494-DA9F009DE874}"/>
              </a:ext>
            </a:extLst>
          </p:cNvPr>
          <p:cNvSpPr txBox="1">
            <a:spLocks/>
          </p:cNvSpPr>
          <p:nvPr/>
        </p:nvSpPr>
        <p:spPr>
          <a:xfrm>
            <a:off x="335250" y="241299"/>
            <a:ext cx="4554250" cy="84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s-PE" sz="4000" dirty="0"/>
              <a:t>MERGET SORT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1BAA130-003A-4AA4-9FDF-4D1A5C8B4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956" y="76200"/>
            <a:ext cx="2761687" cy="131362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20625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E12A4-7C3F-4AE9-9EF2-3D23084D4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00" y="146049"/>
            <a:ext cx="6116350" cy="846675"/>
          </a:xfrm>
        </p:spPr>
        <p:txBody>
          <a:bodyPr/>
          <a:lstStyle/>
          <a:p>
            <a:r>
              <a:rPr lang="es-PE" dirty="0"/>
              <a:t>¿Para qué sirve </a:t>
            </a:r>
            <a:r>
              <a:rPr lang="es-PE" dirty="0" err="1"/>
              <a:t>Merget</a:t>
            </a:r>
            <a:r>
              <a:rPr lang="es-PE" dirty="0"/>
              <a:t> </a:t>
            </a:r>
            <a:r>
              <a:rPr lang="es-PE" dirty="0" err="1"/>
              <a:t>Sort</a:t>
            </a:r>
            <a:r>
              <a:rPr lang="es-PE" dirty="0"/>
              <a:t>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8310AA1-6FF8-4D27-8EE8-6EC4683FCBBB}"/>
              </a:ext>
            </a:extLst>
          </p:cNvPr>
          <p:cNvSpPr txBox="1"/>
          <p:nvPr/>
        </p:nvSpPr>
        <p:spPr>
          <a:xfrm>
            <a:off x="209550" y="992724"/>
            <a:ext cx="4572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i="0" dirty="0" err="1">
                <a:solidFill>
                  <a:schemeClr val="bg1"/>
                </a:solidFill>
                <a:effectLst/>
                <a:latin typeface="Söhne"/>
              </a:rPr>
              <a:t>MergeSort</a:t>
            </a:r>
            <a:r>
              <a:rPr lang="es-ES" sz="2400" b="1" i="0" dirty="0">
                <a:solidFill>
                  <a:schemeClr val="bg1"/>
                </a:solidFill>
                <a:effectLst/>
                <a:latin typeface="Söhne"/>
              </a:rPr>
              <a:t> es un algoritmo de ordenamiento que tiene diversas aplicaciones y beneficios en el ámbito de la programación y el análisis de algoritmos. Aquí hay algunas de las principales razones por las que </a:t>
            </a:r>
            <a:r>
              <a:rPr lang="es-ES" sz="2400" b="1" i="0" dirty="0" err="1">
                <a:solidFill>
                  <a:schemeClr val="bg1"/>
                </a:solidFill>
                <a:effectLst/>
                <a:latin typeface="Söhne"/>
              </a:rPr>
              <a:t>MergeSort</a:t>
            </a:r>
            <a:r>
              <a:rPr lang="es-ES" sz="2400" b="1" i="0" dirty="0">
                <a:solidFill>
                  <a:schemeClr val="bg1"/>
                </a:solidFill>
                <a:effectLst/>
                <a:latin typeface="Söhne"/>
              </a:rPr>
              <a:t> es útil:</a:t>
            </a:r>
            <a:endParaRPr lang="es-PE" sz="2400" b="1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25ADE4D-F713-4320-96E6-693E79B4D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352" y="1073150"/>
            <a:ext cx="3670098" cy="197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95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41B2A-8642-4583-8544-E100AB212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0"/>
            <a:ext cx="8382000" cy="941400"/>
          </a:xfrm>
        </p:spPr>
        <p:txBody>
          <a:bodyPr/>
          <a:lstStyle/>
          <a:p>
            <a:r>
              <a:rPr lang="es-ES" b="1" dirty="0">
                <a:solidFill>
                  <a:srgbClr val="00B0F0"/>
                </a:solidFill>
                <a:latin typeface="Söhne"/>
              </a:rPr>
              <a:t>S</a:t>
            </a:r>
            <a:r>
              <a:rPr lang="es-ES" b="1" i="0" dirty="0">
                <a:solidFill>
                  <a:srgbClr val="00B0F0"/>
                </a:solidFill>
                <a:effectLst/>
                <a:latin typeface="Söhne"/>
              </a:rPr>
              <a:t>e divide en tres pasos:</a:t>
            </a:r>
            <a:br>
              <a:rPr lang="es-ES" b="0" i="0" dirty="0">
                <a:solidFill>
                  <a:srgbClr val="00B0F0"/>
                </a:solidFill>
                <a:effectLst/>
                <a:latin typeface="Söhne"/>
              </a:rPr>
            </a:br>
            <a:r>
              <a:rPr lang="es-ES" b="1" i="0" dirty="0">
                <a:solidFill>
                  <a:srgbClr val="EF4444"/>
                </a:solidFill>
                <a:effectLst/>
                <a:latin typeface="Söhne"/>
              </a:rPr>
              <a:t>División:</a:t>
            </a:r>
            <a:r>
              <a:rPr lang="es-ES" b="0" i="0" dirty="0">
                <a:solidFill>
                  <a:srgbClr val="EF4444"/>
                </a:solidFill>
                <a:effectLst/>
                <a:latin typeface="Söhne"/>
              </a:rPr>
              <a:t> </a:t>
            </a:r>
            <a:r>
              <a:rPr lang="es-ES" b="0" i="0" dirty="0">
                <a:solidFill>
                  <a:schemeClr val="bg1"/>
                </a:solidFill>
                <a:effectLst/>
                <a:latin typeface="Söhne"/>
              </a:rPr>
              <a:t>El arreglo se divide en dos mitades aproximadamente iguales. Este proceso continúa hasta que cada </a:t>
            </a:r>
            <a:r>
              <a:rPr lang="es-ES" b="0" i="0" dirty="0" err="1">
                <a:solidFill>
                  <a:schemeClr val="bg1"/>
                </a:solidFill>
                <a:effectLst/>
                <a:latin typeface="Söhne"/>
              </a:rPr>
              <a:t>subarreglo</a:t>
            </a:r>
            <a:r>
              <a:rPr lang="es-ES" b="0" i="0" dirty="0">
                <a:solidFill>
                  <a:schemeClr val="bg1"/>
                </a:solidFill>
                <a:effectLst/>
                <a:latin typeface="Söhne"/>
              </a:rPr>
              <a:t> contenga un solo elemento (considerado ordenado).</a:t>
            </a:r>
            <a:br>
              <a:rPr lang="es-ES" b="0" i="0" dirty="0">
                <a:solidFill>
                  <a:srgbClr val="EF4444"/>
                </a:solidFill>
                <a:effectLst/>
                <a:latin typeface="Söhne"/>
              </a:rPr>
            </a:br>
            <a:r>
              <a:rPr lang="es-ES" b="1" i="0" dirty="0">
                <a:solidFill>
                  <a:srgbClr val="EF4444"/>
                </a:solidFill>
                <a:effectLst/>
                <a:latin typeface="Söhne"/>
              </a:rPr>
              <a:t>Ordenación Recursiva:</a:t>
            </a:r>
            <a:r>
              <a:rPr lang="es-ES" b="0" i="0" dirty="0">
                <a:solidFill>
                  <a:srgbClr val="EF4444"/>
                </a:solidFill>
                <a:effectLst/>
                <a:latin typeface="Söhne"/>
              </a:rPr>
              <a:t> </a:t>
            </a:r>
            <a:r>
              <a:rPr lang="es-ES" b="0" i="0" dirty="0">
                <a:solidFill>
                  <a:schemeClr val="bg1"/>
                </a:solidFill>
                <a:effectLst/>
                <a:latin typeface="Söhne"/>
              </a:rPr>
              <a:t>Cada </a:t>
            </a:r>
            <a:r>
              <a:rPr lang="es-ES" b="0" i="0" dirty="0" err="1">
                <a:solidFill>
                  <a:schemeClr val="bg1"/>
                </a:solidFill>
                <a:effectLst/>
                <a:latin typeface="Söhne"/>
              </a:rPr>
              <a:t>subarreglo</a:t>
            </a:r>
            <a:r>
              <a:rPr lang="es-ES" b="0" i="0" dirty="0">
                <a:solidFill>
                  <a:schemeClr val="bg1"/>
                </a:solidFill>
                <a:effectLst/>
                <a:latin typeface="Söhne"/>
              </a:rPr>
              <a:t> se ordena recursivamente mediante </a:t>
            </a:r>
            <a:r>
              <a:rPr lang="es-ES" b="0" i="0" dirty="0" err="1">
                <a:solidFill>
                  <a:schemeClr val="bg1"/>
                </a:solidFill>
                <a:effectLst/>
                <a:latin typeface="Söhne"/>
              </a:rPr>
              <a:t>MergeSort</a:t>
            </a:r>
            <a:r>
              <a:rPr lang="es-ES" b="0" i="0" dirty="0">
                <a:solidFill>
                  <a:schemeClr val="bg1"/>
                </a:solidFill>
                <a:effectLst/>
                <a:latin typeface="Söhne"/>
              </a:rPr>
              <a:t>. Esto implica dividir nuevamente el </a:t>
            </a:r>
            <a:r>
              <a:rPr lang="es-ES" b="0" i="0" dirty="0" err="1">
                <a:solidFill>
                  <a:schemeClr val="bg1"/>
                </a:solidFill>
                <a:effectLst/>
                <a:latin typeface="Söhne"/>
              </a:rPr>
              <a:t>subarreglo</a:t>
            </a:r>
            <a:r>
              <a:rPr lang="es-ES" b="0" i="0" dirty="0">
                <a:solidFill>
                  <a:schemeClr val="bg1"/>
                </a:solidFill>
                <a:effectLst/>
                <a:latin typeface="Söhne"/>
              </a:rPr>
              <a:t> y luego combinar los </a:t>
            </a:r>
            <a:r>
              <a:rPr lang="es-ES" b="0" i="0" dirty="0" err="1">
                <a:solidFill>
                  <a:schemeClr val="bg1"/>
                </a:solidFill>
                <a:effectLst/>
                <a:latin typeface="Söhne"/>
              </a:rPr>
              <a:t>subarreglos</a:t>
            </a:r>
            <a:r>
              <a:rPr lang="es-ES" b="0" i="0" dirty="0">
                <a:solidFill>
                  <a:schemeClr val="bg1"/>
                </a:solidFill>
                <a:effectLst/>
                <a:latin typeface="Söhne"/>
              </a:rPr>
              <a:t> ordenados.</a:t>
            </a:r>
            <a:br>
              <a:rPr lang="es-ES" b="0" i="0" dirty="0">
                <a:solidFill>
                  <a:srgbClr val="EF4444"/>
                </a:solidFill>
                <a:effectLst/>
                <a:latin typeface="Söhne"/>
              </a:rPr>
            </a:br>
            <a:r>
              <a:rPr lang="es-ES" b="1" i="0" dirty="0">
                <a:solidFill>
                  <a:srgbClr val="EF4444"/>
                </a:solidFill>
                <a:effectLst/>
                <a:latin typeface="Söhne"/>
              </a:rPr>
              <a:t>Fusión:</a:t>
            </a:r>
            <a:r>
              <a:rPr lang="es-ES" b="0" i="0" dirty="0">
                <a:solidFill>
                  <a:srgbClr val="EF4444"/>
                </a:solidFill>
                <a:effectLst/>
                <a:latin typeface="Söhne"/>
              </a:rPr>
              <a:t> </a:t>
            </a:r>
            <a:r>
              <a:rPr lang="es-ES" b="0" i="0" dirty="0">
                <a:solidFill>
                  <a:schemeClr val="bg1"/>
                </a:solidFill>
                <a:effectLst/>
                <a:latin typeface="Söhne"/>
              </a:rPr>
              <a:t>Los </a:t>
            </a:r>
            <a:r>
              <a:rPr lang="es-ES" b="0" i="0" dirty="0" err="1">
                <a:solidFill>
                  <a:schemeClr val="bg1"/>
                </a:solidFill>
                <a:effectLst/>
                <a:latin typeface="Söhne"/>
              </a:rPr>
              <a:t>subarreglos</a:t>
            </a:r>
            <a:r>
              <a:rPr lang="es-ES" b="0" i="0" dirty="0">
                <a:solidFill>
                  <a:schemeClr val="bg1"/>
                </a:solidFill>
                <a:effectLst/>
                <a:latin typeface="Söhne"/>
              </a:rPr>
              <a:t> ordenados se fusionan para formar el arreglo final ordenado. Durante la fusión, los elementos se comparan y se colocan en su posición correcta en el arreglo resultante.</a:t>
            </a:r>
            <a:br>
              <a:rPr lang="es-ES" b="0" i="0" dirty="0">
                <a:solidFill>
                  <a:schemeClr val="bg1"/>
                </a:solidFill>
                <a:effectLst/>
                <a:latin typeface="Söhne"/>
              </a:rPr>
            </a:b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ACFB20C-6B7D-4AA2-B38C-E5797CB43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019" y="4131333"/>
            <a:ext cx="1813981" cy="101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168008"/>
      </p:ext>
    </p:extLst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246</Words>
  <Application>Microsoft Office PowerPoint</Application>
  <PresentationFormat>Presentación en pantalla (16:9)</PresentationFormat>
  <Paragraphs>21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Arial Rounded MT Bold</vt:lpstr>
      <vt:lpstr>Montserrat</vt:lpstr>
      <vt:lpstr>Montserrat ExtraBold</vt:lpstr>
      <vt:lpstr>Söhne</vt:lpstr>
      <vt:lpstr>Times New Roman</vt:lpstr>
      <vt:lpstr>Futuristic Background by Slidesgo</vt:lpstr>
      <vt:lpstr>Presentación de PowerPoint</vt:lpstr>
      <vt:lpstr>Presentación de PowerPoint</vt:lpstr>
      <vt:lpstr>MergeSort es un algoritmo de ordenamiento que utiliza el enfoque "dividir y conquistar" para ordenar un arreglo o una lista. Su nombre proviene de la etapa de fusión, donde los subarreglos ordenados se combinan para formar un arreglo final ordenado</vt:lpstr>
      <vt:lpstr>¿Para qué sirve Merget Sort?</vt:lpstr>
      <vt:lpstr>Se divide en tres pasos: División: El arreglo se divide en dos mitades aproximadamente iguales. Este proceso continúa hasta que cada subarreglo contenga un solo elemento (considerado ordenado). Ordenación Recursiva: Cada subarreglo se ordena recursivamente mediante MergeSort. Esto implica dividir nuevamente el subarreglo y luego combinar los subarreglos ordenados. Fusión: Los subarreglos ordenados se fusionan para formar el arreglo final ordenado. Durante la fusión, los elementos se comparan y se colocan en su posición correcta en el arreglo resultante.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Richard Ramos herrera</dc:creator>
  <cp:lastModifiedBy>Alumno</cp:lastModifiedBy>
  <cp:revision>70</cp:revision>
  <dcterms:modified xsi:type="dcterms:W3CDTF">2023-08-24T22:34:58Z</dcterms:modified>
</cp:coreProperties>
</file>