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80" r:id="rId5"/>
    <p:sldId id="281" r:id="rId6"/>
    <p:sldId id="282" r:id="rId7"/>
    <p:sldId id="283" r:id="rId8"/>
    <p:sldId id="262" r:id="rId9"/>
    <p:sldId id="263" r:id="rId10"/>
    <p:sldId id="264" r:id="rId11"/>
    <p:sldId id="284" r:id="rId12"/>
    <p:sldId id="266" r:id="rId13"/>
    <p:sldId id="285" r:id="rId14"/>
    <p:sldId id="268" r:id="rId15"/>
    <p:sldId id="286" r:id="rId16"/>
    <p:sldId id="272" r:id="rId17"/>
    <p:sldId id="287" r:id="rId18"/>
    <p:sldId id="273" r:id="rId19"/>
    <p:sldId id="274" r:id="rId20"/>
    <p:sldId id="270" r:id="rId21"/>
    <p:sldId id="288" r:id="rId22"/>
    <p:sldId id="289" r:id="rId23"/>
    <p:sldId id="277" r:id="rId24"/>
    <p:sldId id="278" r:id="rId2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image" Target="../media/image260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AFB64C-02CA-4EDA-ADF5-D411B1E57BA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CECBBD2E-2918-41E4-BA79-EFA989B07F41}">
          <dgm:prSet/>
          <dgm:spPr/>
          <dgm:t>
            <a:bodyPr/>
            <a:lstStyle/>
            <a:p>
              <a:pPr>
                <a:lnSpc>
                  <a:spcPct val="100000"/>
                </a:lnSpc>
              </a:pPr>
              <a:r>
                <a:rPr lang="it-IT" dirty="0"/>
                <a:t>La copertura genica per il gene g, indicata come g-coverage, è rappresentata dalla </a:t>
              </a:r>
              <a:r>
                <a:rPr lang="it-IT" dirty="0" err="1"/>
                <a:t>sottolista</a:t>
              </a:r>
              <a:r>
                <a:rPr lang="it-IT" dirty="0"/>
                <a:t> con la </a:t>
              </a:r>
              <a:r>
                <a:rPr lang="it-IT" b="1" dirty="0"/>
                <a:t>massima ripetitività </a:t>
              </a:r>
              <a:r>
                <a:rPr lang="it-IT" dirty="0"/>
                <a:t>in </a:t>
              </a:r>
              <a14:m>
                <m:oMath xmlns:m="http://schemas.openxmlformats.org/officeDocument/2006/math">
                  <m:r>
                    <a:rPr lang="it-IT" i="1" smtClean="0">
                      <a:latin typeface="Cambria Math" panose="02040503050406030204" pitchFamily="18" charset="0"/>
                    </a:rPr>
                    <m:t>𝐿𝑖𝑠𝑡𝐺</m:t>
                  </m:r>
                  <m:r>
                    <a:rPr lang="it-IT" i="1" smtClean="0">
                      <a:latin typeface="Cambria Math" panose="02040503050406030204" pitchFamily="18" charset="0"/>
                    </a:rPr>
                    <m:t>(</m:t>
                  </m:r>
                  <m:r>
                    <a:rPr lang="it-IT" i="1" smtClean="0">
                      <a:latin typeface="Cambria Math" panose="02040503050406030204" pitchFamily="18" charset="0"/>
                    </a:rPr>
                    <m:t>𝑤</m:t>
                  </m:r>
                  <m:r>
                    <a:rPr lang="it-IT" i="1" smtClean="0">
                      <a:latin typeface="Cambria Math" panose="02040503050406030204" pitchFamily="18" charset="0"/>
                    </a:rPr>
                    <m:t>)</m:t>
                  </m:r>
                  <m:r>
                    <m:rPr>
                      <m:nor/>
                    </m:rPr>
                    <a:rPr lang="it-IT"/>
                    <m:t> </m:t>
                  </m:r>
                </m:oMath>
              </a14:m>
              <a:r>
                <a:rPr lang="it-IT" dirty="0"/>
                <a:t>.</a:t>
              </a:r>
              <a:endParaRPr lang="en-US" dirty="0"/>
            </a:p>
          </dgm:t>
        </dgm:pt>
      </mc:Choice>
      <mc:Fallback xmlns="">
        <dgm:pt modelId="{CECBBD2E-2918-41E4-BA79-EFA989B07F41}">
          <dgm:prSet/>
          <dgm:spPr/>
          <dgm:t>
            <a:bodyPr/>
            <a:lstStyle/>
            <a:p>
              <a:pPr>
                <a:lnSpc>
                  <a:spcPct val="100000"/>
                </a:lnSpc>
              </a:pPr>
              <a:r>
                <a:rPr lang="it-IT" dirty="0"/>
                <a:t>La copertura genica per il gene g, indicata come g-coverage, è rappresentata dalla </a:t>
              </a:r>
              <a:r>
                <a:rPr lang="it-IT" dirty="0" err="1"/>
                <a:t>sottolista</a:t>
              </a:r>
              <a:r>
                <a:rPr lang="it-IT" dirty="0"/>
                <a:t> con la </a:t>
              </a:r>
              <a:r>
                <a:rPr lang="it-IT" b="1" dirty="0"/>
                <a:t>massima ripetitività </a:t>
              </a:r>
              <a:r>
                <a:rPr lang="it-IT" dirty="0"/>
                <a:t>in </a:t>
              </a:r>
              <a:r>
                <a:rPr lang="it-IT" i="0">
                  <a:latin typeface="Cambria Math" panose="02040503050406030204" pitchFamily="18" charset="0"/>
                </a:rPr>
                <a:t>𝐿𝑖𝑠𝑡𝐺(𝑤)" </a:t>
              </a:r>
              <a:r>
                <a:rPr lang="it-IT" i="0"/>
                <a:t>"</a:t>
              </a:r>
              <a:r>
                <a:rPr lang="it-IT" dirty="0"/>
                <a:t>.</a:t>
              </a:r>
              <a:endParaRPr lang="en-US" dirty="0"/>
            </a:p>
          </dgm:t>
        </dgm:pt>
      </mc:Fallback>
    </mc:AlternateContent>
    <dgm:pt modelId="{DA844730-A6C8-46CF-9EB2-F7138CF9B9C4}" type="parTrans" cxnId="{5075EB3E-2DFC-438E-AA85-6F29E6DE043F}">
      <dgm:prSet/>
      <dgm:spPr/>
      <dgm:t>
        <a:bodyPr/>
        <a:lstStyle/>
        <a:p>
          <a:endParaRPr lang="en-US"/>
        </a:p>
      </dgm:t>
    </dgm:pt>
    <dgm:pt modelId="{EA12E97A-C084-476F-BA00-6112430D4D75}" type="sibTrans" cxnId="{5075EB3E-2DFC-438E-AA85-6F29E6DE043F}">
      <dgm:prSet/>
      <dgm:spPr/>
      <dgm:t>
        <a:bodyPr/>
        <a:lstStyle/>
        <a:p>
          <a:endParaRPr lang="en-US"/>
        </a:p>
      </dgm:t>
    </dgm:pt>
    <dgm:pt modelId="{74F4BABB-BB3B-49AF-802F-8821E4D77F31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Il </a:t>
          </a:r>
          <a:r>
            <a:rPr lang="it-IT" b="1" dirty="0"/>
            <a:t>punteggio di fusione </a:t>
          </a:r>
          <a:r>
            <a:rPr lang="it-IT" dirty="0"/>
            <a:t>per due geni g1 e g2 in una lettura lunga w è stato definito nel seguente modo:</a:t>
          </a:r>
          <a:endParaRPr lang="en-US" dirty="0"/>
        </a:p>
      </dgm:t>
    </dgm:pt>
    <dgm:pt modelId="{CD121AA2-5564-4784-AC14-922FD9CBFDDB}" type="parTrans" cxnId="{8863F548-ED34-4AF5-AD63-AAC0F3A4EFF9}">
      <dgm:prSet/>
      <dgm:spPr/>
      <dgm:t>
        <a:bodyPr/>
        <a:lstStyle/>
        <a:p>
          <a:endParaRPr lang="en-US"/>
        </a:p>
      </dgm:t>
    </dgm:pt>
    <dgm:pt modelId="{D8F50569-1D09-4D43-8A4C-5071BDCDF94B}" type="sibTrans" cxnId="{8863F548-ED34-4AF5-AD63-AAC0F3A4EFF9}">
      <dgm:prSet/>
      <dgm:spPr/>
      <dgm:t>
        <a:bodyPr/>
        <a:lstStyle/>
        <a:p>
          <a:endParaRPr lang="en-US"/>
        </a:p>
      </dgm:t>
    </dgm:pt>
    <dgm:pt modelId="{ED546BF4-1C53-47A4-A60C-12D39989F000}" type="pres">
      <dgm:prSet presAssocID="{1CAFB64C-02CA-4EDA-ADF5-D411B1E57BAC}" presName="root" presStyleCnt="0">
        <dgm:presLayoutVars>
          <dgm:dir/>
          <dgm:resizeHandles val="exact"/>
        </dgm:presLayoutVars>
      </dgm:prSet>
      <dgm:spPr/>
    </dgm:pt>
    <dgm:pt modelId="{0E690B9F-3DBA-4E25-A73A-9F416EEF759D}" type="pres">
      <dgm:prSet presAssocID="{CECBBD2E-2918-41E4-BA79-EFA989B07F41}" presName="compNode" presStyleCnt="0"/>
      <dgm:spPr/>
    </dgm:pt>
    <dgm:pt modelId="{144FC746-F89A-4F1D-8E48-0D5B5859C9B9}" type="pres">
      <dgm:prSet presAssocID="{CECBBD2E-2918-41E4-BA79-EFA989B07F41}" presName="bgRect" presStyleLbl="bgShp" presStyleIdx="0" presStyleCnt="2" custLinFactNeighborY="-2455"/>
      <dgm:spPr/>
    </dgm:pt>
    <dgm:pt modelId="{A62FFE63-C4D0-4597-B61F-D2654C2CB266}" type="pres">
      <dgm:prSet presAssocID="{CECBBD2E-2918-41E4-BA79-EFA989B07F4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DD190E59-9869-4A40-A99B-B374B8A21D65}" type="pres">
      <dgm:prSet presAssocID="{CECBBD2E-2918-41E4-BA79-EFA989B07F41}" presName="spaceRect" presStyleCnt="0"/>
      <dgm:spPr/>
    </dgm:pt>
    <dgm:pt modelId="{57FADAE6-16B3-4F4D-B184-38B69B357F12}" type="pres">
      <dgm:prSet presAssocID="{CECBBD2E-2918-41E4-BA79-EFA989B07F41}" presName="parTx" presStyleLbl="revTx" presStyleIdx="0" presStyleCnt="2">
        <dgm:presLayoutVars>
          <dgm:chMax val="0"/>
          <dgm:chPref val="0"/>
        </dgm:presLayoutVars>
      </dgm:prSet>
      <dgm:spPr/>
    </dgm:pt>
    <dgm:pt modelId="{F51D3D74-6AFE-4501-A258-33A55BB76944}" type="pres">
      <dgm:prSet presAssocID="{EA12E97A-C084-476F-BA00-6112430D4D75}" presName="sibTrans" presStyleCnt="0"/>
      <dgm:spPr/>
    </dgm:pt>
    <dgm:pt modelId="{328A0370-8595-4823-BE21-2FE6286346A5}" type="pres">
      <dgm:prSet presAssocID="{74F4BABB-BB3B-49AF-802F-8821E4D77F31}" presName="compNode" presStyleCnt="0"/>
      <dgm:spPr/>
    </dgm:pt>
    <dgm:pt modelId="{E1FDB2A5-50A5-4BF1-8EF9-37E0BDFA425D}" type="pres">
      <dgm:prSet presAssocID="{74F4BABB-BB3B-49AF-802F-8821E4D77F31}" presName="bgRect" presStyleLbl="bgShp" presStyleIdx="1" presStyleCnt="2" custLinFactNeighborY="45973"/>
      <dgm:spPr/>
    </dgm:pt>
    <dgm:pt modelId="{26EB23D4-D791-43A6-B574-35287F40C661}" type="pres">
      <dgm:prSet presAssocID="{74F4BABB-BB3B-49AF-802F-8821E4D77F31}" presName="iconRect" presStyleLbl="node1" presStyleIdx="1" presStyleCnt="2" custLinFactNeighborX="3244" custLinFactNeighborY="7508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736D6AC4-2015-47A2-808D-1C89CE34DFF9}" type="pres">
      <dgm:prSet presAssocID="{74F4BABB-BB3B-49AF-802F-8821E4D77F31}" presName="spaceRect" presStyleCnt="0"/>
      <dgm:spPr/>
    </dgm:pt>
    <dgm:pt modelId="{5F45AC92-4B21-4928-92C0-B0F530EFD9F9}" type="pres">
      <dgm:prSet presAssocID="{74F4BABB-BB3B-49AF-802F-8821E4D77F31}" presName="parTx" presStyleLbl="revTx" presStyleIdx="1" presStyleCnt="2" custLinFactNeighborX="-4801" custLinFactNeighborY="41298">
        <dgm:presLayoutVars>
          <dgm:chMax val="0"/>
          <dgm:chPref val="0"/>
        </dgm:presLayoutVars>
      </dgm:prSet>
      <dgm:spPr/>
    </dgm:pt>
  </dgm:ptLst>
  <dgm:cxnLst>
    <dgm:cxn modelId="{5075EB3E-2DFC-438E-AA85-6F29E6DE043F}" srcId="{1CAFB64C-02CA-4EDA-ADF5-D411B1E57BAC}" destId="{CECBBD2E-2918-41E4-BA79-EFA989B07F41}" srcOrd="0" destOrd="0" parTransId="{DA844730-A6C8-46CF-9EB2-F7138CF9B9C4}" sibTransId="{EA12E97A-C084-476F-BA00-6112430D4D75}"/>
    <dgm:cxn modelId="{5ECA9648-9C86-44DB-AFC9-D9F12DCC2DE2}" type="presOf" srcId="{CECBBD2E-2918-41E4-BA79-EFA989B07F41}" destId="{57FADAE6-16B3-4F4D-B184-38B69B357F12}" srcOrd="0" destOrd="0" presId="urn:microsoft.com/office/officeart/2018/2/layout/IconVerticalSolidList"/>
    <dgm:cxn modelId="{8863F548-ED34-4AF5-AD63-AAC0F3A4EFF9}" srcId="{1CAFB64C-02CA-4EDA-ADF5-D411B1E57BAC}" destId="{74F4BABB-BB3B-49AF-802F-8821E4D77F31}" srcOrd="1" destOrd="0" parTransId="{CD121AA2-5564-4784-AC14-922FD9CBFDDB}" sibTransId="{D8F50569-1D09-4D43-8A4C-5071BDCDF94B}"/>
    <dgm:cxn modelId="{F8BB646A-22F3-42AD-9B9A-59331EF8C835}" type="presOf" srcId="{1CAFB64C-02CA-4EDA-ADF5-D411B1E57BAC}" destId="{ED546BF4-1C53-47A4-A60C-12D39989F000}" srcOrd="0" destOrd="0" presId="urn:microsoft.com/office/officeart/2018/2/layout/IconVerticalSolidList"/>
    <dgm:cxn modelId="{33756173-7BE4-40A6-BF63-D702E3545A53}" type="presOf" srcId="{74F4BABB-BB3B-49AF-802F-8821E4D77F31}" destId="{5F45AC92-4B21-4928-92C0-B0F530EFD9F9}" srcOrd="0" destOrd="0" presId="urn:microsoft.com/office/officeart/2018/2/layout/IconVerticalSolidList"/>
    <dgm:cxn modelId="{C1BABD9E-5B73-414F-8812-53276D7D9699}" type="presParOf" srcId="{ED546BF4-1C53-47A4-A60C-12D39989F000}" destId="{0E690B9F-3DBA-4E25-A73A-9F416EEF759D}" srcOrd="0" destOrd="0" presId="urn:microsoft.com/office/officeart/2018/2/layout/IconVerticalSolidList"/>
    <dgm:cxn modelId="{5BD86B87-0FC9-4111-8938-009A1DBA6179}" type="presParOf" srcId="{0E690B9F-3DBA-4E25-A73A-9F416EEF759D}" destId="{144FC746-F89A-4F1D-8E48-0D5B5859C9B9}" srcOrd="0" destOrd="0" presId="urn:microsoft.com/office/officeart/2018/2/layout/IconVerticalSolidList"/>
    <dgm:cxn modelId="{D517319C-95B2-4DD0-9058-4DA0CB9F52A3}" type="presParOf" srcId="{0E690B9F-3DBA-4E25-A73A-9F416EEF759D}" destId="{A62FFE63-C4D0-4597-B61F-D2654C2CB266}" srcOrd="1" destOrd="0" presId="urn:microsoft.com/office/officeart/2018/2/layout/IconVerticalSolidList"/>
    <dgm:cxn modelId="{C51E5A5D-3EEC-4526-9B42-40D81F2CE228}" type="presParOf" srcId="{0E690B9F-3DBA-4E25-A73A-9F416EEF759D}" destId="{DD190E59-9869-4A40-A99B-B374B8A21D65}" srcOrd="2" destOrd="0" presId="urn:microsoft.com/office/officeart/2018/2/layout/IconVerticalSolidList"/>
    <dgm:cxn modelId="{41B67E3F-508F-46A0-85F4-CAA27BA4641A}" type="presParOf" srcId="{0E690B9F-3DBA-4E25-A73A-9F416EEF759D}" destId="{57FADAE6-16B3-4F4D-B184-38B69B357F12}" srcOrd="3" destOrd="0" presId="urn:microsoft.com/office/officeart/2018/2/layout/IconVerticalSolidList"/>
    <dgm:cxn modelId="{19D3C0A8-0217-4B9B-B78F-22C5BD625278}" type="presParOf" srcId="{ED546BF4-1C53-47A4-A60C-12D39989F000}" destId="{F51D3D74-6AFE-4501-A258-33A55BB76944}" srcOrd="1" destOrd="0" presId="urn:microsoft.com/office/officeart/2018/2/layout/IconVerticalSolidList"/>
    <dgm:cxn modelId="{E7628E9F-829F-40EF-A774-944AB18DEC43}" type="presParOf" srcId="{ED546BF4-1C53-47A4-A60C-12D39989F000}" destId="{328A0370-8595-4823-BE21-2FE6286346A5}" srcOrd="2" destOrd="0" presId="urn:microsoft.com/office/officeart/2018/2/layout/IconVerticalSolidList"/>
    <dgm:cxn modelId="{5BEC78AC-F432-4A78-9302-61A1AB4030FA}" type="presParOf" srcId="{328A0370-8595-4823-BE21-2FE6286346A5}" destId="{E1FDB2A5-50A5-4BF1-8EF9-37E0BDFA425D}" srcOrd="0" destOrd="0" presId="urn:microsoft.com/office/officeart/2018/2/layout/IconVerticalSolidList"/>
    <dgm:cxn modelId="{25825927-A8D2-4C78-BBEE-ED27C6B1B193}" type="presParOf" srcId="{328A0370-8595-4823-BE21-2FE6286346A5}" destId="{26EB23D4-D791-43A6-B574-35287F40C661}" srcOrd="1" destOrd="0" presId="urn:microsoft.com/office/officeart/2018/2/layout/IconVerticalSolidList"/>
    <dgm:cxn modelId="{D9BE204D-A1CF-4CC2-8A09-0EADEC104435}" type="presParOf" srcId="{328A0370-8595-4823-BE21-2FE6286346A5}" destId="{736D6AC4-2015-47A2-808D-1C89CE34DFF9}" srcOrd="2" destOrd="0" presId="urn:microsoft.com/office/officeart/2018/2/layout/IconVerticalSolidList"/>
    <dgm:cxn modelId="{6818191E-0598-45B7-87FC-07652610D564}" type="presParOf" srcId="{328A0370-8595-4823-BE21-2FE6286346A5}" destId="{5F45AC92-4B21-4928-92C0-B0F530EFD9F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AFB64C-02CA-4EDA-ADF5-D411B1E57BA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CBBD2E-2918-41E4-BA79-EFA989B07F41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it-IT">
              <a:noFill/>
            </a:rPr>
            <a:t> </a:t>
          </a:r>
        </a:p>
      </dgm:t>
    </dgm:pt>
    <dgm:pt modelId="{DA844730-A6C8-46CF-9EB2-F7138CF9B9C4}" type="parTrans" cxnId="{5075EB3E-2DFC-438E-AA85-6F29E6DE043F}">
      <dgm:prSet/>
      <dgm:spPr/>
      <dgm:t>
        <a:bodyPr/>
        <a:lstStyle/>
        <a:p>
          <a:endParaRPr lang="en-US"/>
        </a:p>
      </dgm:t>
    </dgm:pt>
    <dgm:pt modelId="{EA12E97A-C084-476F-BA00-6112430D4D75}" type="sibTrans" cxnId="{5075EB3E-2DFC-438E-AA85-6F29E6DE043F}">
      <dgm:prSet/>
      <dgm:spPr/>
      <dgm:t>
        <a:bodyPr/>
        <a:lstStyle/>
        <a:p>
          <a:endParaRPr lang="en-US"/>
        </a:p>
      </dgm:t>
    </dgm:pt>
    <dgm:pt modelId="{74F4BABB-BB3B-49AF-802F-8821E4D77F31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Il </a:t>
          </a:r>
          <a:r>
            <a:rPr lang="it-IT" b="1" dirty="0"/>
            <a:t>punteggio di fusione </a:t>
          </a:r>
          <a:r>
            <a:rPr lang="it-IT" dirty="0"/>
            <a:t>per due geni g1 e g2 in una lettura lunga w è stato definito nel seguente modo:</a:t>
          </a:r>
          <a:endParaRPr lang="en-US" dirty="0"/>
        </a:p>
      </dgm:t>
    </dgm:pt>
    <dgm:pt modelId="{CD121AA2-5564-4784-AC14-922FD9CBFDDB}" type="parTrans" cxnId="{8863F548-ED34-4AF5-AD63-AAC0F3A4EFF9}">
      <dgm:prSet/>
      <dgm:spPr/>
      <dgm:t>
        <a:bodyPr/>
        <a:lstStyle/>
        <a:p>
          <a:endParaRPr lang="en-US"/>
        </a:p>
      </dgm:t>
    </dgm:pt>
    <dgm:pt modelId="{D8F50569-1D09-4D43-8A4C-5071BDCDF94B}" type="sibTrans" cxnId="{8863F548-ED34-4AF5-AD63-AAC0F3A4EFF9}">
      <dgm:prSet/>
      <dgm:spPr/>
      <dgm:t>
        <a:bodyPr/>
        <a:lstStyle/>
        <a:p>
          <a:endParaRPr lang="en-US"/>
        </a:p>
      </dgm:t>
    </dgm:pt>
    <dgm:pt modelId="{ED546BF4-1C53-47A4-A60C-12D39989F000}" type="pres">
      <dgm:prSet presAssocID="{1CAFB64C-02CA-4EDA-ADF5-D411B1E57BAC}" presName="root" presStyleCnt="0">
        <dgm:presLayoutVars>
          <dgm:dir/>
          <dgm:resizeHandles val="exact"/>
        </dgm:presLayoutVars>
      </dgm:prSet>
      <dgm:spPr/>
    </dgm:pt>
    <dgm:pt modelId="{0E690B9F-3DBA-4E25-A73A-9F416EEF759D}" type="pres">
      <dgm:prSet presAssocID="{CECBBD2E-2918-41E4-BA79-EFA989B07F41}" presName="compNode" presStyleCnt="0"/>
      <dgm:spPr/>
    </dgm:pt>
    <dgm:pt modelId="{144FC746-F89A-4F1D-8E48-0D5B5859C9B9}" type="pres">
      <dgm:prSet presAssocID="{CECBBD2E-2918-41E4-BA79-EFA989B07F41}" presName="bgRect" presStyleLbl="bgShp" presStyleIdx="0" presStyleCnt="2" custLinFactNeighborY="-2455"/>
      <dgm:spPr/>
    </dgm:pt>
    <dgm:pt modelId="{A62FFE63-C4D0-4597-B61F-D2654C2CB266}" type="pres">
      <dgm:prSet presAssocID="{CECBBD2E-2918-41E4-BA79-EFA989B07F41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DD190E59-9869-4A40-A99B-B374B8A21D65}" type="pres">
      <dgm:prSet presAssocID="{CECBBD2E-2918-41E4-BA79-EFA989B07F41}" presName="spaceRect" presStyleCnt="0"/>
      <dgm:spPr/>
    </dgm:pt>
    <dgm:pt modelId="{57FADAE6-16B3-4F4D-B184-38B69B357F12}" type="pres">
      <dgm:prSet presAssocID="{CECBBD2E-2918-41E4-BA79-EFA989B07F41}" presName="parTx" presStyleLbl="revTx" presStyleIdx="0" presStyleCnt="2">
        <dgm:presLayoutVars>
          <dgm:chMax val="0"/>
          <dgm:chPref val="0"/>
        </dgm:presLayoutVars>
      </dgm:prSet>
      <dgm:spPr/>
    </dgm:pt>
    <dgm:pt modelId="{F51D3D74-6AFE-4501-A258-33A55BB76944}" type="pres">
      <dgm:prSet presAssocID="{EA12E97A-C084-476F-BA00-6112430D4D75}" presName="sibTrans" presStyleCnt="0"/>
      <dgm:spPr/>
    </dgm:pt>
    <dgm:pt modelId="{328A0370-8595-4823-BE21-2FE6286346A5}" type="pres">
      <dgm:prSet presAssocID="{74F4BABB-BB3B-49AF-802F-8821E4D77F31}" presName="compNode" presStyleCnt="0"/>
      <dgm:spPr/>
    </dgm:pt>
    <dgm:pt modelId="{E1FDB2A5-50A5-4BF1-8EF9-37E0BDFA425D}" type="pres">
      <dgm:prSet presAssocID="{74F4BABB-BB3B-49AF-802F-8821E4D77F31}" presName="bgRect" presStyleLbl="bgShp" presStyleIdx="1" presStyleCnt="2" custLinFactNeighborY="45973"/>
      <dgm:spPr/>
    </dgm:pt>
    <dgm:pt modelId="{26EB23D4-D791-43A6-B574-35287F40C661}" type="pres">
      <dgm:prSet presAssocID="{74F4BABB-BB3B-49AF-802F-8821E4D77F31}" presName="iconRect" presStyleLbl="node1" presStyleIdx="1" presStyleCnt="2" custLinFactNeighborX="3244" custLinFactNeighborY="7508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736D6AC4-2015-47A2-808D-1C89CE34DFF9}" type="pres">
      <dgm:prSet presAssocID="{74F4BABB-BB3B-49AF-802F-8821E4D77F31}" presName="spaceRect" presStyleCnt="0"/>
      <dgm:spPr/>
    </dgm:pt>
    <dgm:pt modelId="{5F45AC92-4B21-4928-92C0-B0F530EFD9F9}" type="pres">
      <dgm:prSet presAssocID="{74F4BABB-BB3B-49AF-802F-8821E4D77F31}" presName="parTx" presStyleLbl="revTx" presStyleIdx="1" presStyleCnt="2" custLinFactNeighborX="-4801" custLinFactNeighborY="41298">
        <dgm:presLayoutVars>
          <dgm:chMax val="0"/>
          <dgm:chPref val="0"/>
        </dgm:presLayoutVars>
      </dgm:prSet>
      <dgm:spPr/>
    </dgm:pt>
  </dgm:ptLst>
  <dgm:cxnLst>
    <dgm:cxn modelId="{5075EB3E-2DFC-438E-AA85-6F29E6DE043F}" srcId="{1CAFB64C-02CA-4EDA-ADF5-D411B1E57BAC}" destId="{CECBBD2E-2918-41E4-BA79-EFA989B07F41}" srcOrd="0" destOrd="0" parTransId="{DA844730-A6C8-46CF-9EB2-F7138CF9B9C4}" sibTransId="{EA12E97A-C084-476F-BA00-6112430D4D75}"/>
    <dgm:cxn modelId="{5ECA9648-9C86-44DB-AFC9-D9F12DCC2DE2}" type="presOf" srcId="{CECBBD2E-2918-41E4-BA79-EFA989B07F41}" destId="{57FADAE6-16B3-4F4D-B184-38B69B357F12}" srcOrd="0" destOrd="0" presId="urn:microsoft.com/office/officeart/2018/2/layout/IconVerticalSolidList"/>
    <dgm:cxn modelId="{8863F548-ED34-4AF5-AD63-AAC0F3A4EFF9}" srcId="{1CAFB64C-02CA-4EDA-ADF5-D411B1E57BAC}" destId="{74F4BABB-BB3B-49AF-802F-8821E4D77F31}" srcOrd="1" destOrd="0" parTransId="{CD121AA2-5564-4784-AC14-922FD9CBFDDB}" sibTransId="{D8F50569-1D09-4D43-8A4C-5071BDCDF94B}"/>
    <dgm:cxn modelId="{F8BB646A-22F3-42AD-9B9A-59331EF8C835}" type="presOf" srcId="{1CAFB64C-02CA-4EDA-ADF5-D411B1E57BAC}" destId="{ED546BF4-1C53-47A4-A60C-12D39989F000}" srcOrd="0" destOrd="0" presId="urn:microsoft.com/office/officeart/2018/2/layout/IconVerticalSolidList"/>
    <dgm:cxn modelId="{33756173-7BE4-40A6-BF63-D702E3545A53}" type="presOf" srcId="{74F4BABB-BB3B-49AF-802F-8821E4D77F31}" destId="{5F45AC92-4B21-4928-92C0-B0F530EFD9F9}" srcOrd="0" destOrd="0" presId="urn:microsoft.com/office/officeart/2018/2/layout/IconVerticalSolidList"/>
    <dgm:cxn modelId="{C1BABD9E-5B73-414F-8812-53276D7D9699}" type="presParOf" srcId="{ED546BF4-1C53-47A4-A60C-12D39989F000}" destId="{0E690B9F-3DBA-4E25-A73A-9F416EEF759D}" srcOrd="0" destOrd="0" presId="urn:microsoft.com/office/officeart/2018/2/layout/IconVerticalSolidList"/>
    <dgm:cxn modelId="{5BD86B87-0FC9-4111-8938-009A1DBA6179}" type="presParOf" srcId="{0E690B9F-3DBA-4E25-A73A-9F416EEF759D}" destId="{144FC746-F89A-4F1D-8E48-0D5B5859C9B9}" srcOrd="0" destOrd="0" presId="urn:microsoft.com/office/officeart/2018/2/layout/IconVerticalSolidList"/>
    <dgm:cxn modelId="{D517319C-95B2-4DD0-9058-4DA0CB9F52A3}" type="presParOf" srcId="{0E690B9F-3DBA-4E25-A73A-9F416EEF759D}" destId="{A62FFE63-C4D0-4597-B61F-D2654C2CB266}" srcOrd="1" destOrd="0" presId="urn:microsoft.com/office/officeart/2018/2/layout/IconVerticalSolidList"/>
    <dgm:cxn modelId="{C51E5A5D-3EEC-4526-9B42-40D81F2CE228}" type="presParOf" srcId="{0E690B9F-3DBA-4E25-A73A-9F416EEF759D}" destId="{DD190E59-9869-4A40-A99B-B374B8A21D65}" srcOrd="2" destOrd="0" presId="urn:microsoft.com/office/officeart/2018/2/layout/IconVerticalSolidList"/>
    <dgm:cxn modelId="{41B67E3F-508F-46A0-85F4-CAA27BA4641A}" type="presParOf" srcId="{0E690B9F-3DBA-4E25-A73A-9F416EEF759D}" destId="{57FADAE6-16B3-4F4D-B184-38B69B357F12}" srcOrd="3" destOrd="0" presId="urn:microsoft.com/office/officeart/2018/2/layout/IconVerticalSolidList"/>
    <dgm:cxn modelId="{19D3C0A8-0217-4B9B-B78F-22C5BD625278}" type="presParOf" srcId="{ED546BF4-1C53-47A4-A60C-12D39989F000}" destId="{F51D3D74-6AFE-4501-A258-33A55BB76944}" srcOrd="1" destOrd="0" presId="urn:microsoft.com/office/officeart/2018/2/layout/IconVerticalSolidList"/>
    <dgm:cxn modelId="{E7628E9F-829F-40EF-A774-944AB18DEC43}" type="presParOf" srcId="{ED546BF4-1C53-47A4-A60C-12D39989F000}" destId="{328A0370-8595-4823-BE21-2FE6286346A5}" srcOrd="2" destOrd="0" presId="urn:microsoft.com/office/officeart/2018/2/layout/IconVerticalSolidList"/>
    <dgm:cxn modelId="{5BEC78AC-F432-4A78-9302-61A1AB4030FA}" type="presParOf" srcId="{328A0370-8595-4823-BE21-2FE6286346A5}" destId="{E1FDB2A5-50A5-4BF1-8EF9-37E0BDFA425D}" srcOrd="0" destOrd="0" presId="urn:microsoft.com/office/officeart/2018/2/layout/IconVerticalSolidList"/>
    <dgm:cxn modelId="{25825927-A8D2-4C78-BBEE-ED27C6B1B193}" type="presParOf" srcId="{328A0370-8595-4823-BE21-2FE6286346A5}" destId="{26EB23D4-D791-43A6-B574-35287F40C661}" srcOrd="1" destOrd="0" presId="urn:microsoft.com/office/officeart/2018/2/layout/IconVerticalSolidList"/>
    <dgm:cxn modelId="{D9BE204D-A1CF-4CC2-8A09-0EADEC104435}" type="presParOf" srcId="{328A0370-8595-4823-BE21-2FE6286346A5}" destId="{736D6AC4-2015-47A2-808D-1C89CE34DFF9}" srcOrd="2" destOrd="0" presId="urn:microsoft.com/office/officeart/2018/2/layout/IconVerticalSolidList"/>
    <dgm:cxn modelId="{6818191E-0598-45B7-87FC-07652610D564}" type="presParOf" srcId="{328A0370-8595-4823-BE21-2FE6286346A5}" destId="{5F45AC92-4B21-4928-92C0-B0F530EFD9F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4FC746-F89A-4F1D-8E48-0D5B5859C9B9}">
      <dsp:nvSpPr>
        <dsp:cNvPr id="0" name=""/>
        <dsp:cNvSpPr/>
      </dsp:nvSpPr>
      <dsp:spPr>
        <a:xfrm>
          <a:off x="0" y="846745"/>
          <a:ext cx="5495925" cy="16374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2FFE63-C4D0-4597-B61F-D2654C2CB266}">
      <dsp:nvSpPr>
        <dsp:cNvPr id="0" name=""/>
        <dsp:cNvSpPr/>
      </dsp:nvSpPr>
      <dsp:spPr>
        <a:xfrm>
          <a:off x="495324" y="1255367"/>
          <a:ext cx="900589" cy="9005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FADAE6-16B3-4F4D-B184-38B69B357F12}">
      <dsp:nvSpPr>
        <dsp:cNvPr id="0" name=""/>
        <dsp:cNvSpPr/>
      </dsp:nvSpPr>
      <dsp:spPr>
        <a:xfrm>
          <a:off x="1891238" y="886944"/>
          <a:ext cx="3604686" cy="1637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295" tIns="173295" rIns="173295" bIns="17329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La copertura genica per il gene g, indicata come g-coverage, è rappresentata dalla </a:t>
          </a:r>
          <a:r>
            <a:rPr lang="it-IT" sz="1700" kern="1200" dirty="0" err="1"/>
            <a:t>sottolista</a:t>
          </a:r>
          <a:r>
            <a:rPr lang="it-IT" sz="1700" kern="1200" dirty="0"/>
            <a:t> con la </a:t>
          </a:r>
          <a:r>
            <a:rPr lang="it-IT" sz="1700" b="1" kern="1200" dirty="0"/>
            <a:t>massima ripetitività </a:t>
          </a:r>
          <a:r>
            <a:rPr lang="it-IT" sz="1700" kern="1200" dirty="0"/>
            <a:t>in </a:t>
          </a:r>
          <a14:m xmlns:a14="http://schemas.microsoft.com/office/drawing/2010/main">
            <m:oMath xmlns:m="http://schemas.openxmlformats.org/officeDocument/2006/math">
              <m:r>
                <a:rPr lang="it-IT" sz="1700" i="1" kern="1200" smtClean="0">
                  <a:latin typeface="Cambria Math" panose="02040503050406030204" pitchFamily="18" charset="0"/>
                </a:rPr>
                <m:t>𝐿𝑖𝑠𝑡𝐺</m:t>
              </m:r>
              <m:r>
                <a:rPr lang="it-IT" sz="1700" i="1" kern="1200" smtClean="0">
                  <a:latin typeface="Cambria Math" panose="02040503050406030204" pitchFamily="18" charset="0"/>
                </a:rPr>
                <m:t>(</m:t>
              </m:r>
              <m:r>
                <a:rPr lang="it-IT" sz="1700" i="1" kern="1200" smtClean="0">
                  <a:latin typeface="Cambria Math" panose="02040503050406030204" pitchFamily="18" charset="0"/>
                </a:rPr>
                <m:t>𝑤</m:t>
              </m:r>
              <m:r>
                <a:rPr lang="it-IT" sz="1700" i="1" kern="1200" smtClean="0">
                  <a:latin typeface="Cambria Math" panose="02040503050406030204" pitchFamily="18" charset="0"/>
                </a:rPr>
                <m:t>)</m:t>
              </m:r>
              <m:r>
                <m:rPr>
                  <m:nor/>
                </m:rPr>
                <a:rPr lang="it-IT" sz="1700" kern="1200"/>
                <m:t> </m:t>
              </m:r>
            </m:oMath>
          </a14:m>
          <a:r>
            <a:rPr lang="it-IT" sz="1700" kern="1200" dirty="0"/>
            <a:t>.</a:t>
          </a:r>
          <a:endParaRPr lang="en-US" sz="1700" kern="1200" dirty="0"/>
        </a:p>
      </dsp:txBody>
      <dsp:txXfrm>
        <a:off x="1891238" y="886944"/>
        <a:ext cx="3604686" cy="1637435"/>
      </dsp:txXfrm>
    </dsp:sp>
    <dsp:sp modelId="{E1FDB2A5-50A5-4BF1-8EF9-37E0BDFA425D}">
      <dsp:nvSpPr>
        <dsp:cNvPr id="0" name=""/>
        <dsp:cNvSpPr/>
      </dsp:nvSpPr>
      <dsp:spPr>
        <a:xfrm>
          <a:off x="0" y="3686517"/>
          <a:ext cx="5495925" cy="16374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EB23D4-D791-43A6-B574-35287F40C661}">
      <dsp:nvSpPr>
        <dsp:cNvPr id="0" name=""/>
        <dsp:cNvSpPr/>
      </dsp:nvSpPr>
      <dsp:spPr>
        <a:xfrm>
          <a:off x="524539" y="3978396"/>
          <a:ext cx="900589" cy="9005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45AC92-4B21-4928-92C0-B0F530EFD9F9}">
      <dsp:nvSpPr>
        <dsp:cNvPr id="0" name=""/>
        <dsp:cNvSpPr/>
      </dsp:nvSpPr>
      <dsp:spPr>
        <a:xfrm>
          <a:off x="1718177" y="3609967"/>
          <a:ext cx="3604686" cy="1637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295" tIns="173295" rIns="173295" bIns="17329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Il </a:t>
          </a:r>
          <a:r>
            <a:rPr lang="it-IT" sz="1700" b="1" kern="1200" dirty="0"/>
            <a:t>punteggio di fusione </a:t>
          </a:r>
          <a:r>
            <a:rPr lang="it-IT" sz="1700" kern="1200" dirty="0"/>
            <a:t>per due geni g1 e g2 in una lettura lunga w è stato definito nel seguente modo:</a:t>
          </a:r>
          <a:endParaRPr lang="en-US" sz="1700" kern="1200" dirty="0"/>
        </a:p>
      </dsp:txBody>
      <dsp:txXfrm>
        <a:off x="1718177" y="3609967"/>
        <a:ext cx="3604686" cy="16374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3C017C-84F3-8950-CE40-1DB71A213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190058E-ED0F-BD3F-4C5D-B2BAE4546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4E4B31-A3B6-5940-309E-D27309E1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EC5B-E5DD-40EA-A2D0-537247983704}" type="datetimeFigureOut">
              <a:rPr lang="it-IT" smtClean="0"/>
              <a:t>13/03/2024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903F3C-BE5B-60F0-BBF5-30DA77D79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5164BAC-9A47-3F22-E78D-C8FFAEC65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0776-5ECB-4D59-83BB-79F1F2AC5A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993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B106FB-89DE-2751-4246-F0AAAA1F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040F064-6BBD-394E-81A2-381F343DE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8B0977-DAEC-A2DA-F013-9BBF08D78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EC5B-E5DD-40EA-A2D0-537247983704}" type="datetimeFigureOut">
              <a:rPr lang="it-IT" smtClean="0"/>
              <a:t>13/03/2024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05D666-4B6E-9DEE-0013-DAA252D07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A2B263-344D-E306-E1E9-87394CD7C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0776-5ECB-4D59-83BB-79F1F2AC5A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949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D9E7216-15B1-7119-4CE4-DECADEBD6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9CB3688-AB06-A8A7-1E21-3BE37F022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9C660E-691D-6AE7-A738-B2CAE4A1D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EC5B-E5DD-40EA-A2D0-537247983704}" type="datetimeFigureOut">
              <a:rPr lang="it-IT" smtClean="0"/>
              <a:t>13/03/2024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B8FCD7-D477-16F7-4F9E-81850A2A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CF725F-D974-65A4-0039-EAF2DF19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0776-5ECB-4D59-83BB-79F1F2AC5A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086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083F5F-B130-F3C5-A980-212F2834C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B6EC3B-ED22-6294-E3C3-473E5CC78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998A80-4E71-A7C6-EA61-5FE24C964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EC5B-E5DD-40EA-A2D0-537247983704}" type="datetimeFigureOut">
              <a:rPr lang="it-IT" smtClean="0"/>
              <a:t>13/03/2024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2CAA73-DAA6-6C31-7637-229B4C22D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AD3D8C-E540-79F6-FAD8-E130B6034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0776-5ECB-4D59-83BB-79F1F2AC5A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1811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7C97EE-F2C8-14E3-9A4A-13CCA8CC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3B4820A-9239-F4EB-26D4-BEA5F3AFE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4C781E-71AD-2AC5-F1CA-1BF947E3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EC5B-E5DD-40EA-A2D0-537247983704}" type="datetimeFigureOut">
              <a:rPr lang="it-IT" smtClean="0"/>
              <a:t>13/03/2024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0992DC-783B-94B3-5F58-AF5EDC06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CAEED9-4CBF-206F-3A38-08A99E3A0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0776-5ECB-4D59-83BB-79F1F2AC5A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59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C59307-3556-1CDD-7BCE-38DCBA46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30EC00-4B52-DAD6-55D8-4B1C22AB5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992786-3659-7B91-2785-A0D9A974E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BA96E00-14AB-8037-0B1A-27AC9EA1C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EC5B-E5DD-40EA-A2D0-537247983704}" type="datetimeFigureOut">
              <a:rPr lang="it-IT" smtClean="0"/>
              <a:t>13/03/2024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82436B1-2223-3350-EEF7-6A388F5BE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504452B-607A-B41D-4886-FFC5463D4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0776-5ECB-4D59-83BB-79F1F2AC5A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386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F81E23-3CED-8CC5-33E4-73B3E95F8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E54F955-FC59-E206-6667-96BE7103F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71A313A-61EC-7D2B-170A-54202713B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57B6D61-D9E7-9CA0-83E2-98643D750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68E7161-B7F2-24BC-EAA2-A615401BF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4EBB115-54F2-7711-A6CD-8B9F563D9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EC5B-E5DD-40EA-A2D0-537247983704}" type="datetimeFigureOut">
              <a:rPr lang="it-IT" smtClean="0"/>
              <a:t>13/03/2024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E415E14-DE4B-F94D-37CF-6B2D288F9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3D8A79C-226A-D865-F634-C6CA3D628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0776-5ECB-4D59-83BB-79F1F2AC5A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25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6E44E8-AE19-9D33-1815-7FFB1E3A0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E0883F9-B8A9-70DD-31EB-2EA1ECEB5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EC5B-E5DD-40EA-A2D0-537247983704}" type="datetimeFigureOut">
              <a:rPr lang="it-IT" smtClean="0"/>
              <a:t>13/03/2024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F63953B-BFCF-DC78-17AD-23A56DC9E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9277969-AAE2-3106-B4DB-A3EE334B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0776-5ECB-4D59-83BB-79F1F2AC5A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4004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461A2E8-D0B4-FA8C-CCEE-374D32DB3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EC5B-E5DD-40EA-A2D0-537247983704}" type="datetimeFigureOut">
              <a:rPr lang="it-IT" smtClean="0"/>
              <a:t>13/03/2024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2CDED73-7C6D-53E1-D119-4B38D064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1DF110C-F355-3E2F-B3D3-5B16AFAE3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0776-5ECB-4D59-83BB-79F1F2AC5A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4249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CA7D2E-8EC4-912B-3AD2-34D6E231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EE4841-6967-7EAF-E233-DE727B90D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ADF30AB-05C6-09D9-9AAF-ABC0AC142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8AAD84B-D410-7E4E-1177-7C29C135C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EC5B-E5DD-40EA-A2D0-537247983704}" type="datetimeFigureOut">
              <a:rPr lang="it-IT" smtClean="0"/>
              <a:t>13/03/2024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B5C42F5-C2F7-1D9A-C1B3-261B6A3A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E16340F-B067-F459-8878-42F6FD26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0776-5ECB-4D59-83BB-79F1F2AC5A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367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E8D7AB-0C17-3E73-AFC8-0DEA5C0DC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8103B50-9B0F-7B45-CB50-6DA3C5C39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C724319-80EE-0B47-5C23-C95CEC817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D223798-658E-9340-0ADC-56726E4BD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EC5B-E5DD-40EA-A2D0-537247983704}" type="datetimeFigureOut">
              <a:rPr lang="it-IT" smtClean="0"/>
              <a:t>13/03/2024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B5EA22-C177-7E95-53FD-37A33679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B5B8DA3-8BEE-B36B-ED43-336AF25F4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0776-5ECB-4D59-83BB-79F1F2AC5A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234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601DB95-9C29-FF9D-D312-1AB14E152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7CB9D3D-245D-5BF2-82CE-77954026D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196E65A-E236-2660-AC77-C13DBE0096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4EC5B-E5DD-40EA-A2D0-537247983704}" type="datetimeFigureOut">
              <a:rPr lang="it-IT" smtClean="0"/>
              <a:t>13/03/2024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852695-ABDD-7D5B-F403-E3F575008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01DF79-120F-2F9F-7807-2A7B3F43D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B0776-5ECB-4D59-83BB-79F1F2AC5A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853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3.xml"/><Relationship Id="rId12" Type="http://schemas.openxmlformats.org/officeDocument/2006/relationships/image" Target="../media/image2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25.png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magine 8" descr="Immagine che contiene barriera corallina, invertebrato, Invertebrati marini, Organismo&#10;&#10;Descrizione generata automaticamente">
            <a:extLst>
              <a:ext uri="{FF2B5EF4-FFF2-40B4-BE49-F238E27FC236}">
                <a16:creationId xmlns:a16="http://schemas.microsoft.com/office/drawing/2014/main" id="{A02BB1FF-197C-CFB3-A1E7-3D997234B2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14534" r="-1" b="13543"/>
          <a:stretch/>
        </p:blipFill>
        <p:spPr>
          <a:xfrm>
            <a:off x="20" y="10"/>
            <a:ext cx="7683959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7B5A4B9-A120-E8CA-D3BD-9473C2569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6139" y="2504530"/>
            <a:ext cx="4396117" cy="1693439"/>
          </a:xfrm>
        </p:spPr>
        <p:txBody>
          <a:bodyPr anchor="b">
            <a:normAutofit fontScale="90000"/>
          </a:bodyPr>
          <a:lstStyle/>
          <a:p>
            <a:r>
              <a:rPr lang="it-IT" sz="2400" i="1" dirty="0" err="1">
                <a:latin typeface="Avenir Next LT Pro" panose="020B0504020202020204" pitchFamily="34" charset="0"/>
              </a:rPr>
              <a:t>Combinatorics</a:t>
            </a:r>
            <a:r>
              <a:rPr lang="it-IT" sz="2400" i="1" dirty="0">
                <a:latin typeface="Avenir Next LT Pro" panose="020B0504020202020204" pitchFamily="34" charset="0"/>
              </a:rPr>
              <a:t> on words</a:t>
            </a:r>
            <a:r>
              <a:rPr lang="it-IT" sz="2400" dirty="0">
                <a:latin typeface="Avenir Next LT Pro" panose="020B0504020202020204" pitchFamily="34" charset="0"/>
              </a:rPr>
              <a:t> and </a:t>
            </a:r>
            <a:r>
              <a:rPr lang="it-IT" sz="2400" i="1" dirty="0">
                <a:latin typeface="Avenir Next LT Pro" panose="020B0504020202020204" pitchFamily="34" charset="0"/>
              </a:rPr>
              <a:t>Machine Learning</a:t>
            </a:r>
            <a:r>
              <a:rPr lang="it-IT" sz="2400" dirty="0">
                <a:latin typeface="Avenir Next LT Pro" panose="020B0504020202020204" pitchFamily="34" charset="0"/>
              </a:rPr>
              <a:t> for </a:t>
            </a:r>
            <a:r>
              <a:rPr lang="it-IT" sz="2400" i="1" dirty="0" err="1">
                <a:latin typeface="Avenir Next LT Pro" panose="020B0504020202020204" pitchFamily="34" charset="0"/>
              </a:rPr>
              <a:t>Computational</a:t>
            </a:r>
            <a:r>
              <a:rPr lang="it-IT" sz="2400" i="1" dirty="0">
                <a:latin typeface="Avenir Next LT Pro" panose="020B0504020202020204" pitchFamily="34" charset="0"/>
              </a:rPr>
              <a:t> </a:t>
            </a:r>
            <a:r>
              <a:rPr lang="it-IT" sz="2400" i="1" dirty="0" err="1">
                <a:latin typeface="Avenir Next LT Pro" panose="020B0504020202020204" pitchFamily="34" charset="0"/>
              </a:rPr>
              <a:t>Biology</a:t>
            </a:r>
            <a:r>
              <a:rPr lang="it-IT" sz="2400" dirty="0">
                <a:latin typeface="Avenir Next LT Pro" panose="020B0504020202020204" pitchFamily="34" charset="0"/>
              </a:rPr>
              <a:t>: </a:t>
            </a:r>
            <a:br>
              <a:rPr lang="it-IT" sz="2400" dirty="0">
                <a:latin typeface="Avenir Next LT Pro" panose="020B0504020202020204" pitchFamily="34" charset="0"/>
              </a:rPr>
            </a:br>
            <a:br>
              <a:rPr lang="it-IT" sz="2400" dirty="0">
                <a:latin typeface="Avenir Next LT Pro" panose="020B0504020202020204" pitchFamily="34" charset="0"/>
              </a:rPr>
            </a:br>
            <a:r>
              <a:rPr lang="it-IT" sz="2400" dirty="0">
                <a:latin typeface="Avenir Next LT Pro" panose="020B0504020202020204" pitchFamily="34" charset="0"/>
              </a:rPr>
              <a:t>the </a:t>
            </a:r>
            <a:r>
              <a:rPr lang="it-IT" sz="2400" b="1" dirty="0">
                <a:latin typeface="Avenir Next LT Pro" panose="020B0504020202020204" pitchFamily="34" charset="0"/>
              </a:rPr>
              <a:t>Gene Fusion</a:t>
            </a:r>
            <a:r>
              <a:rPr lang="it-IT" sz="2400" dirty="0">
                <a:latin typeface="Avenir Next LT Pro" panose="020B0504020202020204" pitchFamily="34" charset="0"/>
              </a:rPr>
              <a:t> case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8D879CD-140B-F453-4F89-910CA04EEA2D}"/>
              </a:ext>
            </a:extLst>
          </p:cNvPr>
          <p:cNvSpPr txBox="1"/>
          <p:nvPr/>
        </p:nvSpPr>
        <p:spPr>
          <a:xfrm>
            <a:off x="9912868" y="4655404"/>
            <a:ext cx="19621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dirty="0">
                <a:latin typeface="Avenir Next LT Pro" panose="020B0504020202020204" pitchFamily="34" charset="0"/>
              </a:rPr>
              <a:t>CANDIDATO</a:t>
            </a:r>
          </a:p>
          <a:p>
            <a:pPr algn="r"/>
            <a:r>
              <a:rPr lang="it-IT" sz="1600" dirty="0">
                <a:latin typeface="Avenir Next LT Pro" panose="020B0504020202020204" pitchFamily="34" charset="0"/>
              </a:rPr>
              <a:t>Eduardo Autore</a:t>
            </a:r>
          </a:p>
          <a:p>
            <a:pPr algn="r"/>
            <a:r>
              <a:rPr lang="it-IT" sz="1600" dirty="0" err="1">
                <a:latin typeface="Avenir Next LT Pro" panose="020B0504020202020204" pitchFamily="34" charset="0"/>
              </a:rPr>
              <a:t>Matr</a:t>
            </a:r>
            <a:r>
              <a:rPr lang="it-IT" sz="1600" dirty="0">
                <a:latin typeface="Avenir Next LT Pro" panose="020B0504020202020204" pitchFamily="34" charset="0"/>
              </a:rPr>
              <a:t>. </a:t>
            </a:r>
            <a:r>
              <a:rPr lang="it-IT" sz="1600" dirty="0"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052250/1549</a:t>
            </a:r>
            <a:endParaRPr lang="it-IT" dirty="0">
              <a:latin typeface="Avenir Next LT Pro" panose="020B0504020202020204" pitchFamily="34" charset="0"/>
            </a:endParaRPr>
          </a:p>
          <a:p>
            <a:pPr algn="r"/>
            <a:endParaRPr lang="it-IT" dirty="0"/>
          </a:p>
        </p:txBody>
      </p:sp>
      <p:pic>
        <p:nvPicPr>
          <p:cNvPr id="22" name="Immagine 21" descr="Immagine che contiene simbolo, emblema, vestiti, cresta&#10;&#10;Descrizione generata automaticamente">
            <a:extLst>
              <a:ext uri="{FF2B5EF4-FFF2-40B4-BE49-F238E27FC236}">
                <a16:creationId xmlns:a16="http://schemas.microsoft.com/office/drawing/2014/main" id="{7CCD0F3D-3D55-A178-0254-D74F5EBC0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237" y="51584"/>
            <a:ext cx="1183504" cy="118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77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467D97-DC67-28E5-F540-215722966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it-IT" sz="4800"/>
              <a:t>Modello - Apprendimento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E6D9772-556C-1922-82F8-83C16157D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3661" y="2599509"/>
                <a:ext cx="4530898" cy="3639450"/>
              </a:xfrm>
            </p:spPr>
            <p:txBody>
              <a:bodyPr anchor="ctr">
                <a:normAutofit/>
              </a:bodyPr>
              <a:lstStyle/>
              <a:p>
                <a:r>
                  <a:rPr lang="it-IT" sz="1700" dirty="0"/>
                  <a:t>Modelli di machine learning considerati: Random </a:t>
                </a:r>
                <a:r>
                  <a:rPr lang="it-IT" sz="1700" dirty="0" err="1"/>
                  <a:t>Forest</a:t>
                </a:r>
                <a:r>
                  <a:rPr lang="it-IT" sz="1700" dirty="0"/>
                  <a:t> (RF), </a:t>
                </a:r>
                <a:r>
                  <a:rPr lang="it-IT" sz="1700" dirty="0" err="1"/>
                  <a:t>Logistic</a:t>
                </a:r>
                <a:r>
                  <a:rPr lang="it-IT" sz="1700" dirty="0"/>
                  <a:t> </a:t>
                </a:r>
                <a:r>
                  <a:rPr lang="it-IT" sz="1700" dirty="0" err="1"/>
                  <a:t>Regression</a:t>
                </a:r>
                <a:r>
                  <a:rPr lang="it-IT" sz="1700" dirty="0"/>
                  <a:t>(LR) e </a:t>
                </a:r>
                <a:r>
                  <a:rPr lang="it-IT" sz="1700" dirty="0" err="1"/>
                  <a:t>Multinomial</a:t>
                </a:r>
                <a:r>
                  <a:rPr lang="it-IT" sz="1700" dirty="0"/>
                  <a:t> </a:t>
                </a:r>
                <a:r>
                  <a:rPr lang="it-IT" sz="1700" dirty="0" err="1"/>
                  <a:t>Naive</a:t>
                </a:r>
                <a:r>
                  <a:rPr lang="it-IT" sz="1700" dirty="0"/>
                  <a:t> </a:t>
                </a:r>
                <a:r>
                  <a:rPr lang="it-IT" sz="1700" dirty="0" err="1"/>
                  <a:t>Bayes</a:t>
                </a:r>
                <a:r>
                  <a:rPr lang="it-IT" sz="1700" dirty="0"/>
                  <a:t> (MNB).</a:t>
                </a:r>
              </a:p>
              <a:p>
                <a:endParaRPr lang="it-IT" sz="1700" dirty="0"/>
              </a:p>
              <a:p>
                <a:r>
                  <a:rPr lang="it-IT" sz="1700" dirty="0"/>
                  <a:t>Il miglior modello è risultato essere quello basato su </a:t>
                </a:r>
                <a:r>
                  <a:rPr lang="it-IT" sz="1700" b="1" dirty="0"/>
                  <a:t>Random </a:t>
                </a:r>
                <a:r>
                  <a:rPr lang="it-IT" sz="1700" b="1" dirty="0" err="1"/>
                  <a:t>Forest</a:t>
                </a:r>
                <a:r>
                  <a:rPr lang="it-IT" sz="1700" b="1" dirty="0"/>
                  <a:t>(RF)</a:t>
                </a:r>
              </a:p>
              <a:p>
                <a:endParaRPr lang="it-IT" sz="1700" b="1" dirty="0"/>
              </a:p>
              <a:p>
                <a:r>
                  <a:rPr lang="it-IT" sz="1700" dirty="0"/>
                  <a:t>Il modello RF addestrato sui k-fingers estratti dalle </a:t>
                </a:r>
                <a:r>
                  <a:rPr lang="it-IT" sz="1700" dirty="0" err="1"/>
                  <a:t>fingerprints</a:t>
                </a:r>
                <a:r>
                  <a:rPr lang="it-IT" sz="1700" dirty="0"/>
                  <a:t>, calcolate con l’algoritmo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7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700" b="1" i="1">
                            <a:latin typeface="Cambria Math" panose="02040503050406030204" pitchFamily="18" charset="0"/>
                          </a:rPr>
                          <m:t>𝑪𝑭𝑳</m:t>
                        </m:r>
                        <m:r>
                          <a:rPr lang="it-IT" sz="17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700" b="1" i="1">
                            <a:latin typeface="Cambria Math" panose="02040503050406030204" pitchFamily="18" charset="0"/>
                          </a:rPr>
                          <m:t>𝑰𝑪𝑭𝑳</m:t>
                        </m:r>
                      </m:e>
                      <m:sup>
                        <m:r>
                          <a:rPr lang="it-IT" sz="1700" b="1" i="1"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it-IT" sz="1700" b="1" dirty="0"/>
                  <a:t> </a:t>
                </a:r>
                <a:r>
                  <a:rPr lang="it-IT" sz="1700" dirty="0"/>
                  <a:t>e con T = 30, considerando k = 8, ha ottenuto una precisione media ponderata di: 0,91, recall 0,77 e F1 score 0,82.(fase di valutazione).</a:t>
                </a:r>
              </a:p>
              <a:p>
                <a:endParaRPr lang="it-IT" sz="1700" dirty="0"/>
              </a:p>
              <a:p>
                <a:endParaRPr lang="it-IT" sz="17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E6D9772-556C-1922-82F8-83C16157D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3661" y="2599509"/>
                <a:ext cx="4530898" cy="3639450"/>
              </a:xfrm>
              <a:blipFill>
                <a:blip r:embed="rId2"/>
                <a:stretch>
                  <a:fillRect l="-673" t="-110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schermata, linea, Diagramma, diagramma&#10;&#10;Descrizione generata automaticamente">
            <a:extLst>
              <a:ext uri="{FF2B5EF4-FFF2-40B4-BE49-F238E27FC236}">
                <a16:creationId xmlns:a16="http://schemas.microsoft.com/office/drawing/2014/main" id="{758B95C5-6F85-50BE-236D-CE2500C6B4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7" r="5245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26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CF27CDA-081B-81E9-53CB-702F0BEF5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000" dirty="0" err="1"/>
              <a:t>Chimeric</a:t>
            </a:r>
            <a:r>
              <a:rPr lang="it-IT" sz="4000" dirty="0"/>
              <a:t> </a:t>
            </a:r>
            <a:r>
              <a:rPr lang="it-IT" sz="4000" dirty="0" err="1"/>
              <a:t>read</a:t>
            </a:r>
            <a:r>
              <a:rPr lang="it-IT" sz="4000" dirty="0"/>
              <a:t>-gene </a:t>
            </a:r>
            <a:r>
              <a:rPr lang="it-IT" sz="4000" dirty="0" err="1"/>
              <a:t>classification</a:t>
            </a:r>
            <a:r>
              <a:rPr lang="it-IT" sz="4000" dirty="0"/>
              <a:t> – Problema</a:t>
            </a:r>
            <a:endParaRPr lang="it-IT" sz="5400" dirty="0">
              <a:latin typeface="Avenir Next LT Pro" panose="020B0504020202020204" pitchFamily="34" charset="0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198801-732C-C58B-77CE-097D30595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6" y="2052781"/>
            <a:ext cx="11223173" cy="4283163"/>
          </a:xfrm>
        </p:spPr>
        <p:txBody>
          <a:bodyPr>
            <a:normAutofit/>
          </a:bodyPr>
          <a:lstStyle/>
          <a:p>
            <a:r>
              <a:rPr lang="it-IT" sz="2400" dirty="0"/>
              <a:t>Il problema di classificazione delle letture chimeriche consiste nell’individuare letture genetiche(</a:t>
            </a:r>
            <a:r>
              <a:rPr lang="it-IT" sz="2400" b="1" dirty="0" err="1"/>
              <a:t>reads</a:t>
            </a:r>
            <a:r>
              <a:rPr lang="it-IT" sz="2400" dirty="0"/>
              <a:t> e nello specifico sequenze nucleotidiche) che si </a:t>
            </a:r>
            <a:r>
              <a:rPr lang="it-IT" sz="2400" b="1" dirty="0"/>
              <a:t>appaiano a due geni </a:t>
            </a:r>
            <a:r>
              <a:rPr lang="it-IT" sz="2400" b="1" dirty="0" err="1"/>
              <a:t>anzichè</a:t>
            </a:r>
            <a:r>
              <a:rPr lang="it-IT" sz="2400" b="1" dirty="0"/>
              <a:t> uno solo</a:t>
            </a:r>
            <a:r>
              <a:rPr lang="it-IT" sz="2400" dirty="0"/>
              <a:t>.</a:t>
            </a:r>
          </a:p>
          <a:p>
            <a:pPr marL="0" indent="0">
              <a:buNone/>
            </a:pPr>
            <a:endParaRPr lang="it-IT" sz="2400" dirty="0"/>
          </a:p>
          <a:p>
            <a:r>
              <a:rPr lang="it-IT" sz="2400" dirty="0"/>
              <a:t>La metodologia sviluppata per la classificazione delle </a:t>
            </a:r>
            <a:r>
              <a:rPr lang="it-IT" sz="2400" dirty="0" err="1"/>
              <a:t>reads</a:t>
            </a:r>
            <a:r>
              <a:rPr lang="it-IT" sz="2400" dirty="0"/>
              <a:t> è generalizzata per implementare un approccio di </a:t>
            </a:r>
            <a:r>
              <a:rPr lang="it-IT" sz="2400" b="1" dirty="0"/>
              <a:t>machine learning (ML) </a:t>
            </a:r>
            <a:r>
              <a:rPr lang="it-IT" sz="2400" dirty="0"/>
              <a:t>in modo ibrido con un </a:t>
            </a:r>
            <a:r>
              <a:rPr lang="it-IT" sz="2400" b="1" dirty="0"/>
              <a:t>approccio combinatorio</a:t>
            </a:r>
            <a:r>
              <a:rPr lang="it-IT" sz="2400" dirty="0"/>
              <a:t>.</a:t>
            </a:r>
          </a:p>
          <a:p>
            <a:endParaRPr lang="it-IT" sz="2000" dirty="0"/>
          </a:p>
          <a:p>
            <a:endParaRPr lang="it-IT" sz="2000" dirty="0"/>
          </a:p>
          <a:p>
            <a:pPr marL="0" indent="0" algn="just">
              <a:buNone/>
            </a:pPr>
            <a:endParaRPr lang="it-IT" sz="1000" dirty="0">
              <a:latin typeface="Avenir Next LT Pro" panose="020B0504020202020204" pitchFamily="34" charset="0"/>
            </a:endParaRPr>
          </a:p>
          <a:p>
            <a:pPr marL="0" indent="0" algn="just">
              <a:buNone/>
            </a:pPr>
            <a:endParaRPr lang="it-IT" sz="1000" dirty="0">
              <a:latin typeface="Avenir Next LT Pro" panose="020B0504020202020204" pitchFamily="34" charset="0"/>
            </a:endParaRPr>
          </a:p>
          <a:p>
            <a:pPr lvl="1" algn="just"/>
            <a:endParaRPr lang="it-IT" sz="1800" dirty="0">
              <a:latin typeface="Avenir Next LT Pro" panose="020B0504020202020204" pitchFamily="34" charset="0"/>
            </a:endParaRPr>
          </a:p>
          <a:p>
            <a:pPr marL="0" indent="0">
              <a:buNone/>
            </a:pPr>
            <a:endParaRPr lang="it-IT" sz="2200" dirty="0">
              <a:latin typeface="Avenir Next LT Pro" panose="020B0504020202020204" pitchFamily="34" charset="0"/>
            </a:endParaRPr>
          </a:p>
          <a:p>
            <a:pPr marL="0" indent="0">
              <a:buNone/>
            </a:pPr>
            <a:endParaRPr lang="it-IT" sz="2200" dirty="0"/>
          </a:p>
          <a:p>
            <a:pPr marL="0" indent="0">
              <a:buNone/>
            </a:pPr>
            <a:endParaRPr lang="it-IT" sz="2200" dirty="0"/>
          </a:p>
          <a:p>
            <a:pPr marL="0" indent="0">
              <a:buNone/>
            </a:pP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3951875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4" name="Rectangle 2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3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CB768BA-C7CE-8E52-0DB0-7778158B2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it-IT" sz="2500" dirty="0" err="1"/>
              <a:t>Chimeric</a:t>
            </a:r>
            <a:r>
              <a:rPr lang="it-IT" sz="2500" dirty="0"/>
              <a:t> </a:t>
            </a:r>
            <a:r>
              <a:rPr lang="it-IT" sz="2500" dirty="0" err="1"/>
              <a:t>read</a:t>
            </a:r>
            <a:r>
              <a:rPr lang="it-IT" sz="2500" dirty="0"/>
              <a:t>-gene </a:t>
            </a:r>
            <a:r>
              <a:rPr lang="it-IT" sz="2500" dirty="0" err="1"/>
              <a:t>classification</a:t>
            </a:r>
            <a:r>
              <a:rPr lang="it-IT" sz="2500" dirty="0"/>
              <a:t> - Addestramento e fattorizzazione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8E71C7-8EC0-EF15-370B-FD4193711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it-IT" sz="1800"/>
              <a:t>Si considera un insieme di geni(</a:t>
            </a:r>
            <a:r>
              <a:rPr lang="it-IT" sz="1800" b="1"/>
              <a:t>pannello di geni</a:t>
            </a:r>
            <a:r>
              <a:rPr lang="it-IT" sz="1800"/>
              <a:t>) e i loro trascritti annotati. Per ciascun trascritto, si estraggono tutte le sottostringhe di dimensione pari alla </a:t>
            </a:r>
            <a:r>
              <a:rPr lang="it-IT" sz="1800" b="1"/>
              <a:t>finestra specificata</a:t>
            </a:r>
            <a:r>
              <a:rPr lang="it-IT" sz="1800"/>
              <a:t>.</a:t>
            </a:r>
          </a:p>
          <a:p>
            <a:endParaRPr lang="it-IT" sz="1800"/>
          </a:p>
          <a:p>
            <a:r>
              <a:rPr lang="it-IT" sz="1800"/>
              <a:t>Per calcolare i k-fingers per reads lunghe, viene sviluppata una </a:t>
            </a:r>
            <a:r>
              <a:rPr lang="it-IT" sz="1800" b="1"/>
              <a:t>fattorizzazione adattativa </a:t>
            </a:r>
            <a:r>
              <a:rPr lang="it-IT" sz="1800"/>
              <a:t>guidata dal set di fattori calcolato nella fase di addestramento</a:t>
            </a:r>
            <a:endParaRPr lang="it-IT" sz="1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schermata, testo, design&#10;&#10;Descrizione generata automaticamente">
            <a:extLst>
              <a:ext uri="{FF2B5EF4-FFF2-40B4-BE49-F238E27FC236}">
                <a16:creationId xmlns:a16="http://schemas.microsoft.com/office/drawing/2014/main" id="{2BC72C5A-934D-1618-4BAA-84D94E1C10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75"/>
          <a:stretch/>
        </p:blipFill>
        <p:spPr>
          <a:xfrm>
            <a:off x="6841066" y="1054591"/>
            <a:ext cx="4305905" cy="1891806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Immagine 21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F24256D5-C495-8599-2331-632C4A3D3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066" y="3733781"/>
            <a:ext cx="4305905" cy="2367297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413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CF27CDA-081B-81E9-53CB-702F0BEF5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036" y="365125"/>
            <a:ext cx="10853928" cy="1325563"/>
          </a:xfrm>
        </p:spPr>
        <p:txBody>
          <a:bodyPr>
            <a:normAutofit/>
          </a:bodyPr>
          <a:lstStyle/>
          <a:p>
            <a:r>
              <a:rPr lang="it-IT" sz="4000" dirty="0"/>
              <a:t>Classificazione delle Letture Lunghe in Chimeriche/Non chimeriche:</a:t>
            </a:r>
            <a:endParaRPr lang="it-IT" sz="5400" dirty="0">
              <a:latin typeface="Avenir Next LT Pro" panose="020B0504020202020204" pitchFamily="34" charset="0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5198801-732C-C58B-77CE-097D30595F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7826" y="2055813"/>
                <a:ext cx="11223173" cy="4656637"/>
              </a:xfrm>
            </p:spPr>
            <p:txBody>
              <a:bodyPr>
                <a:normAutofit/>
              </a:bodyPr>
              <a:lstStyle/>
              <a:p>
                <a:pPr marL="228600" marR="0" lvl="0" indent="-228600" algn="just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venir Next LT Pro" panose="020B0504020202020204" pitchFamily="34" charset="0"/>
                  </a:rPr>
                  <a:t>Date le sottostringhe ottenute dalla fattorizzazione adattativa </a:t>
                </a:r>
                <a14:m>
                  <m:oMath xmlns:m="http://schemas.openxmlformats.org/officeDocument/2006/math">
                    <m:r>
                      <a:rPr kumimoji="0" lang="it-IT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0" lang="it-IT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venir Next LT Pro" panose="020B0504020202020204" pitchFamily="34" charset="0"/>
                  </a:rPr>
                  <a:t>, si applica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kumimoji="0" lang="it-IT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Avenir Next LT Pro" panose="020B0504020202020204" pitchFamily="34" charset="0"/>
                          </a:rPr>
                          <m:t>CFL</m:t>
                        </m:r>
                        <m:r>
                          <m:rPr>
                            <m:nor/>
                          </m:rPr>
                          <a:rPr kumimoji="0" lang="it-IT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Avenir Next LT Pro" panose="020B05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0" lang="it-IT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Avenir Next LT Pro" panose="020B0504020202020204" pitchFamily="34" charset="0"/>
                          </a:rPr>
                          <m:t>ICFL</m:t>
                        </m:r>
                      </m:e>
                      <m:sup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venir Next LT Pro" panose="020B0504020202020204" pitchFamily="34" charset="0"/>
                  </a:rPr>
                  <a:t> per ogni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venir Next LT Pro" panose="020B0504020202020204" pitchFamily="34" charset="0"/>
                  </a:rPr>
                  <a:t> (T = 30, k = 8).</a:t>
                </a:r>
              </a:p>
              <a:p>
                <a:pPr algn="just"/>
                <a:endParaRPr lang="it-IT" sz="1800" dirty="0">
                  <a:solidFill>
                    <a:schemeClr val="tx1"/>
                  </a:solidFill>
                  <a:latin typeface="Avenir Next LT Pro" panose="020B0504020202020204" pitchFamily="34" charset="0"/>
                </a:endParaRPr>
              </a:p>
              <a:p>
                <a:pPr marL="228600" marR="0" lvl="0" indent="-228600" algn="just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venir Next LT Pro" panose="020B0504020202020204" pitchFamily="34" charset="0"/>
                  </a:rPr>
                  <a:t>Per ogni sottostringa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venir Next LT Pro" panose="020B0504020202020204" pitchFamily="34" charset="0"/>
                  </a:rPr>
                  <a:t>, vengono estratti tutti i k-fingers e ne viene ottenuta una lista ordinata.</a:t>
                </a:r>
              </a:p>
              <a:p>
                <a:pPr algn="just"/>
                <a:endParaRPr lang="it-IT" sz="1800" dirty="0">
                  <a:latin typeface="Avenir Next LT Pro" panose="020B0504020202020204" pitchFamily="34" charset="0"/>
                </a:endParaRPr>
              </a:p>
              <a:p>
                <a:pPr marL="0" marR="0" lvl="0" indent="0" algn="just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l-PL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𝐿𝑖𝑠𝑡𝐺</m:t>
                      </m:r>
                      <m:r>
                        <a:rPr kumimoji="0" lang="pl-PL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pl-PL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kumimoji="0" lang="pl-PL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 = &lt;</m:t>
                      </m:r>
                      <m:sSub>
                        <m:sSubPr>
                          <m:ctrlPr>
                            <a:rPr kumimoji="0" lang="pl-PL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pl-PL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0" lang="pl-PL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pl-PL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, ...,</m:t>
                      </m:r>
                      <m:sSub>
                        <m:sSubPr>
                          <m:ctrlPr>
                            <a:rPr kumimoji="0" lang="pl-PL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kumimoji="0" lang="pl-PL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venir Next LT Pro" panose="020B0504020202020204" pitchFamily="34" charset="0"/>
                </a:endParaRPr>
              </a:p>
              <a:p>
                <a:pPr algn="just"/>
                <a:endParaRPr lang="it-IT" sz="1800" dirty="0">
                  <a:latin typeface="Avenir Next LT Pro" panose="020B0504020202020204" pitchFamily="34" charset="0"/>
                </a:endParaRPr>
              </a:p>
              <a:p>
                <a:pPr algn="just"/>
                <a:r>
                  <a:rPr lang="it-IT" sz="1800" dirty="0">
                    <a:latin typeface="Avenir Next LT Pro" panose="020B0504020202020204" pitchFamily="34" charset="0"/>
                  </a:rPr>
                  <a:t>Sulla base di questa lista, viene valutata la ripetitività di ciascun gene.</a:t>
                </a:r>
              </a:p>
              <a:p>
                <a:pPr marL="0" indent="0" algn="just">
                  <a:buNone/>
                </a:pPr>
                <a:endParaRPr lang="it-IT" sz="1000" dirty="0">
                  <a:latin typeface="Avenir Next LT Pro" panose="020B0504020202020204" pitchFamily="34" charset="0"/>
                </a:endParaRPr>
              </a:p>
              <a:p>
                <a:pPr lvl="1" algn="just"/>
                <a:endParaRPr lang="it-IT" sz="1800" dirty="0">
                  <a:latin typeface="Avenir Next LT Pro" panose="020B0504020202020204" pitchFamily="34" charset="0"/>
                </a:endParaRPr>
              </a:p>
              <a:p>
                <a:pPr marL="0" indent="0">
                  <a:buNone/>
                </a:pPr>
                <a:endParaRPr lang="it-IT" sz="2200" dirty="0">
                  <a:latin typeface="Avenir Next LT Pro" panose="020B0504020202020204" pitchFamily="34" charset="0"/>
                </a:endParaRPr>
              </a:p>
              <a:p>
                <a:pPr marL="0" indent="0">
                  <a:buNone/>
                </a:pPr>
                <a:endParaRPr lang="it-IT" sz="2200" dirty="0"/>
              </a:p>
              <a:p>
                <a:pPr marL="0" indent="0">
                  <a:buNone/>
                </a:pPr>
                <a:endParaRPr lang="it-IT" sz="2200" dirty="0"/>
              </a:p>
              <a:p>
                <a:pPr marL="0" indent="0">
                  <a:buNone/>
                </a:pPr>
                <a:endParaRPr lang="it-IT" sz="22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5198801-732C-C58B-77CE-097D30595F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7826" y="2055813"/>
                <a:ext cx="11223173" cy="4656637"/>
              </a:xfrm>
              <a:blipFill>
                <a:blip r:embed="rId2"/>
                <a:stretch>
                  <a:fillRect l="-326" t="-1047" r="-4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BF6689CC-E86D-2C79-577C-838FF9F03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06" y="5572299"/>
            <a:ext cx="10845068" cy="9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07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2087EA-9B77-79BC-5012-7726D8BE0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Calcolo del coverage e fusion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Segnaposto contenuto 2">
                <a:extLst>
                  <a:ext uri="{FF2B5EF4-FFF2-40B4-BE49-F238E27FC236}">
                    <a16:creationId xmlns:a16="http://schemas.microsoft.com/office/drawing/2014/main" id="{620CA7D7-E414-BAE3-4858-45880CF6440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20291560"/>
                  </p:ext>
                </p:extLst>
              </p:nvPr>
            </p:nvGraphicFramePr>
            <p:xfrm>
              <a:off x="600075" y="1168924"/>
              <a:ext cx="5495925" cy="545811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10" name="Segnaposto contenuto 2">
                <a:extLst>
                  <a:ext uri="{FF2B5EF4-FFF2-40B4-BE49-F238E27FC236}">
                    <a16:creationId xmlns:a16="http://schemas.microsoft.com/office/drawing/2014/main" id="{620CA7D7-E414-BAE3-4858-45880CF6440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20291560"/>
                  </p:ext>
                </p:extLst>
              </p:nvPr>
            </p:nvGraphicFramePr>
            <p:xfrm>
              <a:off x="600075" y="1168924"/>
              <a:ext cx="5495925" cy="545811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4751016-DA71-83E6-86AA-BD31FAB90A16}"/>
                  </a:ext>
                </a:extLst>
              </p:cNvPr>
              <p:cNvSpPr txBox="1"/>
              <p:nvPr/>
            </p:nvSpPr>
            <p:spPr>
              <a:xfrm>
                <a:off x="7635054" y="5467413"/>
                <a:ext cx="4255869" cy="576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it-IT"/>
                            <m:t> 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𝐿𝑖𝑠𝑡𝐺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)|</m:t>
                          </m:r>
                          <m:r>
                            <m:rPr>
                              <m:nor/>
                            </m:rPr>
                            <a:rPr lang="it-IT"/>
                            <m:t> 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4751016-DA71-83E6-86AA-BD31FAB90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054" y="5467413"/>
                <a:ext cx="4255869" cy="5767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B33E245E-4AC9-C564-63AC-42FC56B7B94F}"/>
              </a:ext>
            </a:extLst>
          </p:cNvPr>
          <p:cNvSpPr txBox="1"/>
          <p:nvPr/>
        </p:nvSpPr>
        <p:spPr>
          <a:xfrm>
            <a:off x="5637229" y="297415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it-IT" dirty="0"/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A73F1D90-5087-D128-297D-C373BB8D9533}"/>
              </a:ext>
            </a:extLst>
          </p:cNvPr>
          <p:cNvSpPr/>
          <p:nvPr/>
        </p:nvSpPr>
        <p:spPr>
          <a:xfrm>
            <a:off x="6412132" y="546741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2ADB0DFA-5718-0B42-E622-D53BAD5575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979" y="1557067"/>
            <a:ext cx="4858021" cy="2834178"/>
          </a:xfrm>
          <a:prstGeom prst="rect">
            <a:avLst/>
          </a:prstGeom>
        </p:spPr>
      </p:pic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BDFC29DE-9D52-0951-D6C8-C39D1FC7B7AF}"/>
              </a:ext>
            </a:extLst>
          </p:cNvPr>
          <p:cNvSpPr/>
          <p:nvPr/>
        </p:nvSpPr>
        <p:spPr>
          <a:xfrm>
            <a:off x="6412132" y="255633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3769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CF27CDA-081B-81E9-53CB-702F0BEF5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000" dirty="0"/>
              <a:t>Algoritmi per il calcolo combinatorio</a:t>
            </a:r>
            <a:endParaRPr lang="it-IT" sz="5400" dirty="0">
              <a:latin typeface="Avenir Next LT Pro" panose="020B0504020202020204" pitchFamily="34" charset="0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198801-732C-C58B-77CE-097D30595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6" y="2277729"/>
            <a:ext cx="11223173" cy="4249783"/>
          </a:xfrm>
        </p:spPr>
        <p:txBody>
          <a:bodyPr>
            <a:normAutofit/>
          </a:bodyPr>
          <a:lstStyle/>
          <a:p>
            <a:pPr algn="just"/>
            <a:r>
              <a:rPr lang="it-IT" sz="2000" dirty="0">
                <a:latin typeface="Avenir Next LT Pro" panose="020B0504020202020204" pitchFamily="34" charset="0"/>
              </a:rPr>
              <a:t>Per calcolare il g-coverage, abbiamo preso in esame tre algoritmi combinatori differenti che calcolano il fusion score per ogni dataset, in base ai </a:t>
            </a:r>
            <a:r>
              <a:rPr lang="it-IT" sz="2000" b="1" dirty="0">
                <a:latin typeface="Avenir Next LT Pro" panose="020B0504020202020204" pitchFamily="34" charset="0"/>
              </a:rPr>
              <a:t>range delle varie coppie di geni</a:t>
            </a:r>
            <a:r>
              <a:rPr lang="it-IT" sz="2000" dirty="0">
                <a:latin typeface="Avenir Next LT Pro" panose="020B0504020202020204" pitchFamily="34" charset="0"/>
              </a:rPr>
              <a:t> prese in esame.</a:t>
            </a:r>
          </a:p>
          <a:p>
            <a:pPr marL="0" indent="0" algn="just">
              <a:buNone/>
            </a:pPr>
            <a:endParaRPr lang="it-IT" sz="2000" dirty="0">
              <a:latin typeface="Avenir Next LT Pro" panose="020B0504020202020204" pitchFamily="34" charset="0"/>
            </a:endParaRPr>
          </a:p>
          <a:p>
            <a:pPr marL="457200" lvl="1" indent="0" algn="just">
              <a:buNone/>
            </a:pPr>
            <a:r>
              <a:rPr lang="en-US" sz="2000" dirty="0">
                <a:latin typeface="Avenir Next LT Pro" panose="020B0504020202020204" pitchFamily="34" charset="0"/>
              </a:rPr>
              <a:t>1)  statistical analysis with known genes check-range-majority</a:t>
            </a:r>
          </a:p>
          <a:p>
            <a:pPr marL="457200" lvl="1" indent="0" algn="just">
              <a:buNone/>
            </a:pPr>
            <a:r>
              <a:rPr lang="en-US" sz="2000" dirty="0">
                <a:latin typeface="Avenir Next LT Pro" panose="020B0504020202020204" pitchFamily="34" charset="0"/>
              </a:rPr>
              <a:t>2)  statistical analysis with known genes no-check-range-majority</a:t>
            </a:r>
          </a:p>
          <a:p>
            <a:pPr marL="457200" lvl="1" indent="0" algn="just">
              <a:buNone/>
            </a:pPr>
            <a:r>
              <a:rPr lang="en-US" sz="2000" dirty="0">
                <a:latin typeface="Avenir Next LT Pro" panose="020B0504020202020204" pitchFamily="34" charset="0"/>
              </a:rPr>
              <a:t>3)  statistical analysis with known-genes-consecutive-frequency</a:t>
            </a:r>
          </a:p>
          <a:p>
            <a:pPr lvl="1" algn="just"/>
            <a:endParaRPr lang="it-IT" sz="1800" dirty="0">
              <a:latin typeface="Avenir Next LT Pro" panose="020B0504020202020204" pitchFamily="34" charset="0"/>
            </a:endParaRPr>
          </a:p>
          <a:p>
            <a:pPr marL="0" indent="0">
              <a:buNone/>
            </a:pPr>
            <a:endParaRPr lang="it-IT" sz="2200" dirty="0">
              <a:latin typeface="Avenir Next LT Pro" panose="020B0504020202020204" pitchFamily="34" charset="0"/>
            </a:endParaRPr>
          </a:p>
          <a:p>
            <a:pPr marL="0" indent="0">
              <a:buNone/>
            </a:pPr>
            <a:endParaRPr lang="it-IT" sz="2200" dirty="0"/>
          </a:p>
          <a:p>
            <a:pPr marL="0" indent="0">
              <a:buNone/>
            </a:pPr>
            <a:endParaRPr lang="it-IT" sz="2200" dirty="0"/>
          </a:p>
          <a:p>
            <a:pPr marL="0" indent="0">
              <a:buNone/>
            </a:pP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2077332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F1A3662-4DC2-E5A4-B7C9-C473057A7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it-IT" sz="3800" dirty="0"/>
              <a:t>Algoritmi combinatori: Caso comune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105ADF-B600-FB19-E70E-B3912A7C7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it-IT" sz="2200" dirty="0"/>
              <a:t>Se si verificano le condizioni di uno degli algoritmi combinatori, viene calcolato il fusion score e viene verificato che sia maggiore di una certa soglia (soglia adattiva)</a:t>
            </a:r>
          </a:p>
        </p:txBody>
      </p:sp>
      <p:pic>
        <p:nvPicPr>
          <p:cNvPr id="9" name="Immagine 8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E10722B1-7B2C-EDCC-E07C-1BA84876A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969550"/>
            <a:ext cx="6903720" cy="491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154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CF27CDA-081B-81E9-53CB-702F0BEF5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165" y="732770"/>
            <a:ext cx="10972799" cy="132556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statistical analysis with known genes check-range-majority</a:t>
            </a:r>
            <a:br>
              <a:rPr lang="en-US" sz="4000" dirty="0"/>
            </a:br>
            <a:endParaRPr lang="it-IT" sz="5400" dirty="0">
              <a:latin typeface="Avenir Next LT Pro" panose="020B0504020202020204" pitchFamily="34" charset="0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198801-732C-C58B-77CE-097D30595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6" y="2043921"/>
            <a:ext cx="11485303" cy="4640249"/>
          </a:xfrm>
        </p:spPr>
        <p:txBody>
          <a:bodyPr>
            <a:normAutofit/>
          </a:bodyPr>
          <a:lstStyle/>
          <a:p>
            <a:pPr algn="just"/>
            <a:r>
              <a:rPr lang="it-IT" sz="1800" dirty="0">
                <a:latin typeface="Avenir Next LT Pro" panose="020B0504020202020204" pitchFamily="34" charset="0"/>
              </a:rPr>
              <a:t>Viene caricato il file delle predizioni (</a:t>
            </a:r>
            <a:r>
              <a:rPr lang="it-IT" sz="1800" dirty="0" err="1">
                <a:latin typeface="Avenir Next LT Pro" panose="020B0504020202020204" pitchFamily="34" charset="0"/>
              </a:rPr>
              <a:t>fingerprint</a:t>
            </a:r>
            <a:r>
              <a:rPr lang="it-IT" sz="1800" dirty="0">
                <a:latin typeface="Avenir Next LT Pro" panose="020B0504020202020204" pitchFamily="34" charset="0"/>
              </a:rPr>
              <a:t> predette per ogni </a:t>
            </a:r>
            <a:r>
              <a:rPr lang="it-IT" sz="1800" dirty="0" err="1">
                <a:latin typeface="Avenir Next LT Pro" panose="020B0504020202020204" pitchFamily="34" charset="0"/>
              </a:rPr>
              <a:t>read</a:t>
            </a:r>
            <a:r>
              <a:rPr lang="it-IT" sz="1800" dirty="0">
                <a:latin typeface="Avenir Next LT Pro" panose="020B0504020202020204" pitchFamily="34" charset="0"/>
              </a:rPr>
              <a:t>) e vengono analizzati due </a:t>
            </a:r>
            <a:r>
              <a:rPr lang="it-IT" sz="1800" i="1" dirty="0">
                <a:latin typeface="Avenir Next LT Pro" panose="020B0504020202020204" pitchFamily="34" charset="0"/>
              </a:rPr>
              <a:t>casi di sovrapposizione </a:t>
            </a:r>
            <a:r>
              <a:rPr lang="it-IT" sz="1800" dirty="0">
                <a:latin typeface="Avenir Next LT Pro" panose="020B0504020202020204" pitchFamily="34" charset="0"/>
              </a:rPr>
              <a:t>dei </a:t>
            </a:r>
            <a:r>
              <a:rPr lang="it-IT" sz="1800" b="1" dirty="0">
                <a:latin typeface="Avenir Next LT Pro" panose="020B0504020202020204" pitchFamily="34" charset="0"/>
              </a:rPr>
              <a:t>range dei due geni</a:t>
            </a:r>
            <a:r>
              <a:rPr lang="it-IT" sz="1800" dirty="0">
                <a:latin typeface="Avenir Next LT Pro" panose="020B0504020202020204" pitchFamily="34" charset="0"/>
              </a:rPr>
              <a:t>.</a:t>
            </a:r>
          </a:p>
          <a:p>
            <a:pPr algn="just"/>
            <a:endParaRPr lang="it-IT" sz="1800" dirty="0"/>
          </a:p>
          <a:p>
            <a:pPr algn="just"/>
            <a:r>
              <a:rPr lang="it-IT" sz="1800" dirty="0"/>
              <a:t>1 caso: il primo gene termina prima della fine del secondo.</a:t>
            </a:r>
          </a:p>
          <a:p>
            <a:pPr algn="just"/>
            <a:endParaRPr lang="it-IT" sz="2000" dirty="0"/>
          </a:p>
          <a:p>
            <a:pPr algn="just"/>
            <a:endParaRPr lang="it-IT" sz="2000" dirty="0"/>
          </a:p>
          <a:p>
            <a:pPr marL="0" indent="0" algn="just">
              <a:buNone/>
            </a:pPr>
            <a:endParaRPr lang="it-IT" sz="2000" dirty="0"/>
          </a:p>
          <a:p>
            <a:pPr marL="0" indent="0" algn="just">
              <a:buNone/>
            </a:pPr>
            <a:endParaRPr lang="it-IT" sz="2000" dirty="0"/>
          </a:p>
          <a:p>
            <a:pPr algn="just"/>
            <a:r>
              <a:rPr lang="it-IT" sz="2000" dirty="0"/>
              <a:t>2 caso: il secondo gene termina prima del primo</a:t>
            </a:r>
          </a:p>
          <a:p>
            <a:pPr algn="just"/>
            <a:endParaRPr lang="it-IT" sz="2000" dirty="0"/>
          </a:p>
          <a:p>
            <a:pPr algn="just"/>
            <a:endParaRPr lang="it-IT" sz="2000" dirty="0">
              <a:latin typeface="Avenir Next LT Pro" panose="020B0504020202020204" pitchFamily="34" charset="0"/>
            </a:endParaRPr>
          </a:p>
          <a:p>
            <a:endParaRPr lang="it-IT" sz="2000" dirty="0"/>
          </a:p>
          <a:p>
            <a:pPr marL="0" indent="0" algn="just">
              <a:buNone/>
            </a:pPr>
            <a:endParaRPr lang="it-IT" sz="2000" dirty="0">
              <a:latin typeface="Avenir Next LT Pro" panose="020B0504020202020204" pitchFamily="34" charset="0"/>
            </a:endParaRPr>
          </a:p>
          <a:p>
            <a:pPr marL="457200" lvl="1" indent="0" algn="just">
              <a:buNone/>
            </a:pPr>
            <a:endParaRPr lang="it-IT" sz="1800" dirty="0">
              <a:latin typeface="Avenir Next LT Pro" panose="020B0504020202020204" pitchFamily="34" charset="0"/>
            </a:endParaRPr>
          </a:p>
          <a:p>
            <a:pPr marL="0" indent="0">
              <a:buNone/>
            </a:pPr>
            <a:endParaRPr lang="it-IT" sz="2200" dirty="0">
              <a:latin typeface="Avenir Next LT Pro" panose="020B0504020202020204" pitchFamily="34" charset="0"/>
            </a:endParaRPr>
          </a:p>
          <a:p>
            <a:pPr marL="0" indent="0">
              <a:buNone/>
            </a:pPr>
            <a:endParaRPr lang="it-IT" sz="2200" dirty="0"/>
          </a:p>
          <a:p>
            <a:pPr marL="0" indent="0">
              <a:buNone/>
            </a:pPr>
            <a:endParaRPr lang="it-IT" sz="2200" dirty="0"/>
          </a:p>
          <a:p>
            <a:pPr marL="0" indent="0">
              <a:buNone/>
            </a:pPr>
            <a:endParaRPr lang="it-IT" sz="22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0817E86-1D0C-9B32-9F72-A71DC6D88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14" y="3583712"/>
            <a:ext cx="7028987" cy="76954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C64DA46-ABFE-9332-F61F-F32CD343A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13" y="5544691"/>
            <a:ext cx="7028987" cy="667893"/>
          </a:xfrm>
          <a:prstGeom prst="rect">
            <a:avLst/>
          </a:prstGeom>
        </p:spPr>
      </p:pic>
      <p:pic>
        <p:nvPicPr>
          <p:cNvPr id="106" name="Immagine 105">
            <a:extLst>
              <a:ext uri="{FF2B5EF4-FFF2-40B4-BE49-F238E27FC236}">
                <a16:creationId xmlns:a16="http://schemas.microsoft.com/office/drawing/2014/main" id="{F7566D88-E37E-2FA8-F45A-0DA61B1CE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0926" y="5170271"/>
            <a:ext cx="2898255" cy="1416732"/>
          </a:xfrm>
          <a:prstGeom prst="rect">
            <a:avLst/>
          </a:prstGeom>
        </p:spPr>
      </p:pic>
      <p:pic>
        <p:nvPicPr>
          <p:cNvPr id="111" name="Immagine 110">
            <a:extLst>
              <a:ext uri="{FF2B5EF4-FFF2-40B4-BE49-F238E27FC236}">
                <a16:creationId xmlns:a16="http://schemas.microsoft.com/office/drawing/2014/main" id="{12684F3E-5DA8-A414-29D2-B3027A9B5E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2494" y="3215147"/>
            <a:ext cx="3091680" cy="150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411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AC0AC81-C64A-6B80-7A7D-79443AECD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212" y="355546"/>
            <a:ext cx="11171549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statistical analysis with known genes no-check-range-majority</a:t>
            </a:r>
            <a:endParaRPr lang="it-IT" sz="40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57EAE0-0F00-A719-15BC-F0EF886D58E4}"/>
              </a:ext>
            </a:extLst>
          </p:cNvPr>
          <p:cNvSpPr>
            <a:spLocks/>
          </p:cNvSpPr>
          <p:nvPr/>
        </p:nvSpPr>
        <p:spPr>
          <a:xfrm>
            <a:off x="929639" y="2055813"/>
            <a:ext cx="11014121" cy="4765611"/>
          </a:xfrm>
          <a:prstGeom prst="rect">
            <a:avLst/>
          </a:prstGeom>
        </p:spPr>
        <p:txBody>
          <a:bodyPr/>
          <a:lstStyle/>
          <a:p>
            <a:pPr marL="285750" indent="-285750" algn="just" defTabSz="82296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 a cercare il gene </a:t>
            </a:r>
            <a:r>
              <a:rPr lang="it-IT" sz="16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più presente </a:t>
            </a:r>
            <a:r>
              <a:rPr lang="it-IT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(o più comune), ovvero quello che si manifesta il </a:t>
            </a:r>
            <a:r>
              <a:rPr lang="it-IT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maggior numero di volte</a:t>
            </a:r>
            <a:r>
              <a:rPr lang="it-IT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sia nel range del gene 1, sia nel range del gene 2.</a:t>
            </a:r>
          </a:p>
          <a:p>
            <a:pPr defTabSz="822960">
              <a:spcAft>
                <a:spcPts val="600"/>
              </a:spcAft>
            </a:pPr>
            <a:endParaRPr lang="it-IT" sz="2400" dirty="0"/>
          </a:p>
          <a:p>
            <a:pPr defTabSz="822960">
              <a:spcAft>
                <a:spcPts val="600"/>
              </a:spcAft>
            </a:pPr>
            <a:endParaRPr lang="it-IT" sz="2400" dirty="0"/>
          </a:p>
          <a:p>
            <a:pPr defTabSz="822960">
              <a:spcAft>
                <a:spcPts val="600"/>
              </a:spcAft>
            </a:pPr>
            <a:endParaRPr lang="it-IT" sz="2400" dirty="0"/>
          </a:p>
          <a:p>
            <a:pPr defTabSz="822960">
              <a:spcAft>
                <a:spcPts val="600"/>
              </a:spcAft>
            </a:pPr>
            <a:endParaRPr lang="it-IT" sz="2400" dirty="0"/>
          </a:p>
          <a:p>
            <a:pPr defTabSz="822960">
              <a:spcAft>
                <a:spcPts val="600"/>
              </a:spcAft>
            </a:pPr>
            <a:endParaRPr lang="it-IT" sz="2400" dirty="0"/>
          </a:p>
          <a:p>
            <a:pPr defTabSz="822960">
              <a:spcAft>
                <a:spcPts val="600"/>
              </a:spcAft>
            </a:pPr>
            <a:endParaRPr lang="it-IT" sz="2400" dirty="0"/>
          </a:p>
          <a:p>
            <a:pPr defTabSz="822960">
              <a:spcAft>
                <a:spcPts val="600"/>
              </a:spcAft>
            </a:pPr>
            <a:endParaRPr lang="it-IT" sz="2400" dirty="0"/>
          </a:p>
          <a:p>
            <a:pPr defTabSz="822960">
              <a:spcAft>
                <a:spcPts val="600"/>
              </a:spcAft>
            </a:pPr>
            <a:endParaRPr lang="it-IT" sz="2400" dirty="0"/>
          </a:p>
          <a:p>
            <a:pPr marL="285750" indent="-285750" defTabSz="82296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just" defTabSz="82296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600" dirty="0"/>
              <a:t>Questi 2 geni si ripetono più volte di tutti gli altri: </a:t>
            </a:r>
            <a:r>
              <a:rPr lang="it-IT" sz="1600" i="1" dirty="0"/>
              <a:t>  ENSG00000007237</a:t>
            </a:r>
            <a:r>
              <a:rPr lang="it-IT" sz="1600" dirty="0"/>
              <a:t>(</a:t>
            </a:r>
            <a:r>
              <a:rPr lang="it-IT" sz="1600" b="1" dirty="0"/>
              <a:t>2</a:t>
            </a:r>
            <a:r>
              <a:rPr lang="it-IT" sz="1600" dirty="0"/>
              <a:t>): </a:t>
            </a:r>
            <a:r>
              <a:rPr lang="it-IT" sz="1600" u="sng" dirty="0"/>
              <a:t>17</a:t>
            </a:r>
            <a:r>
              <a:rPr lang="it-IT" sz="1600" dirty="0"/>
              <a:t>  - </a:t>
            </a:r>
            <a:r>
              <a:rPr lang="it-IT" sz="1600" i="1" dirty="0"/>
              <a:t>ENSG00000172354</a:t>
            </a:r>
            <a:r>
              <a:rPr lang="it-IT" sz="1600" dirty="0"/>
              <a:t>(</a:t>
            </a:r>
            <a:r>
              <a:rPr lang="it-IT" sz="1600" b="1" dirty="0"/>
              <a:t>70</a:t>
            </a:r>
            <a:r>
              <a:rPr lang="it-IT" sz="1600" dirty="0"/>
              <a:t>): </a:t>
            </a:r>
            <a:r>
              <a:rPr lang="it-IT" sz="1600" u="sng" dirty="0"/>
              <a:t>17</a:t>
            </a:r>
          </a:p>
          <a:p>
            <a:pPr defTabSz="822960">
              <a:spcAft>
                <a:spcPts val="600"/>
              </a:spcAft>
            </a:pPr>
            <a:endParaRPr lang="it-IT" sz="2400" dirty="0"/>
          </a:p>
        </p:txBody>
      </p:sp>
      <p:pic>
        <p:nvPicPr>
          <p:cNvPr id="5" name="Immagine 4" descr="Immagine che contiene testo, Carattere, schermata, linea&#10;&#10;Descrizione generata automaticamente">
            <a:extLst>
              <a:ext uri="{FF2B5EF4-FFF2-40B4-BE49-F238E27FC236}">
                <a16:creationId xmlns:a16="http://schemas.microsoft.com/office/drawing/2014/main" id="{275C3214-48B3-AA30-25FD-631CDE743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557" y="2764026"/>
            <a:ext cx="6309837" cy="57886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AC64775-7D4D-8502-068C-2CAAFA148843}"/>
              </a:ext>
            </a:extLst>
          </p:cNvPr>
          <p:cNvSpPr txBox="1"/>
          <p:nvPr/>
        </p:nvSpPr>
        <p:spPr>
          <a:xfrm>
            <a:off x="884735" y="3473989"/>
            <a:ext cx="1068476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ATGAGTGAGCTGGAGCAACTGAGACAGGATGCCCGAAAAGCATGTGGGGACTCAACACTGACCCAGATCACAGCTGGGCTGGACCCAGTGGGGAGAATCCAGATGAGGACCCGGAGGACCCTCCGTGGGCACCTGGCAAAGATCTATGCCATGCACTGGGGGACCGACTCAAGGCTGCTGGTCAGCGCCTCCCAGGATGGGAAGCTCATCGAGGCTGGGATGCAGATGGAAAAGGCCCTTGTGTCTGGGACACATTTACTCATCAGGGAGGAGAGAGAGTTTTCAAGAACCAGACTGGCGATGTAGCTTGTGGCAGCTACACTCTGTGGGAGGAAGATTTGAAATGTATCAAACAGCTTGGATTGACTCATTACCGCTTCTCTCTTTCCTGGTCACGTCTGTTACCTGATGGGACGACAGGTTTCATCAACCAGAAAGGAATTGATTATTACAACAAGATCATCGATGATTTGTTAAAAAATGGGGTTACTCCCATTGTGACCCTCTACCACTTTGATTTGCCTCAGACTTTAGAAGACCAAGGAGGTTGGTTGTCAGAGGCAATCATTGAATCCTTTGACAAATATGCTCAGTTTTGCTTCAGTACCTTTGGGGATCGTGTCAAGCAGTGGATCACCATAAATGAAGCTAATGTTCTTTCTGTGATGTCATATGACTTAGGTATGTTTCCTCCGGGTATCCCTCACTTTGGGACTGGAGGTTATCAGGCAGCTCATAATTTGATTAAGGCTCATGCCAGATCCTGGCACAGCTATGATTCCTTATTTCGAAAAAAGCAGAAAGGTATGGTGTCTCTATCACTTTTTGCGGTCTGGTTGGAACCAGCAGATCCCAACTCAGTGTCTGACCAGGAAGCTGCTAAAAGAGCCATCACTTTCCATCTGGATTTATTTGCTAAACCCATAGGATTGGATCTACGTGGTACCATGGGGAGTATGTAATTCATCGATGGTGATTATCCTGAAGTTGTCAAGTCTCAGATTGCCTCCATGAGTCAAAAGCAAGGCTATCCATCATCGAGGCTTCCAGAATTCACTGAAGAAGAGAAGAAAATGATCAAAGGCACTGCTGATTTTTTTGCTGTGCAATATTATACAACTCGCTTAATCAAGTACCAGGAGAACAAGAAAGGAGAACTAGGTATTCTCCAGGATGCGGAAATTGAATTTTTTCCAGATCCATCTTGGAAAAATGTACTACTGAAATATATTAAGGATACATATAATAACCCTGTAATTTACATCACTGAGAATGGGTTTCCCCAGAGTGACCCAGCGCCTCTTGATGACACTCAACGCTGGGAGTATTTCAGACAAACATTTCAGGAACTGTTCAAAGCTATCCAACTTGATAAAGTCAATCTTCAAGTATATTGTGCATGGTCTCTTCTGGATAACTTTGAGTGGAACCAGGGATACAGCAGCCGGTTTGGTCTCTTCCAC</a:t>
            </a:r>
          </a:p>
          <a:p>
            <a:endParaRPr lang="it-IT" sz="1000" dirty="0"/>
          </a:p>
          <a:p>
            <a:r>
              <a:rPr lang="it-IT" sz="1000" dirty="0"/>
              <a:t>| 1 | 1 1 4 6 3 19 4 3 2 1 10 17 15 1 1 9 1 1 1 | 1 3 3 29 3 2 4 10 16 3 3 3 1 8 8 1 1 1 | 28 4 5 16 11 13 1 4 13 1 1 2 1 | 1 2 10 4 15 8 9 3 2 2 13 3 2 2 7 3 6 5 2 1 | 1 1 13 8 4 6 3 4 16 5 4 3 3 3 13 9 2 1 1 | 6 27 2 6 5 4 24 6 3 8 1 4 4 | 1 3 18 17 3 4 5 2 3 14 5 8 2 3 9 2 1 | 3 1 5 3 24 2 7 2 3 3 10 7 7 7 3 2 10 1 | 2 2 2 3 12 5 13 2 3 5 11 20 4 6 3 1 3 1 1 1 | 1 4 8 3 3 4 2 24 1 2 15 12 1 12 2 4 1 1 | 1 2 8 2 9 8 3 4 8 4 1 6 7 26 8 3 | 3 2 6 3 7 6 18 5 6 13 2 13 13 3 | 6 7 3 1 3 5 4 27 16 4 3 9 12 | 4 3 6 16 5 3 2 3 11 4 18 5 2 2 10 2 4 | 3 9 2 12 2 3 4 4 3 3 2 3 8 1 1 2  –  </a:t>
            </a:r>
          </a:p>
          <a:p>
            <a:endParaRPr lang="it-IT" sz="1000" dirty="0"/>
          </a:p>
          <a:p>
            <a:r>
              <a:rPr lang="it-IT" sz="1000" dirty="0"/>
              <a:t>PREDICTION: [89] [89] [63  1 43 61 94 </a:t>
            </a:r>
            <a:r>
              <a:rPr lang="it-IT" sz="1000" dirty="0">
                <a:solidFill>
                  <a:srgbClr val="FF0000"/>
                </a:solidFill>
              </a:rPr>
              <a:t>70 70 70 70 70 70 70</a:t>
            </a:r>
            <a:r>
              <a:rPr lang="it-IT" sz="1000" dirty="0"/>
              <a:t>] [</a:t>
            </a:r>
            <a:r>
              <a:rPr lang="it-IT" sz="1000" dirty="0">
                <a:solidFill>
                  <a:srgbClr val="FF0000"/>
                </a:solidFill>
              </a:rPr>
              <a:t>70 70</a:t>
            </a:r>
            <a:r>
              <a:rPr lang="it-IT" sz="1000" dirty="0"/>
              <a:t>  8 </a:t>
            </a:r>
            <a:r>
              <a:rPr lang="it-IT" sz="1000" dirty="0">
                <a:solidFill>
                  <a:srgbClr val="FF0000"/>
                </a:solidFill>
              </a:rPr>
              <a:t>70 70 70 70 70 70 70 70</a:t>
            </a:r>
            <a:r>
              <a:rPr lang="it-IT" sz="1000" dirty="0"/>
              <a:t>] [100 100   0 100   3  17] [ 80 100 100  89  10  16  55  48  29  50  72  30  30] [66  3  9 52 41 22 22 47 92 20 52 37] [18  </a:t>
            </a:r>
            <a:r>
              <a:rPr lang="it-IT" sz="1000" dirty="0">
                <a:solidFill>
                  <a:schemeClr val="accent1"/>
                </a:solidFill>
              </a:rPr>
              <a:t>2</a:t>
            </a:r>
            <a:r>
              <a:rPr lang="it-IT" sz="1000" dirty="0"/>
              <a:t> 19  </a:t>
            </a:r>
            <a:r>
              <a:rPr lang="it-IT" sz="1000" dirty="0">
                <a:solidFill>
                  <a:schemeClr val="accent1"/>
                </a:solidFill>
              </a:rPr>
              <a:t>2</a:t>
            </a:r>
            <a:r>
              <a:rPr lang="it-IT" sz="1000" dirty="0"/>
              <a:t>  0 13] [ </a:t>
            </a:r>
            <a:r>
              <a:rPr lang="it-IT" sz="1000" dirty="0">
                <a:solidFill>
                  <a:schemeClr val="accent1"/>
                </a:solidFill>
              </a:rPr>
              <a:t>2</a:t>
            </a:r>
            <a:r>
              <a:rPr lang="it-IT" sz="1000" dirty="0"/>
              <a:t>  </a:t>
            </a:r>
            <a:r>
              <a:rPr lang="it-IT" sz="1000" dirty="0">
                <a:solidFill>
                  <a:schemeClr val="accent1"/>
                </a:solidFill>
              </a:rPr>
              <a:t>2 </a:t>
            </a:r>
            <a:r>
              <a:rPr lang="it-IT" sz="1000" dirty="0"/>
              <a:t> </a:t>
            </a:r>
            <a:r>
              <a:rPr lang="it-IT" sz="1000" dirty="0">
                <a:solidFill>
                  <a:schemeClr val="accent1"/>
                </a:solidFill>
              </a:rPr>
              <a:t>2</a:t>
            </a:r>
            <a:r>
              <a:rPr lang="it-IT" sz="1000" dirty="0"/>
              <a:t>  6 79 22 20 23 31 17] [ </a:t>
            </a:r>
            <a:r>
              <a:rPr lang="it-IT" sz="1000" dirty="0">
                <a:solidFill>
                  <a:schemeClr val="accent1"/>
                </a:solidFill>
              </a:rPr>
              <a:t>2</a:t>
            </a:r>
            <a:r>
              <a:rPr lang="it-IT" sz="1000" dirty="0"/>
              <a:t> 81 23  </a:t>
            </a:r>
            <a:r>
              <a:rPr lang="it-IT" sz="1000" dirty="0">
                <a:solidFill>
                  <a:schemeClr val="accent1"/>
                </a:solidFill>
              </a:rPr>
              <a:t>2</a:t>
            </a:r>
            <a:r>
              <a:rPr lang="it-IT" sz="1000" dirty="0"/>
              <a:t> 74  4 63  6 92  </a:t>
            </a:r>
            <a:r>
              <a:rPr lang="it-IT" sz="1000" dirty="0">
                <a:solidFill>
                  <a:schemeClr val="accent1"/>
                </a:solidFill>
              </a:rPr>
              <a:t>2</a:t>
            </a:r>
            <a:r>
              <a:rPr lang="it-IT" sz="1000" dirty="0"/>
              <a:t> 20] [ 4 62  4 93  </a:t>
            </a:r>
            <a:r>
              <a:rPr lang="it-IT" sz="1000" dirty="0">
                <a:solidFill>
                  <a:schemeClr val="accent1"/>
                </a:solidFill>
              </a:rPr>
              <a:t>2</a:t>
            </a:r>
            <a:r>
              <a:rPr lang="it-IT" sz="1000" dirty="0"/>
              <a:t> 22  0  3 22 13 76 76 37] [ 5 24  </a:t>
            </a:r>
            <a:r>
              <a:rPr lang="it-IT" sz="1000" dirty="0">
                <a:solidFill>
                  <a:schemeClr val="accent1"/>
                </a:solidFill>
              </a:rPr>
              <a:t>2</a:t>
            </a:r>
            <a:r>
              <a:rPr lang="it-IT" sz="1000" dirty="0"/>
              <a:t>  </a:t>
            </a:r>
            <a:r>
              <a:rPr lang="it-IT" sz="1000" dirty="0">
                <a:solidFill>
                  <a:schemeClr val="accent1"/>
                </a:solidFill>
              </a:rPr>
              <a:t>2</a:t>
            </a:r>
            <a:r>
              <a:rPr lang="it-IT" sz="1000" dirty="0"/>
              <a:t> 65 29 86 89  5 80  5] [ </a:t>
            </a:r>
            <a:r>
              <a:rPr lang="it-IT" sz="1000" dirty="0">
                <a:solidFill>
                  <a:schemeClr val="accent1"/>
                </a:solidFill>
              </a:rPr>
              <a:t>2</a:t>
            </a:r>
            <a:r>
              <a:rPr lang="it-IT" sz="1000" dirty="0"/>
              <a:t>  6 89  4 81 18  6  7 16] [ </a:t>
            </a:r>
            <a:r>
              <a:rPr lang="it-IT" sz="1000" dirty="0">
                <a:solidFill>
                  <a:schemeClr val="accent1"/>
                </a:solidFill>
              </a:rPr>
              <a:t>2</a:t>
            </a:r>
            <a:r>
              <a:rPr lang="it-IT" sz="1000" dirty="0"/>
              <a:t> 14  3 60  1 14 22] [ 0 67 99  0 89 79] [80  </a:t>
            </a:r>
            <a:r>
              <a:rPr lang="it-IT" sz="1000" dirty="0">
                <a:solidFill>
                  <a:schemeClr val="accent1"/>
                </a:solidFill>
              </a:rPr>
              <a:t>2</a:t>
            </a:r>
            <a:r>
              <a:rPr lang="it-IT" sz="1000" dirty="0"/>
              <a:t> 88 15  4 11  </a:t>
            </a:r>
            <a:r>
              <a:rPr lang="it-IT" sz="1000" dirty="0">
                <a:solidFill>
                  <a:schemeClr val="accent1"/>
                </a:solidFill>
              </a:rPr>
              <a:t>2</a:t>
            </a:r>
            <a:r>
              <a:rPr lang="it-IT" sz="1000" dirty="0"/>
              <a:t> 69 17 63] [77 20  </a:t>
            </a:r>
            <a:r>
              <a:rPr lang="it-IT" sz="1000" dirty="0">
                <a:solidFill>
                  <a:schemeClr val="accent1"/>
                </a:solidFill>
              </a:rPr>
              <a:t>2</a:t>
            </a:r>
            <a:r>
              <a:rPr lang="it-IT" sz="1000" dirty="0"/>
              <a:t>  6 48 67 60  </a:t>
            </a:r>
            <a:r>
              <a:rPr lang="it-IT" sz="1000" dirty="0">
                <a:solidFill>
                  <a:schemeClr val="accent1"/>
                </a:solidFill>
              </a:rPr>
              <a:t>2</a:t>
            </a:r>
            <a:r>
              <a:rPr lang="it-IT" sz="1000" dirty="0"/>
              <a:t> 92]</a:t>
            </a:r>
          </a:p>
          <a:p>
            <a:endParaRPr lang="it-IT" sz="900" dirty="0"/>
          </a:p>
        </p:txBody>
      </p:sp>
    </p:spTree>
    <p:extLst>
      <p:ext uri="{BB962C8B-B14F-4D97-AF65-F5344CB8AC3E}">
        <p14:creationId xmlns:p14="http://schemas.microsoft.com/office/powerpoint/2010/main" val="3878109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4818C7-87F5-23E6-01FD-A059585AE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200"/>
              <a:t>statistical analysis with</a:t>
            </a:r>
            <a:br>
              <a:rPr lang="it-IT" sz="4200"/>
            </a:br>
            <a:r>
              <a:rPr lang="it-IT" sz="4200"/>
              <a:t>known-genes-consecutive-frequency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8617D9-3A6C-E562-AD5D-E4753A38DF8F}"/>
              </a:ext>
            </a:extLst>
          </p:cNvPr>
          <p:cNvSpPr>
            <a:spLocks/>
          </p:cNvSpPr>
          <p:nvPr/>
        </p:nvSpPr>
        <p:spPr>
          <a:xfrm>
            <a:off x="997133" y="2055814"/>
            <a:ext cx="10993762" cy="4802186"/>
          </a:xfrm>
          <a:prstGeom prst="rect">
            <a:avLst/>
          </a:prstGeom>
        </p:spPr>
        <p:txBody>
          <a:bodyPr/>
          <a:lstStyle/>
          <a:p>
            <a:pPr marL="285750" indent="-285750" algn="just" defTabSz="82296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600" kern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Va a cercare il gene che si </a:t>
            </a:r>
            <a:r>
              <a:rPr lang="it-IT" sz="1600" b="1" kern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ripresenta più volte consecutivamente</a:t>
            </a:r>
            <a:r>
              <a:rPr lang="it-IT" sz="1600" kern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, ovvero quello che si manifesta il </a:t>
            </a:r>
            <a:r>
              <a:rPr lang="it-IT" sz="1600" b="1" kern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maggior numero di volte </a:t>
            </a:r>
            <a:r>
              <a:rPr lang="it-IT" sz="1600" kern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ma </a:t>
            </a:r>
            <a:r>
              <a:rPr lang="it-IT" sz="1600" b="1" kern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in modo consecutivo</a:t>
            </a:r>
            <a:r>
              <a:rPr lang="it-IT" sz="1600" kern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 sia nel range del gene 1, sia nel range del gene 2.</a:t>
            </a:r>
          </a:p>
          <a:p>
            <a:pPr defTabSz="822960">
              <a:spcAft>
                <a:spcPts val="600"/>
              </a:spcAft>
            </a:pPr>
            <a:endParaRPr lang="it-IT" sz="1600" dirty="0">
              <a:latin typeface="Avenir Next LT Pro" panose="020B0504020202020204" pitchFamily="34" charset="0"/>
            </a:endParaRPr>
          </a:p>
          <a:p>
            <a:pPr defTabSz="822960">
              <a:spcAft>
                <a:spcPts val="600"/>
              </a:spcAft>
            </a:pPr>
            <a:endParaRPr lang="it-IT" sz="1600" dirty="0">
              <a:latin typeface="Avenir Next LT Pro" panose="020B0504020202020204" pitchFamily="34" charset="0"/>
            </a:endParaRPr>
          </a:p>
          <a:p>
            <a:pPr defTabSz="822960">
              <a:spcAft>
                <a:spcPts val="600"/>
              </a:spcAft>
            </a:pPr>
            <a:endParaRPr lang="it-IT" sz="1600" dirty="0">
              <a:latin typeface="Avenir Next LT Pro" panose="020B0504020202020204" pitchFamily="34" charset="0"/>
            </a:endParaRPr>
          </a:p>
          <a:p>
            <a:pPr defTabSz="822960">
              <a:spcAft>
                <a:spcPts val="600"/>
              </a:spcAft>
            </a:pPr>
            <a:endParaRPr lang="it-IT" sz="1600" dirty="0">
              <a:latin typeface="Avenir Next LT Pro" panose="020B0504020202020204" pitchFamily="34" charset="0"/>
            </a:endParaRPr>
          </a:p>
          <a:p>
            <a:pPr defTabSz="822960">
              <a:spcAft>
                <a:spcPts val="600"/>
              </a:spcAft>
            </a:pPr>
            <a:endParaRPr lang="it-IT" sz="1600" dirty="0">
              <a:latin typeface="Avenir Next LT Pro" panose="020B0504020202020204" pitchFamily="34" charset="0"/>
            </a:endParaRPr>
          </a:p>
          <a:p>
            <a:pPr defTabSz="822960">
              <a:spcAft>
                <a:spcPts val="600"/>
              </a:spcAft>
            </a:pPr>
            <a:endParaRPr lang="it-IT" sz="1600" dirty="0">
              <a:latin typeface="Avenir Next LT Pro" panose="020B0504020202020204" pitchFamily="34" charset="0"/>
            </a:endParaRPr>
          </a:p>
          <a:p>
            <a:pPr defTabSz="822960">
              <a:spcAft>
                <a:spcPts val="600"/>
              </a:spcAft>
            </a:pPr>
            <a:endParaRPr lang="it-IT" sz="1600" dirty="0">
              <a:latin typeface="Avenir Next LT Pro" panose="020B0504020202020204" pitchFamily="34" charset="0"/>
            </a:endParaRPr>
          </a:p>
          <a:p>
            <a:pPr defTabSz="822960">
              <a:spcAft>
                <a:spcPts val="600"/>
              </a:spcAft>
            </a:pPr>
            <a:endParaRPr lang="it-IT" sz="1600" dirty="0">
              <a:latin typeface="Avenir Next LT Pro" panose="020B0504020202020204" pitchFamily="34" charset="0"/>
            </a:endParaRPr>
          </a:p>
          <a:p>
            <a:pPr defTabSz="822960">
              <a:spcAft>
                <a:spcPts val="600"/>
              </a:spcAft>
            </a:pPr>
            <a:endParaRPr lang="it-IT" sz="1600" dirty="0">
              <a:latin typeface="Avenir Next LT Pro" panose="020B0504020202020204" pitchFamily="34" charset="0"/>
            </a:endParaRPr>
          </a:p>
          <a:p>
            <a:pPr defTabSz="822960">
              <a:spcAft>
                <a:spcPts val="600"/>
              </a:spcAft>
            </a:pPr>
            <a:endParaRPr lang="it-IT" sz="1600" dirty="0">
              <a:latin typeface="Avenir Next LT Pro" panose="020B0504020202020204" pitchFamily="34" charset="0"/>
            </a:endParaRPr>
          </a:p>
          <a:p>
            <a:pPr defTabSz="822960">
              <a:spcAft>
                <a:spcPts val="600"/>
              </a:spcAft>
            </a:pPr>
            <a:endParaRPr lang="it-IT" sz="1600" dirty="0">
              <a:latin typeface="Avenir Next LT Pro" panose="020B0504020202020204" pitchFamily="34" charset="0"/>
            </a:endParaRPr>
          </a:p>
          <a:p>
            <a:pPr defTabSz="822960">
              <a:spcAft>
                <a:spcPts val="600"/>
              </a:spcAft>
            </a:pPr>
            <a:endParaRPr lang="it-IT" sz="1600" dirty="0">
              <a:latin typeface="Avenir Next LT Pro" panose="020B0504020202020204" pitchFamily="34" charset="0"/>
            </a:endParaRPr>
          </a:p>
          <a:p>
            <a:pPr marL="285750" indent="-285750" algn="just" defTabSz="82296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600" dirty="0"/>
              <a:t>Questi 2 geni si ripetono più volte consecutivamente di tutti gli altri:</a:t>
            </a:r>
            <a:r>
              <a:rPr lang="it-IT" sz="1600" i="1" dirty="0"/>
              <a:t>  ENSG00000007237</a:t>
            </a:r>
            <a:r>
              <a:rPr lang="it-IT" sz="1600" dirty="0"/>
              <a:t>(</a:t>
            </a:r>
            <a:r>
              <a:rPr lang="it-IT" sz="1600" b="1" dirty="0"/>
              <a:t>2</a:t>
            </a:r>
            <a:r>
              <a:rPr lang="it-IT" sz="1600" dirty="0"/>
              <a:t>): </a:t>
            </a:r>
            <a:r>
              <a:rPr lang="it-IT" sz="1600" u="sng" dirty="0"/>
              <a:t>17</a:t>
            </a:r>
            <a:r>
              <a:rPr lang="it-IT" sz="1600" dirty="0"/>
              <a:t>  - </a:t>
            </a:r>
            <a:r>
              <a:rPr lang="it-IT" sz="1600" i="1" dirty="0"/>
              <a:t>ENSG00000172354</a:t>
            </a:r>
            <a:r>
              <a:rPr lang="it-IT" sz="1600" dirty="0"/>
              <a:t>(</a:t>
            </a:r>
            <a:r>
              <a:rPr lang="it-IT" sz="1600" b="1" dirty="0"/>
              <a:t>70</a:t>
            </a:r>
            <a:r>
              <a:rPr lang="it-IT" sz="1600" dirty="0"/>
              <a:t>): </a:t>
            </a:r>
            <a:r>
              <a:rPr lang="it-IT" sz="1600" u="sng" dirty="0"/>
              <a:t>17</a:t>
            </a:r>
          </a:p>
          <a:p>
            <a:pPr marL="285750" indent="-285750" defTabSz="82296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it-IT" sz="1600" dirty="0">
              <a:latin typeface="Avenir Next LT Pro" panose="020B0504020202020204" pitchFamily="34" charset="0"/>
            </a:endParaRPr>
          </a:p>
          <a:p>
            <a:pPr defTabSz="822960">
              <a:spcAft>
                <a:spcPts val="600"/>
              </a:spcAft>
            </a:pPr>
            <a:endParaRPr lang="it-IT" sz="1600" dirty="0">
              <a:latin typeface="Avenir Next LT Pro" panose="020B0504020202020204" pitchFamily="34" charset="0"/>
            </a:endParaRPr>
          </a:p>
          <a:p>
            <a:pPr defTabSz="822960">
              <a:spcAft>
                <a:spcPts val="600"/>
              </a:spcAft>
            </a:pPr>
            <a:endParaRPr lang="it-IT" sz="1600" dirty="0">
              <a:latin typeface="Avenir Next LT Pro" panose="020B0504020202020204" pitchFamily="34" charset="0"/>
            </a:endParaRPr>
          </a:p>
          <a:p>
            <a:pPr defTabSz="822960">
              <a:spcAft>
                <a:spcPts val="600"/>
              </a:spcAft>
            </a:pPr>
            <a:endParaRPr lang="it-IT" sz="1600" dirty="0">
              <a:latin typeface="Avenir Next LT Pro" panose="020B0504020202020204" pitchFamily="34" charset="0"/>
            </a:endParaRPr>
          </a:p>
          <a:p>
            <a:pPr defTabSz="822960">
              <a:spcAft>
                <a:spcPts val="600"/>
              </a:spcAft>
            </a:pPr>
            <a:endParaRPr lang="it-IT" sz="1600" dirty="0">
              <a:latin typeface="Avenir Next LT Pro" panose="020B0504020202020204" pitchFamily="34" charset="0"/>
            </a:endParaRPr>
          </a:p>
          <a:p>
            <a:pPr defTabSz="822960">
              <a:spcAft>
                <a:spcPts val="600"/>
              </a:spcAft>
            </a:pPr>
            <a:endParaRPr lang="it-IT" sz="1600" dirty="0">
              <a:latin typeface="Avenir Next LT Pro" panose="020B0504020202020204" pitchFamily="34" charset="0"/>
            </a:endParaRPr>
          </a:p>
          <a:p>
            <a:pPr defTabSz="822960">
              <a:spcAft>
                <a:spcPts val="600"/>
              </a:spcAft>
            </a:pPr>
            <a:endParaRPr lang="it-IT" sz="1600" dirty="0">
              <a:latin typeface="Avenir Next LT Pro" panose="020B0504020202020204" pitchFamily="34" charset="0"/>
            </a:endParaRPr>
          </a:p>
          <a:p>
            <a:pPr defTabSz="822960">
              <a:spcAft>
                <a:spcPts val="600"/>
              </a:spcAft>
            </a:pPr>
            <a:endParaRPr lang="it-IT" sz="1600" dirty="0">
              <a:latin typeface="Avenir Next LT Pro" panose="020B0504020202020204" pitchFamily="34" charset="0"/>
            </a:endParaRPr>
          </a:p>
          <a:p>
            <a:pPr defTabSz="822960">
              <a:spcAft>
                <a:spcPts val="600"/>
              </a:spcAft>
            </a:pPr>
            <a:endParaRPr lang="it-IT" sz="1600" dirty="0">
              <a:latin typeface="Avenir Next LT Pro" panose="020B0504020202020204" pitchFamily="34" charset="0"/>
            </a:endParaRPr>
          </a:p>
          <a:p>
            <a:pPr defTabSz="822960">
              <a:spcAft>
                <a:spcPts val="600"/>
              </a:spcAft>
            </a:pPr>
            <a:endParaRPr lang="it-IT" sz="1600" dirty="0">
              <a:latin typeface="Avenir Next LT Pro" panose="020B0504020202020204" pitchFamily="34" charset="0"/>
            </a:endParaRPr>
          </a:p>
          <a:p>
            <a:pPr defTabSz="822960">
              <a:spcAft>
                <a:spcPts val="600"/>
              </a:spcAft>
            </a:pPr>
            <a:endParaRPr lang="it-IT" sz="1600" dirty="0">
              <a:latin typeface="Avenir Next LT Pro" panose="020B0504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2660096-2CA5-1985-30FF-5C6354F09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221" y="2804386"/>
            <a:ext cx="5211423" cy="60448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4C6250F-7646-AEDE-A6A2-9FBDE6488C4E}"/>
              </a:ext>
            </a:extLst>
          </p:cNvPr>
          <p:cNvSpPr txBox="1"/>
          <p:nvPr/>
        </p:nvSpPr>
        <p:spPr>
          <a:xfrm>
            <a:off x="912551" y="3494974"/>
            <a:ext cx="1068476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ATGAGTGAGCTGGAGCAACTGAGACAGGATGCCCGAAAAGCATGTGGGGACTCAACACTGACCCAGATCACAGCTGGGCTGGACCCAGTGGGGAGAATCCAGATGAGGACCCGGAGGACCCTCCGTGGGCACCTGGCAAAGATCTATGCCATGCACTGGGGGACCGACTCAAGGCTGCTGGTCAGCGCCTCCCAGGATGGGAAGCTCATCGAGGCTGGGATGCAGATGGAAAAGGCCCTTGTGTCTGGGACACATTTACTCATCAGGGAGGAGAGAGAGTTTTCAAGAACCAGACTGGCGATGTAGCTTGTGGCAGCTACACTCTGTGGGAGGAAGATTTGAAATGTATCAAACAGCTTGGATTGACTCATTACCGCTTCTCTCTTTCCTGGTCACGTCTGTTACCTGATGGGACGACAGGTTTCATCAACCAGAAAGGAATTGATTATTACAACAAGATCATCGATGATTTGTTAAAAAATGGGGTTACTCCCATTGTGACCCTCTACCACTTTGATTTGCCTCAGACTTTAGAAGACCAAGGAGGTTGGTTGTCAGAGGCAATCATTGAATCCTTTGACAAATATGCTCAGTTTTGCTTCAGTACCTTTGGGGATCGTGTCAAGCAGTGGATCACCATAAATGAAGCTAATGTTCTTTCTGTGATGTCATATGACTTAGGTATGTTTCCTCCGGGTATCCCTCACTTTGGGACTGGAGGTTATCAGGCAGCTCATAATTTGATTAAGGCTCATGCCAGATCCTGGCACAGCTATGATTCCTTATTTCGAAAAAAGCAGAAAGGTATGGTGTCTCTATCACTTTTTGCGGTCTGGTTGGAACCAGCAGATCCCAACTCAGTGTCTGACCAGGAAGCTGCTAAAAGAGCCATCACTTTCCATCTGGATTTATTTGCTAAACCCATAGGATTGGATCTACGTGGTACCATGGGGAGTATGTAATTCATCGATGGTGATTATCCTGAAGTTGTCAAGTCTCAGATTGCCTCCATGAGTCAAAAGCAAGGCTATCCATCATCGAGGCTTCCAGAATTCACTGAAGAAGAGAAGAAAATGATCAAAGGCACTGCTGATTTTTTTGCTGTGCAATATTATACAACTCGCTTAATCAAGTACCAGGAGAACAAGAAAGGAGAACTAGGTATTCTCCAGGATGCGGAAATTGAATTTTTTCCAGATCCATCTTGGAAAAATGTACTACTGAAATATATTAAGGATACATATAATAACCCTGTAATTTACATCACTGAGAATGGGTTTCCCCAGAGTGACCCAGCGCCTCTTGATGACACTCAACGCTGGGAGTATTTCAGACAAACATTTCAGGAACTGTTCAAAGCTATCCAACTTGATAAAGTCAATCTTCAAGTATATTGTGCATGGTCTCTTCTGGATAACTTTGAGTGGAACCAGGGATACAGCAGCCGGTTTGGTCTCTTCCAC</a:t>
            </a:r>
          </a:p>
          <a:p>
            <a:endParaRPr lang="it-IT" sz="1000" dirty="0"/>
          </a:p>
          <a:p>
            <a:r>
              <a:rPr lang="it-IT" sz="1000" dirty="0"/>
              <a:t>| 1 | 1 1 4 6 3 19 4 3 2 1 10 17 15 1 1 9 1 1 1 | 1 3 3 29 3 2 4 10 16 3 3 3 1 8 8 1 1 1 | 28 4 5 16 11 13 1 4 13 1 1 2 1 | 1 2 10 4 15 8 9 3 2 2 13 3 2 2 7 3 6 5 2 1 | 1 1 13 8 4 6 3 4 16 5 4 3 3 3 13 9 2 1 1 | 6 27 2 6 5 4 24 6 3 8 1 4 4 | 1 3 18 17 3 4 5 2 3 14 5 8 2 3 9 2 1 | 3 1 5 3 24 2 7 2 3 3 10 7 7 7 3 2 10 1 | 2 2 2 3 12 5 13 2 3 5 11 20 4 6 3 1 3 1 1 1 | 1 4 8 3 3 4 2 24 1 2 15 12 1 12 2 4 1 1 | 1 2 8 2 9 8 3 4 8 4 1 6 7 26 8 3 | 3 2 6 3 7 6 18 5 6 13 2 13 13 3 | 6 7 3 1 3 5 4 27 16 4 3 9 12 | 4 3 6 16 5 3 2 3 11 4 18 5 2 2 10 2 4 | 3 9 2 12 2 3 4 4 3 3 2 3 8 1 1 2  –  </a:t>
            </a:r>
          </a:p>
          <a:p>
            <a:endParaRPr lang="it-IT" sz="1000" dirty="0"/>
          </a:p>
          <a:p>
            <a:r>
              <a:rPr lang="it-IT" sz="1000" dirty="0"/>
              <a:t>PREDICTION: [89] [89] [63  1 43 61 94 </a:t>
            </a:r>
            <a:r>
              <a:rPr lang="it-IT" sz="1000" u="sng" dirty="0">
                <a:solidFill>
                  <a:srgbClr val="FF0000"/>
                </a:solidFill>
              </a:rPr>
              <a:t>70 70 70 70 70 70 70</a:t>
            </a:r>
            <a:r>
              <a:rPr lang="it-IT" sz="1000" dirty="0"/>
              <a:t>] [</a:t>
            </a:r>
            <a:r>
              <a:rPr lang="it-IT" sz="1000" u="sng" dirty="0">
                <a:solidFill>
                  <a:srgbClr val="FF0000"/>
                </a:solidFill>
              </a:rPr>
              <a:t>70 70</a:t>
            </a:r>
            <a:r>
              <a:rPr lang="it-IT" sz="1000" dirty="0"/>
              <a:t>  8 </a:t>
            </a:r>
            <a:r>
              <a:rPr lang="it-IT" sz="1000" u="sng" dirty="0">
                <a:solidFill>
                  <a:srgbClr val="FF0000"/>
                </a:solidFill>
              </a:rPr>
              <a:t>70 70 70 70 70 70 70 70</a:t>
            </a:r>
            <a:r>
              <a:rPr lang="it-IT" sz="1000" dirty="0"/>
              <a:t>] [</a:t>
            </a:r>
            <a:r>
              <a:rPr lang="it-IT" sz="1000" u="sng" dirty="0"/>
              <a:t>100 100</a:t>
            </a:r>
            <a:r>
              <a:rPr lang="it-IT" sz="1000" dirty="0"/>
              <a:t>   0 100   3  17] [ 80 </a:t>
            </a:r>
            <a:r>
              <a:rPr lang="it-IT" sz="1000" u="sng" dirty="0"/>
              <a:t>100 100</a:t>
            </a:r>
            <a:r>
              <a:rPr lang="it-IT" sz="1000" dirty="0"/>
              <a:t>  89  10  16  55  48  29  50  72  30  30] [66  3  9 52 41 22 22 47 92 20 52 37] [18  </a:t>
            </a:r>
            <a:r>
              <a:rPr lang="it-IT" sz="1000" dirty="0">
                <a:solidFill>
                  <a:schemeClr val="accent1"/>
                </a:solidFill>
              </a:rPr>
              <a:t>2</a:t>
            </a:r>
            <a:r>
              <a:rPr lang="it-IT" sz="1000" dirty="0"/>
              <a:t> 19  </a:t>
            </a:r>
            <a:r>
              <a:rPr lang="it-IT" sz="1000" dirty="0">
                <a:solidFill>
                  <a:schemeClr val="accent1"/>
                </a:solidFill>
              </a:rPr>
              <a:t>2</a:t>
            </a:r>
            <a:r>
              <a:rPr lang="it-IT" sz="1000" dirty="0"/>
              <a:t>  0 13] [ </a:t>
            </a:r>
            <a:r>
              <a:rPr lang="it-IT" sz="1000" u="sng" dirty="0">
                <a:solidFill>
                  <a:schemeClr val="accent1"/>
                </a:solidFill>
              </a:rPr>
              <a:t>2</a:t>
            </a:r>
            <a:r>
              <a:rPr lang="it-IT" sz="1000" u="sng" dirty="0"/>
              <a:t>  </a:t>
            </a:r>
            <a:r>
              <a:rPr lang="it-IT" sz="1000" u="sng" dirty="0">
                <a:solidFill>
                  <a:schemeClr val="accent1"/>
                </a:solidFill>
              </a:rPr>
              <a:t>2 </a:t>
            </a:r>
            <a:r>
              <a:rPr lang="it-IT" sz="1000" u="sng" dirty="0"/>
              <a:t> </a:t>
            </a:r>
            <a:r>
              <a:rPr lang="it-IT" sz="1000" u="sng" dirty="0">
                <a:solidFill>
                  <a:schemeClr val="accent1"/>
                </a:solidFill>
              </a:rPr>
              <a:t>2</a:t>
            </a:r>
            <a:r>
              <a:rPr lang="it-IT" sz="1000" dirty="0"/>
              <a:t>  6 79 22 20 23 31 17] [ </a:t>
            </a:r>
            <a:r>
              <a:rPr lang="it-IT" sz="1000" dirty="0">
                <a:solidFill>
                  <a:schemeClr val="accent1"/>
                </a:solidFill>
              </a:rPr>
              <a:t>2</a:t>
            </a:r>
            <a:r>
              <a:rPr lang="it-IT" sz="1000" dirty="0"/>
              <a:t> 81 23  </a:t>
            </a:r>
            <a:r>
              <a:rPr lang="it-IT" sz="1000" dirty="0">
                <a:solidFill>
                  <a:schemeClr val="accent1"/>
                </a:solidFill>
              </a:rPr>
              <a:t>2</a:t>
            </a:r>
            <a:r>
              <a:rPr lang="it-IT" sz="1000" dirty="0"/>
              <a:t> 74  4 63  6 92  </a:t>
            </a:r>
            <a:r>
              <a:rPr lang="it-IT" sz="1000" dirty="0">
                <a:solidFill>
                  <a:schemeClr val="accent1"/>
                </a:solidFill>
              </a:rPr>
              <a:t>2</a:t>
            </a:r>
            <a:r>
              <a:rPr lang="it-IT" sz="1000" dirty="0"/>
              <a:t> 20] [ 4 62  4 93  </a:t>
            </a:r>
            <a:r>
              <a:rPr lang="it-IT" sz="1000" dirty="0">
                <a:solidFill>
                  <a:schemeClr val="accent1"/>
                </a:solidFill>
              </a:rPr>
              <a:t>2</a:t>
            </a:r>
            <a:r>
              <a:rPr lang="it-IT" sz="1000" dirty="0"/>
              <a:t> 22  0  3 22 13 76 76 37] [ 5 24  </a:t>
            </a:r>
            <a:r>
              <a:rPr lang="it-IT" sz="1000" u="sng" dirty="0">
                <a:solidFill>
                  <a:schemeClr val="accent1"/>
                </a:solidFill>
              </a:rPr>
              <a:t>2</a:t>
            </a:r>
            <a:r>
              <a:rPr lang="it-IT" sz="1000" u="sng" dirty="0"/>
              <a:t>  </a:t>
            </a:r>
            <a:r>
              <a:rPr lang="it-IT" sz="1000" u="sng" dirty="0">
                <a:solidFill>
                  <a:schemeClr val="accent1"/>
                </a:solidFill>
              </a:rPr>
              <a:t>2</a:t>
            </a:r>
            <a:r>
              <a:rPr lang="it-IT" sz="1000" dirty="0"/>
              <a:t> 65 29 86 89  5 80  5] [ </a:t>
            </a:r>
            <a:r>
              <a:rPr lang="it-IT" sz="1000" dirty="0">
                <a:solidFill>
                  <a:schemeClr val="accent1"/>
                </a:solidFill>
              </a:rPr>
              <a:t>2</a:t>
            </a:r>
            <a:r>
              <a:rPr lang="it-IT" sz="1000" dirty="0"/>
              <a:t>  6 89  4 81 18  6  7 16] [ </a:t>
            </a:r>
            <a:r>
              <a:rPr lang="it-IT" sz="1000" dirty="0">
                <a:solidFill>
                  <a:schemeClr val="accent1"/>
                </a:solidFill>
              </a:rPr>
              <a:t>2</a:t>
            </a:r>
            <a:r>
              <a:rPr lang="it-IT" sz="1000" dirty="0"/>
              <a:t> 14  3 60  1 14 22] [ 0 67 99  0 89 79] [80  </a:t>
            </a:r>
            <a:r>
              <a:rPr lang="it-IT" sz="1000" dirty="0">
                <a:solidFill>
                  <a:schemeClr val="accent1"/>
                </a:solidFill>
              </a:rPr>
              <a:t>2</a:t>
            </a:r>
            <a:r>
              <a:rPr lang="it-IT" sz="1000" dirty="0"/>
              <a:t> 88 15  4 11  </a:t>
            </a:r>
            <a:r>
              <a:rPr lang="it-IT" sz="1000" dirty="0">
                <a:solidFill>
                  <a:schemeClr val="accent1"/>
                </a:solidFill>
              </a:rPr>
              <a:t>2</a:t>
            </a:r>
            <a:r>
              <a:rPr lang="it-IT" sz="1000" dirty="0"/>
              <a:t> 69 17 63] [77 20  </a:t>
            </a:r>
            <a:r>
              <a:rPr lang="it-IT" sz="1000" dirty="0">
                <a:solidFill>
                  <a:schemeClr val="accent1"/>
                </a:solidFill>
              </a:rPr>
              <a:t>2</a:t>
            </a:r>
            <a:r>
              <a:rPr lang="it-IT" sz="1000" dirty="0"/>
              <a:t>  6 48 67 60  </a:t>
            </a:r>
            <a:r>
              <a:rPr lang="it-IT" sz="1000" dirty="0">
                <a:solidFill>
                  <a:schemeClr val="accent1"/>
                </a:solidFill>
              </a:rPr>
              <a:t>2</a:t>
            </a:r>
            <a:r>
              <a:rPr lang="it-IT" sz="1000" dirty="0"/>
              <a:t> 92]</a:t>
            </a:r>
          </a:p>
          <a:p>
            <a:endParaRPr lang="it-IT" sz="900" dirty="0"/>
          </a:p>
        </p:txBody>
      </p:sp>
    </p:spTree>
    <p:extLst>
      <p:ext uri="{BB962C8B-B14F-4D97-AF65-F5344CB8AC3E}">
        <p14:creationId xmlns:p14="http://schemas.microsoft.com/office/powerpoint/2010/main" val="1933277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CF27CDA-081B-81E9-53CB-702F0BEF5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>
                <a:latin typeface="Avenir Next LT Pro" panose="020B0504020202020204" pitchFamily="34" charset="0"/>
              </a:rPr>
              <a:t>Introduzione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198801-732C-C58B-77CE-097D30595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7" y="2375698"/>
            <a:ext cx="11005458" cy="4249783"/>
          </a:xfrm>
        </p:spPr>
        <p:txBody>
          <a:bodyPr>
            <a:normAutofit/>
          </a:bodyPr>
          <a:lstStyle/>
          <a:p>
            <a:pPr algn="just"/>
            <a:r>
              <a:rPr lang="it-IT" sz="2200" dirty="0">
                <a:latin typeface="Avenir Next LT Pro" panose="020B0504020202020204" pitchFamily="34" charset="0"/>
              </a:rPr>
              <a:t>Nel vasto campo della </a:t>
            </a:r>
            <a:r>
              <a:rPr lang="it-IT" sz="2200" i="1" dirty="0" err="1">
                <a:latin typeface="Avenir Next LT Pro" panose="020B0504020202020204" pitchFamily="34" charset="0"/>
              </a:rPr>
              <a:t>Computational</a:t>
            </a:r>
            <a:r>
              <a:rPr lang="it-IT" sz="2200" i="1" dirty="0">
                <a:latin typeface="Avenir Next LT Pro" panose="020B0504020202020204" pitchFamily="34" charset="0"/>
              </a:rPr>
              <a:t> </a:t>
            </a:r>
            <a:r>
              <a:rPr lang="it-IT" sz="2200" i="1" dirty="0" err="1">
                <a:latin typeface="Avenir Next LT Pro" panose="020B0504020202020204" pitchFamily="34" charset="0"/>
              </a:rPr>
              <a:t>Biology</a:t>
            </a:r>
            <a:r>
              <a:rPr lang="it-IT" sz="2200" dirty="0">
                <a:latin typeface="Avenir Next LT Pro" panose="020B0504020202020204" pitchFamily="34" charset="0"/>
              </a:rPr>
              <a:t>, un obiettivo di grande rilevanza è l'associazione accurata di letture RNA-</a:t>
            </a:r>
            <a:r>
              <a:rPr lang="it-IT" sz="2200" dirty="0" err="1">
                <a:latin typeface="Avenir Next LT Pro" panose="020B0504020202020204" pitchFamily="34" charset="0"/>
              </a:rPr>
              <a:t>Seq</a:t>
            </a:r>
            <a:r>
              <a:rPr lang="it-IT" sz="2200" dirty="0">
                <a:latin typeface="Avenir Next LT Pro" panose="020B0504020202020204" pitchFamily="34" charset="0"/>
              </a:rPr>
              <a:t> con i rispettivi geni di origine.</a:t>
            </a:r>
          </a:p>
          <a:p>
            <a:pPr marL="0" indent="0" algn="just">
              <a:buNone/>
            </a:pPr>
            <a:endParaRPr lang="it-IT" sz="2200" dirty="0">
              <a:latin typeface="Avenir Next LT Pro" panose="020B0504020202020204" pitchFamily="34" charset="0"/>
            </a:endParaRPr>
          </a:p>
          <a:p>
            <a:pPr algn="just"/>
            <a:r>
              <a:rPr lang="it-IT" sz="2200" b="1" dirty="0">
                <a:latin typeface="Avenir Next LT Pro" panose="020B0504020202020204" pitchFamily="34" charset="0"/>
              </a:rPr>
              <a:t>Gene fusion</a:t>
            </a:r>
            <a:r>
              <a:rPr lang="it-IT" sz="2200" dirty="0">
                <a:latin typeface="Avenir Next LT Pro" panose="020B0504020202020204" pitchFamily="34" charset="0"/>
              </a:rPr>
              <a:t>: riarrangiamento cromosomico mediante il quale due (o più) geni si uniscono in un singolo gene (gene di fusione) e ciò è spesso associato al cancro.</a:t>
            </a:r>
          </a:p>
          <a:p>
            <a:pPr marL="0" indent="0" algn="just">
              <a:buNone/>
            </a:pPr>
            <a:endParaRPr lang="it-IT" sz="2200" dirty="0">
              <a:latin typeface="Avenir Next LT Pro" panose="020B0504020202020204" pitchFamily="34" charset="0"/>
            </a:endParaRPr>
          </a:p>
          <a:p>
            <a:pPr algn="just"/>
            <a:r>
              <a:rPr lang="it-IT" sz="2200" dirty="0">
                <a:latin typeface="Avenir Next LT Pro" panose="020B0504020202020204" pitchFamily="34" charset="0"/>
              </a:rPr>
              <a:t>Investighiamo l’utilizzo di tecniche dalla </a:t>
            </a:r>
            <a:r>
              <a:rPr lang="it-IT" sz="2200" i="1" dirty="0" err="1">
                <a:latin typeface="Avenir Next LT Pro" panose="020B0504020202020204" pitchFamily="34" charset="0"/>
              </a:rPr>
              <a:t>Combinatorics</a:t>
            </a:r>
            <a:r>
              <a:rPr lang="it-IT" sz="2200" i="1" dirty="0">
                <a:latin typeface="Avenir Next LT Pro" panose="020B0504020202020204" pitchFamily="34" charset="0"/>
              </a:rPr>
              <a:t> on words</a:t>
            </a:r>
            <a:r>
              <a:rPr lang="it-IT" sz="2200" dirty="0">
                <a:latin typeface="Avenir Next LT Pro" panose="020B0504020202020204" pitchFamily="34" charset="0"/>
              </a:rPr>
              <a:t> e </a:t>
            </a:r>
            <a:r>
              <a:rPr lang="it-IT" sz="2200" i="1" dirty="0">
                <a:latin typeface="Avenir Next LT Pro" panose="020B0504020202020204" pitchFamily="34" charset="0"/>
              </a:rPr>
              <a:t>Machine Learning</a:t>
            </a:r>
            <a:r>
              <a:rPr lang="it-IT" sz="2200" dirty="0">
                <a:latin typeface="Avenir Next LT Pro" panose="020B0504020202020204" pitchFamily="34" charset="0"/>
              </a:rPr>
              <a:t> per la </a:t>
            </a:r>
            <a:r>
              <a:rPr lang="it-IT" sz="2200" b="1" dirty="0">
                <a:latin typeface="Avenir Next LT Pro" panose="020B0504020202020204" pitchFamily="34" charset="0"/>
              </a:rPr>
              <a:t>gene fusion </a:t>
            </a:r>
            <a:r>
              <a:rPr lang="it-IT" sz="2200" b="1" dirty="0" err="1">
                <a:latin typeface="Avenir Next LT Pro" panose="020B0504020202020204" pitchFamily="34" charset="0"/>
              </a:rPr>
              <a:t>detection</a:t>
            </a:r>
            <a:endParaRPr lang="it-IT" sz="2200" b="1" dirty="0">
              <a:latin typeface="Avenir Next LT Pro" panose="020B0504020202020204" pitchFamily="34" charset="0"/>
            </a:endParaRPr>
          </a:p>
          <a:p>
            <a:pPr algn="just"/>
            <a:endParaRPr lang="it-IT" sz="100" dirty="0">
              <a:latin typeface="Avenir Next LT Pro" panose="020B0504020202020204" pitchFamily="34" charset="0"/>
            </a:endParaRPr>
          </a:p>
          <a:p>
            <a:pPr lvl="1" algn="just"/>
            <a:r>
              <a:rPr lang="it-IT" sz="1800" dirty="0">
                <a:latin typeface="Avenir Next LT Pro" panose="020B0504020202020204" pitchFamily="34" charset="0"/>
              </a:rPr>
              <a:t>Analisi dell’efficacia delle rappresentazioni basate su </a:t>
            </a:r>
            <a:r>
              <a:rPr lang="it-IT" sz="1800" b="1" dirty="0">
                <a:latin typeface="Avenir Next LT Pro" panose="020B0504020202020204" pitchFamily="34" charset="0"/>
              </a:rPr>
              <a:t>k-fingers</a:t>
            </a:r>
          </a:p>
          <a:p>
            <a:pPr lvl="1" algn="just"/>
            <a:r>
              <a:rPr lang="it-IT" sz="1800" dirty="0">
                <a:latin typeface="Avenir Next LT Pro" panose="020B0504020202020204" pitchFamily="34" charset="0"/>
              </a:rPr>
              <a:t>Definizione di una metrica di fusione genica (</a:t>
            </a:r>
            <a:r>
              <a:rPr lang="it-IT" sz="1800" b="1" dirty="0">
                <a:latin typeface="Avenir Next LT Pro" panose="020B0504020202020204" pitchFamily="34" charset="0"/>
              </a:rPr>
              <a:t>fusion score</a:t>
            </a:r>
            <a:r>
              <a:rPr lang="it-IT" sz="1800" dirty="0">
                <a:latin typeface="Avenir Next LT Pro" panose="020B0504020202020204" pitchFamily="34" charset="0"/>
              </a:rPr>
              <a:t>)</a:t>
            </a:r>
          </a:p>
          <a:p>
            <a:pPr lvl="1" algn="just"/>
            <a:r>
              <a:rPr lang="it-IT" sz="1800" dirty="0">
                <a:latin typeface="Avenir Next LT Pro" panose="020B0504020202020204" pitchFamily="34" charset="0"/>
              </a:rPr>
              <a:t>Realizzazione di un framework in Python</a:t>
            </a:r>
          </a:p>
          <a:p>
            <a:pPr lvl="1" algn="just"/>
            <a:endParaRPr lang="it-IT" sz="1800" dirty="0">
              <a:latin typeface="Avenir Next LT Pro" panose="020B0504020202020204" pitchFamily="34" charset="0"/>
            </a:endParaRPr>
          </a:p>
          <a:p>
            <a:pPr marL="0" indent="0">
              <a:buNone/>
            </a:pPr>
            <a:endParaRPr lang="it-IT" sz="2200" dirty="0">
              <a:latin typeface="Avenir Next LT Pro" panose="020B0504020202020204" pitchFamily="34" charset="0"/>
            </a:endParaRPr>
          </a:p>
          <a:p>
            <a:pPr marL="0" indent="0">
              <a:buNone/>
            </a:pPr>
            <a:endParaRPr lang="it-IT" sz="2200" dirty="0"/>
          </a:p>
          <a:p>
            <a:pPr marL="0" indent="0">
              <a:buNone/>
            </a:pPr>
            <a:endParaRPr lang="it-IT" sz="2200" dirty="0"/>
          </a:p>
          <a:p>
            <a:pPr marL="0" indent="0">
              <a:buNone/>
            </a:pP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2155001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82AF8AF-DB78-B5CF-DDCD-2AB781B70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it-IT" sz="5400"/>
              <a:t>Calcolo soglia adattiva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BBCF9E-E04E-92E2-373E-8F0AD4102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4" y="2071316"/>
            <a:ext cx="5746024" cy="4119172"/>
          </a:xfrm>
        </p:spPr>
        <p:txBody>
          <a:bodyPr anchor="t">
            <a:normAutofit lnSpcReduction="10000"/>
          </a:bodyPr>
          <a:lstStyle/>
          <a:p>
            <a:pPr algn="just"/>
            <a:r>
              <a:rPr lang="it-IT" sz="2200" dirty="0"/>
              <a:t>Calcoliamo una </a:t>
            </a:r>
            <a:r>
              <a:rPr lang="it-IT" sz="2200" b="1" dirty="0"/>
              <a:t>soglia adattiva </a:t>
            </a:r>
            <a:r>
              <a:rPr lang="it-IT" sz="2200" dirty="0"/>
              <a:t>su due dataset, uno con </a:t>
            </a:r>
            <a:r>
              <a:rPr lang="it-IT" sz="2200" dirty="0" err="1"/>
              <a:t>reads</a:t>
            </a:r>
            <a:r>
              <a:rPr lang="it-IT" sz="2200" dirty="0"/>
              <a:t> con label </a:t>
            </a:r>
            <a:r>
              <a:rPr lang="it-IT" sz="2200" b="1" dirty="0"/>
              <a:t>chimerica</a:t>
            </a:r>
            <a:r>
              <a:rPr lang="it-IT" sz="2200" dirty="0"/>
              <a:t> e uno con </a:t>
            </a:r>
            <a:r>
              <a:rPr lang="it-IT" sz="2200" dirty="0" err="1"/>
              <a:t>reads</a:t>
            </a:r>
            <a:r>
              <a:rPr lang="it-IT" sz="2200" dirty="0"/>
              <a:t> con label </a:t>
            </a:r>
            <a:r>
              <a:rPr lang="it-IT" sz="2200" b="1" dirty="0"/>
              <a:t>non chimerica.</a:t>
            </a:r>
          </a:p>
          <a:p>
            <a:pPr marL="0" indent="0" algn="just">
              <a:buNone/>
            </a:pPr>
            <a:endParaRPr lang="it-IT" sz="2200" b="1" dirty="0"/>
          </a:p>
          <a:p>
            <a:pPr algn="just"/>
            <a:r>
              <a:rPr lang="it-IT" sz="2200" dirty="0"/>
              <a:t>La soglia sarà calcolata in base al numero di </a:t>
            </a:r>
            <a:r>
              <a:rPr lang="it-IT" sz="2200" i="1" dirty="0" err="1"/>
              <a:t>true</a:t>
            </a:r>
            <a:r>
              <a:rPr lang="it-IT" sz="2200" i="1" dirty="0"/>
              <a:t> positive</a:t>
            </a:r>
            <a:r>
              <a:rPr lang="it-IT" sz="2200" dirty="0"/>
              <a:t>, </a:t>
            </a:r>
            <a:r>
              <a:rPr lang="it-IT" sz="2200" i="1" dirty="0" err="1"/>
              <a:t>true</a:t>
            </a:r>
            <a:r>
              <a:rPr lang="it-IT" sz="2200" i="1" dirty="0"/>
              <a:t> negative</a:t>
            </a:r>
            <a:r>
              <a:rPr lang="it-IT" sz="2200" dirty="0"/>
              <a:t>, </a:t>
            </a:r>
            <a:r>
              <a:rPr lang="it-IT" sz="2200" i="1" dirty="0"/>
              <a:t>false positive </a:t>
            </a:r>
            <a:r>
              <a:rPr lang="it-IT" sz="2200" dirty="0"/>
              <a:t>e </a:t>
            </a:r>
            <a:r>
              <a:rPr lang="it-IT" sz="2200" i="1" dirty="0"/>
              <a:t>false negative</a:t>
            </a:r>
            <a:r>
              <a:rPr lang="it-IT" sz="2200" dirty="0"/>
              <a:t>, riassunte con l’</a:t>
            </a:r>
            <a:r>
              <a:rPr lang="it-IT" sz="2200" b="1" dirty="0"/>
              <a:t>F1-score</a:t>
            </a:r>
            <a:r>
              <a:rPr lang="it-IT" sz="2200" dirty="0"/>
              <a:t>.</a:t>
            </a:r>
          </a:p>
          <a:p>
            <a:pPr marL="0" indent="0" algn="just">
              <a:buNone/>
            </a:pPr>
            <a:endParaRPr lang="it-IT" sz="2200" dirty="0"/>
          </a:p>
          <a:p>
            <a:pPr algn="just"/>
            <a:r>
              <a:rPr lang="it-IT" sz="2200" dirty="0"/>
              <a:t>Alla fine otterremo una soglia che ci porterà ad un buon compromesso tra le varie metriche, </a:t>
            </a:r>
            <a:r>
              <a:rPr lang="it-IT" sz="2200" b="1" dirty="0"/>
              <a:t>ottimizzando quindi il numero di letture chimeriche</a:t>
            </a:r>
            <a:r>
              <a:rPr lang="it-IT" sz="2200" dirty="0"/>
              <a:t> restituite.</a:t>
            </a:r>
          </a:p>
        </p:txBody>
      </p:sp>
      <p:pic>
        <p:nvPicPr>
          <p:cNvPr id="5" name="Immagine 4" descr="Immagine che contiene testo, schermata, Carattere, software&#10;&#10;Descrizione generata automaticamente">
            <a:extLst>
              <a:ext uri="{FF2B5EF4-FFF2-40B4-BE49-F238E27FC236}">
                <a16:creationId xmlns:a16="http://schemas.microsoft.com/office/drawing/2014/main" id="{E430B2AA-2EAC-5FD0-4CC2-BDDB6F9E80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0" b="2"/>
          <a:stretch/>
        </p:blipFill>
        <p:spPr>
          <a:xfrm>
            <a:off x="6418395" y="1911493"/>
            <a:ext cx="5519851" cy="485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438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82AF8AF-DB78-B5CF-DDCD-2AB781B70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it-IT" sz="5400" dirty="0"/>
              <a:t>Risultati - 1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BBCF9E-E04E-92E2-373E-8F0AD4102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4" y="1911493"/>
            <a:ext cx="11390120" cy="4946507"/>
          </a:xfrm>
        </p:spPr>
        <p:txBody>
          <a:bodyPr anchor="t">
            <a:normAutofit/>
          </a:bodyPr>
          <a:lstStyle/>
          <a:p>
            <a:pPr algn="just"/>
            <a:r>
              <a:rPr lang="it-IT" sz="1600" dirty="0">
                <a:latin typeface="Avenir Next LT Pro" panose="020B0504020202020204" pitchFamily="34" charset="0"/>
              </a:rPr>
              <a:t>Test effettuati su 2 pannelli genici, uno contenente tutti e </a:t>
            </a:r>
            <a:r>
              <a:rPr lang="it-IT" sz="1600" b="1" dirty="0">
                <a:latin typeface="Avenir Next LT Pro" panose="020B0504020202020204" pitchFamily="34" charset="0"/>
              </a:rPr>
              <a:t>100 i geni</a:t>
            </a:r>
            <a:r>
              <a:rPr lang="it-IT" sz="1600" dirty="0">
                <a:latin typeface="Avenir Next LT Pro" panose="020B0504020202020204" pitchFamily="34" charset="0"/>
              </a:rPr>
              <a:t>, l’altro su un pannello di </a:t>
            </a:r>
            <a:r>
              <a:rPr lang="it-IT" sz="1600" b="1" dirty="0">
                <a:latin typeface="Avenir Next LT Pro" panose="020B0504020202020204" pitchFamily="34" charset="0"/>
              </a:rPr>
              <a:t>10 geni</a:t>
            </a:r>
            <a:r>
              <a:rPr lang="it-IT" sz="1600" dirty="0">
                <a:latin typeface="Avenir Next LT Pro" panose="020B05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it-IT" sz="1600" b="1" dirty="0">
              <a:latin typeface="Avenir Next LT Pro" panose="020B0504020202020204" pitchFamily="34" charset="0"/>
            </a:endParaRPr>
          </a:p>
          <a:p>
            <a:pPr algn="just"/>
            <a:r>
              <a:rPr lang="it-IT" sz="1600" dirty="0">
                <a:latin typeface="Avenir Next LT Pro" panose="020B0504020202020204" pitchFamily="34" charset="0"/>
              </a:rPr>
              <a:t>I risultati di test per il dataset da 10 geni ha dato per i 3 metodi le seguenti metriche:</a:t>
            </a:r>
          </a:p>
          <a:p>
            <a:pPr algn="just"/>
            <a:endParaRPr lang="it-IT" sz="1600" dirty="0">
              <a:latin typeface="Avenir Next LT Pro" panose="020B0504020202020204" pitchFamily="34" charset="0"/>
            </a:endParaRPr>
          </a:p>
          <a:p>
            <a:pPr marL="0" indent="0" algn="just">
              <a:buNone/>
            </a:pPr>
            <a:endParaRPr lang="it-IT" sz="1600" dirty="0">
              <a:latin typeface="Avenir Next LT Pro" panose="020B0504020202020204" pitchFamily="34" charset="0"/>
            </a:endParaRPr>
          </a:p>
          <a:p>
            <a:pPr marL="0" indent="0" algn="just">
              <a:buNone/>
            </a:pPr>
            <a:endParaRPr lang="it-IT" sz="1600" dirty="0">
              <a:latin typeface="Avenir Next LT Pro" panose="020B0504020202020204" pitchFamily="34" charset="0"/>
            </a:endParaRPr>
          </a:p>
          <a:p>
            <a:pPr marL="0" indent="0" algn="just">
              <a:buNone/>
            </a:pPr>
            <a:endParaRPr lang="it-IT" sz="1600" dirty="0">
              <a:latin typeface="Avenir Next LT Pro" panose="020B0504020202020204" pitchFamily="34" charset="0"/>
            </a:endParaRPr>
          </a:p>
          <a:p>
            <a:pPr algn="just"/>
            <a:endParaRPr lang="it-IT" sz="1600" dirty="0">
              <a:latin typeface="Avenir Next LT Pro" panose="020B0504020202020204" pitchFamily="34" charset="0"/>
            </a:endParaRPr>
          </a:p>
          <a:p>
            <a:pPr algn="just"/>
            <a:r>
              <a:rPr lang="it-IT" sz="1600" dirty="0">
                <a:latin typeface="Avenir Next LT Pro" panose="020B0504020202020204" pitchFamily="34" charset="0"/>
              </a:rPr>
              <a:t>I risultati di test per il dataset da 100 geni ha dato per i 3 metodi le seguenti metriche: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9E4FE2B-93F9-F82A-9146-FECD218EA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092" y="3026728"/>
            <a:ext cx="5070923" cy="148884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84F3033-ADDC-4723-A319-7D50DF613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672" y="5189000"/>
            <a:ext cx="4937343" cy="148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01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82AF8AF-DB78-B5CF-DDCD-2AB781B70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it-IT" sz="5400" dirty="0"/>
              <a:t>Risultati - 2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BBCF9E-E04E-92E2-373E-8F0AD4102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4" y="1911493"/>
            <a:ext cx="11390120" cy="4946507"/>
          </a:xfrm>
        </p:spPr>
        <p:txBody>
          <a:bodyPr anchor="t">
            <a:normAutofit/>
          </a:bodyPr>
          <a:lstStyle/>
          <a:p>
            <a:pPr algn="just"/>
            <a:r>
              <a:rPr lang="it-IT" sz="1800" dirty="0">
                <a:latin typeface="Avenir Next LT Pro" panose="020B0504020202020204" pitchFamily="34" charset="0"/>
              </a:rPr>
              <a:t>Miglior metodo Test 10 geni (</a:t>
            </a:r>
            <a:r>
              <a:rPr lang="it-IT" sz="1800" b="1" dirty="0">
                <a:latin typeface="Avenir Next LT Pro" panose="020B0504020202020204" pitchFamily="34" charset="0"/>
              </a:rPr>
              <a:t>Check range </a:t>
            </a:r>
            <a:r>
              <a:rPr lang="it-IT" sz="1800" b="1" dirty="0" err="1">
                <a:latin typeface="Avenir Next LT Pro" panose="020B0504020202020204" pitchFamily="34" charset="0"/>
              </a:rPr>
              <a:t>Majority</a:t>
            </a:r>
            <a:r>
              <a:rPr lang="it-IT" sz="1800" dirty="0">
                <a:latin typeface="Avenir Next LT Pro" panose="020B0504020202020204" pitchFamily="34" charset="0"/>
              </a:rPr>
              <a:t>): notiamo che esso ha dato una soglia ottimale di </a:t>
            </a:r>
            <a:r>
              <a:rPr lang="it-IT" sz="1800" b="1" dirty="0">
                <a:latin typeface="Avenir Next LT Pro" panose="020B0504020202020204" pitchFamily="34" charset="0"/>
              </a:rPr>
              <a:t>0.1</a:t>
            </a:r>
            <a:r>
              <a:rPr lang="it-IT" sz="1800" dirty="0">
                <a:latin typeface="Avenir Next LT Pro" panose="020B0504020202020204" pitchFamily="34" charset="0"/>
              </a:rPr>
              <a:t> e come metriche: 166 True positive, 0 False positive, 0 True negative e 10 False negative, trovando </a:t>
            </a:r>
            <a:r>
              <a:rPr lang="it-IT" sz="1800" b="1" dirty="0">
                <a:latin typeface="Avenir Next LT Pro" panose="020B0504020202020204" pitchFamily="34" charset="0"/>
              </a:rPr>
              <a:t>166 trascritti </a:t>
            </a:r>
            <a:r>
              <a:rPr lang="it-IT" sz="1800" dirty="0">
                <a:latin typeface="Avenir Next LT Pro" panose="020B0504020202020204" pitchFamily="34" charset="0"/>
              </a:rPr>
              <a:t>chimerici </a:t>
            </a:r>
            <a:r>
              <a:rPr lang="it-IT" sz="1800" b="1" dirty="0">
                <a:latin typeface="Avenir Next LT Pro" panose="020B0504020202020204" pitchFamily="34" charset="0"/>
              </a:rPr>
              <a:t>su 218</a:t>
            </a:r>
            <a:r>
              <a:rPr lang="it-IT" sz="1800" dirty="0">
                <a:latin typeface="Avenir Next LT Pro" panose="020B0504020202020204" pitchFamily="34" charset="0"/>
              </a:rPr>
              <a:t>.</a:t>
            </a:r>
          </a:p>
          <a:p>
            <a:pPr algn="just"/>
            <a:endParaRPr lang="it-IT" sz="2000" dirty="0">
              <a:latin typeface="Avenir Next LT Pro" panose="020B0504020202020204" pitchFamily="34" charset="0"/>
            </a:endParaRPr>
          </a:p>
          <a:p>
            <a:pPr algn="just"/>
            <a:endParaRPr lang="it-IT" sz="2000" dirty="0">
              <a:latin typeface="Avenir Next LT Pro" panose="020B0504020202020204" pitchFamily="34" charset="0"/>
            </a:endParaRPr>
          </a:p>
          <a:p>
            <a:pPr algn="just"/>
            <a:endParaRPr lang="it-IT" sz="2000" dirty="0">
              <a:latin typeface="Avenir Next LT Pro" panose="020B0504020202020204" pitchFamily="34" charset="0"/>
            </a:endParaRPr>
          </a:p>
          <a:p>
            <a:pPr marL="0" indent="0" algn="just">
              <a:buNone/>
            </a:pPr>
            <a:endParaRPr lang="it-IT" sz="2000" dirty="0">
              <a:latin typeface="Avenir Next LT Pro" panose="020B0504020202020204" pitchFamily="34" charset="0"/>
            </a:endParaRPr>
          </a:p>
          <a:p>
            <a:pPr algn="just"/>
            <a:r>
              <a:rPr lang="it-IT" sz="1800" dirty="0">
                <a:latin typeface="Avenir Next LT Pro" panose="020B0504020202020204" pitchFamily="34" charset="0"/>
              </a:rPr>
              <a:t>Miglior metodo Test 100 geni(</a:t>
            </a:r>
            <a:r>
              <a:rPr lang="it-IT" sz="1800" b="1" dirty="0">
                <a:latin typeface="Avenir Next LT Pro" panose="020B0504020202020204" pitchFamily="34" charset="0"/>
              </a:rPr>
              <a:t>Check range </a:t>
            </a:r>
            <a:r>
              <a:rPr lang="it-IT" sz="1800" b="1" dirty="0" err="1">
                <a:latin typeface="Avenir Next LT Pro" panose="020B0504020202020204" pitchFamily="34" charset="0"/>
              </a:rPr>
              <a:t>Majority</a:t>
            </a:r>
            <a:r>
              <a:rPr lang="it-IT" sz="1800" dirty="0">
                <a:latin typeface="Avenir Next LT Pro" panose="020B0504020202020204" pitchFamily="34" charset="0"/>
              </a:rPr>
              <a:t>):  notiamo che esso ha dato una soglia ottimale di </a:t>
            </a:r>
            <a:r>
              <a:rPr lang="it-IT" sz="1800" b="1" dirty="0">
                <a:latin typeface="Avenir Next LT Pro" panose="020B0504020202020204" pitchFamily="34" charset="0"/>
              </a:rPr>
              <a:t>0.1</a:t>
            </a:r>
            <a:r>
              <a:rPr lang="it-IT" sz="1800" dirty="0">
                <a:latin typeface="Avenir Next LT Pro" panose="020B0504020202020204" pitchFamily="34" charset="0"/>
              </a:rPr>
              <a:t> e come metriche: 28424 True positive, 0 False positive, 0 True negative e 1097 False negative, trovando </a:t>
            </a:r>
            <a:r>
              <a:rPr lang="it-IT" sz="1800" b="1" dirty="0">
                <a:latin typeface="Avenir Next LT Pro" panose="020B0504020202020204" pitchFamily="34" charset="0"/>
              </a:rPr>
              <a:t>28424</a:t>
            </a:r>
            <a:r>
              <a:rPr lang="it-IT" sz="1800" dirty="0">
                <a:latin typeface="Avenir Next LT Pro" panose="020B0504020202020204" pitchFamily="34" charset="0"/>
              </a:rPr>
              <a:t> trascritti chimerici </a:t>
            </a:r>
            <a:r>
              <a:rPr lang="it-IT" sz="1800" b="1" dirty="0">
                <a:latin typeface="Avenir Next LT Pro" panose="020B0504020202020204" pitchFamily="34" charset="0"/>
              </a:rPr>
              <a:t>su 29521</a:t>
            </a:r>
          </a:p>
          <a:p>
            <a:pPr algn="just"/>
            <a:endParaRPr lang="it-IT" sz="2000" b="1" dirty="0">
              <a:latin typeface="Avenir Next LT Pro" panose="020B0504020202020204" pitchFamily="34" charset="0"/>
            </a:endParaRPr>
          </a:p>
        </p:txBody>
      </p:sp>
      <p:pic>
        <p:nvPicPr>
          <p:cNvPr id="7" name="Immagine 6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749BDC73-4407-5703-4516-68ED13FBA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706" y="3031920"/>
            <a:ext cx="8211696" cy="946693"/>
          </a:xfrm>
          <a:prstGeom prst="rect">
            <a:avLst/>
          </a:prstGeom>
        </p:spPr>
      </p:pic>
      <p:pic>
        <p:nvPicPr>
          <p:cNvPr id="9" name="Immagine 8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35F9D6D8-CA12-8833-5014-8F9C780B0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706" y="5514407"/>
            <a:ext cx="8202170" cy="94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74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0F9DE8-D7E2-10C5-92A5-5F8CAC538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it-IT" sz="5400" dirty="0"/>
              <a:t>Conclusione e spunti futuri</a:t>
            </a:r>
          </a:p>
        </p:txBody>
      </p:sp>
      <p:sp>
        <p:nvSpPr>
          <p:cNvPr id="38" name="Segnaposto contenuto 2">
            <a:extLst>
              <a:ext uri="{FF2B5EF4-FFF2-40B4-BE49-F238E27FC236}">
                <a16:creationId xmlns:a16="http://schemas.microsoft.com/office/drawing/2014/main" id="{C7A56EE4-6727-4803-8E3E-2EAABA211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r>
              <a:rPr lang="it-IT" sz="2000" dirty="0"/>
              <a:t>Possiamo affermare di essere riusciti a ottenere lo scopo desiderato, ovvero riuscire a </a:t>
            </a:r>
            <a:r>
              <a:rPr lang="it-IT" sz="2000" b="1" dirty="0"/>
              <a:t>sogliare dei dataset di trascritti (letture lunghe)</a:t>
            </a:r>
            <a:r>
              <a:rPr lang="it-IT" sz="2000" dirty="0"/>
              <a:t>, così da trovare quel punto di essi (soglia), dal quale riusciamo a trovare il </a:t>
            </a:r>
            <a:r>
              <a:rPr lang="it-IT" sz="2000" b="1" dirty="0"/>
              <a:t>maggior numero di letture chimeriche </a:t>
            </a:r>
            <a:r>
              <a:rPr lang="it-IT" sz="2000" dirty="0"/>
              <a:t>con il un compromesso ottimale.</a:t>
            </a:r>
          </a:p>
          <a:p>
            <a:endParaRPr lang="it-IT" sz="2000" dirty="0"/>
          </a:p>
          <a:p>
            <a:r>
              <a:rPr lang="it-IT" sz="2000" dirty="0"/>
              <a:t>Possibili migliorie sulla soglia adattiva: sceglierla non solo in base al solo valore di F1-score, ma anche in base ad un certo </a:t>
            </a:r>
            <a:r>
              <a:rPr lang="it-IT" sz="2000" b="1" dirty="0"/>
              <a:t>numero di letture chimeriche e non chimeriche </a:t>
            </a:r>
            <a:r>
              <a:rPr lang="it-IT" sz="2000" dirty="0"/>
              <a:t>oppure privilegiare maggiormente la metrica </a:t>
            </a:r>
            <a:r>
              <a:rPr lang="it-IT" sz="2000" b="1" dirty="0"/>
              <a:t>false positive rispetto alla false negative</a:t>
            </a:r>
            <a:r>
              <a:rPr lang="it-IT" sz="2000" dirty="0"/>
              <a:t>.</a:t>
            </a:r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3695345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6">
            <a:extLst>
              <a:ext uri="{FF2B5EF4-FFF2-40B4-BE49-F238E27FC236}">
                <a16:creationId xmlns:a16="http://schemas.microsoft.com/office/drawing/2014/main" id="{D5B339F4-93B9-4E04-9721-143AD6782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8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0"/>
            <a:ext cx="7147352" cy="5777808"/>
            <a:chOff x="329184" y="1"/>
            <a:chExt cx="524256" cy="577780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0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49FA901-23C8-9F45-1A46-8A4CB12DA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31961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61081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CF27CDA-081B-81E9-53CB-702F0BEF5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>
                <a:latin typeface="Avenir Next LT Pro" panose="020B0504020202020204" pitchFamily="34" charset="0"/>
              </a:rPr>
              <a:t>Fattorizzazione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198801-732C-C58B-77CE-097D30595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7" y="2277729"/>
            <a:ext cx="11005458" cy="4249783"/>
          </a:xfrm>
        </p:spPr>
        <p:txBody>
          <a:bodyPr>
            <a:normAutofit/>
          </a:bodyPr>
          <a:lstStyle/>
          <a:p>
            <a:pPr algn="just"/>
            <a:r>
              <a:rPr lang="it-IT" sz="2200" b="1" dirty="0">
                <a:latin typeface="Avenir Next LT Pro" panose="020B0504020202020204" pitchFamily="34" charset="0"/>
              </a:rPr>
              <a:t>Def</a:t>
            </a:r>
            <a:r>
              <a:rPr lang="it-IT" sz="2200" dirty="0">
                <a:latin typeface="Avenir Next LT Pro" panose="020B0504020202020204" pitchFamily="34" charset="0"/>
              </a:rPr>
              <a:t> [</a:t>
            </a:r>
            <a:r>
              <a:rPr lang="it-IT" sz="2200" i="1" dirty="0">
                <a:latin typeface="Avenir Next LT Pro" panose="020B0504020202020204" pitchFamily="34" charset="0"/>
              </a:rPr>
              <a:t>fattorizzazione</a:t>
            </a:r>
            <a:r>
              <a:rPr lang="it-IT" sz="2200" dirty="0">
                <a:latin typeface="Avenir Next LT Pro" panose="020B0504020202020204" pitchFamily="34" charset="0"/>
              </a:rPr>
              <a:t>]: una </a:t>
            </a:r>
            <a:r>
              <a:rPr lang="it-IT" sz="2200" i="1" dirty="0">
                <a:latin typeface="Avenir Next LT Pro" panose="020B0504020202020204" pitchFamily="34" charset="0"/>
              </a:rPr>
              <a:t>fattorizzazione</a:t>
            </a:r>
            <a:r>
              <a:rPr lang="it-IT" sz="2200" dirty="0">
                <a:latin typeface="Avenir Next LT Pro" panose="020B0504020202020204" pitchFamily="34" charset="0"/>
              </a:rPr>
              <a:t> di una stringa </a:t>
            </a:r>
            <a:r>
              <a:rPr lang="it-IT" sz="2200" i="1" dirty="0">
                <a:latin typeface="Avenir Next LT Pro" panose="020B0504020202020204" pitchFamily="34" charset="0"/>
              </a:rPr>
              <a:t>s</a:t>
            </a:r>
            <a:r>
              <a:rPr lang="it-IT" sz="2200" dirty="0">
                <a:latin typeface="Avenir Next LT Pro" panose="020B0504020202020204" pitchFamily="34" charset="0"/>
              </a:rPr>
              <a:t> è una sequenza di fattori.</a:t>
            </a:r>
          </a:p>
          <a:p>
            <a:pPr algn="just"/>
            <a:endParaRPr lang="it-IT" sz="2200" dirty="0">
              <a:latin typeface="Avenir Next LT Pro" panose="020B0504020202020204" pitchFamily="34" charset="0"/>
            </a:endParaRPr>
          </a:p>
          <a:p>
            <a:pPr marL="0" indent="0" algn="just">
              <a:buNone/>
            </a:pPr>
            <a:endParaRPr lang="it-IT" sz="2200" dirty="0">
              <a:latin typeface="Avenir Next LT Pro" panose="020B0504020202020204" pitchFamily="34" charset="0"/>
            </a:endParaRPr>
          </a:p>
          <a:p>
            <a:pPr algn="just"/>
            <a:r>
              <a:rPr lang="it-IT" sz="2200" b="1" dirty="0">
                <a:latin typeface="Avenir Next LT Pro" panose="020B0504020202020204" pitchFamily="34" charset="0"/>
              </a:rPr>
              <a:t>Def</a:t>
            </a:r>
            <a:r>
              <a:rPr lang="it-IT" sz="2200" dirty="0">
                <a:latin typeface="Avenir Next LT Pro" panose="020B0504020202020204" pitchFamily="34" charset="0"/>
              </a:rPr>
              <a:t> [</a:t>
            </a:r>
            <a:r>
              <a:rPr lang="it-IT" sz="2200" i="1" dirty="0" err="1">
                <a:latin typeface="Avenir Next LT Pro" panose="020B0504020202020204" pitchFamily="34" charset="0"/>
              </a:rPr>
              <a:t>fingerprint</a:t>
            </a:r>
            <a:r>
              <a:rPr lang="it-IT" sz="2200" dirty="0">
                <a:latin typeface="Avenir Next LT Pro" panose="020B0504020202020204" pitchFamily="34" charset="0"/>
              </a:rPr>
              <a:t>]: la </a:t>
            </a:r>
            <a:r>
              <a:rPr lang="it-IT" sz="2200" i="1" dirty="0" err="1">
                <a:latin typeface="Avenir Next LT Pro" panose="020B0504020202020204" pitchFamily="34" charset="0"/>
              </a:rPr>
              <a:t>fingerprint</a:t>
            </a:r>
            <a:r>
              <a:rPr lang="it-IT" sz="2200" dirty="0">
                <a:latin typeface="Avenir Next LT Pro" panose="020B0504020202020204" pitchFamily="34" charset="0"/>
              </a:rPr>
              <a:t> di </a:t>
            </a:r>
            <a:r>
              <a:rPr lang="it-IT" sz="2200" i="1" dirty="0">
                <a:latin typeface="Avenir Next LT Pro" panose="020B0504020202020204" pitchFamily="34" charset="0"/>
              </a:rPr>
              <a:t>s</a:t>
            </a:r>
            <a:r>
              <a:rPr lang="it-IT" sz="2200" dirty="0">
                <a:latin typeface="Avenir Next LT Pro" panose="020B0504020202020204" pitchFamily="34" charset="0"/>
              </a:rPr>
              <a:t> rispetto alla fattorizzazione </a:t>
            </a:r>
            <a:r>
              <a:rPr lang="it-IT" sz="2200" i="1" dirty="0">
                <a:latin typeface="Avenir Next LT Pro" panose="020B0504020202020204" pitchFamily="34" charset="0"/>
              </a:rPr>
              <a:t>F(s)</a:t>
            </a:r>
            <a:r>
              <a:rPr lang="it-IT" sz="2200" dirty="0">
                <a:latin typeface="Avenir Next LT Pro" panose="020B0504020202020204" pitchFamily="34" charset="0"/>
              </a:rPr>
              <a:t> è la sequenza delle lunghezze dei fattori.</a:t>
            </a:r>
          </a:p>
          <a:p>
            <a:pPr algn="just"/>
            <a:endParaRPr lang="it-IT" sz="2200" dirty="0">
              <a:latin typeface="Avenir Next LT Pro" panose="020B0504020202020204" pitchFamily="34" charset="0"/>
            </a:endParaRPr>
          </a:p>
          <a:p>
            <a:pPr algn="just"/>
            <a:endParaRPr lang="it-IT" sz="2200" dirty="0">
              <a:latin typeface="Avenir Next LT Pro" panose="020B0504020202020204" pitchFamily="34" charset="0"/>
            </a:endParaRPr>
          </a:p>
          <a:p>
            <a:pPr algn="just"/>
            <a:r>
              <a:rPr lang="it-IT" sz="2200" b="1" dirty="0">
                <a:latin typeface="Avenir Next LT Pro" panose="020B0504020202020204" pitchFamily="34" charset="0"/>
              </a:rPr>
              <a:t>Def</a:t>
            </a:r>
            <a:r>
              <a:rPr lang="it-IT" sz="2200" dirty="0">
                <a:latin typeface="Avenir Next LT Pro" panose="020B0504020202020204" pitchFamily="34" charset="0"/>
              </a:rPr>
              <a:t> [k-</a:t>
            </a:r>
            <a:r>
              <a:rPr lang="it-IT" sz="2200" i="1" dirty="0">
                <a:latin typeface="Avenir Next LT Pro" panose="020B0504020202020204" pitchFamily="34" charset="0"/>
              </a:rPr>
              <a:t>finger</a:t>
            </a:r>
            <a:r>
              <a:rPr lang="it-IT" sz="2200" dirty="0">
                <a:latin typeface="Avenir Next LT Pro" panose="020B0504020202020204" pitchFamily="34" charset="0"/>
              </a:rPr>
              <a:t>]: I k-</a:t>
            </a:r>
            <a:r>
              <a:rPr lang="it-IT" sz="2200" dirty="0" err="1">
                <a:latin typeface="Avenir Next LT Pro" panose="020B0504020202020204" pitchFamily="34" charset="0"/>
              </a:rPr>
              <a:t>mers</a:t>
            </a:r>
            <a:r>
              <a:rPr lang="it-IT" sz="2200" dirty="0">
                <a:latin typeface="Avenir Next LT Pro" panose="020B0504020202020204" pitchFamily="34" charset="0"/>
              </a:rPr>
              <a:t> estratti da una </a:t>
            </a:r>
            <a:r>
              <a:rPr lang="it-IT" sz="2200" dirty="0" err="1">
                <a:latin typeface="Avenir Next LT Pro" panose="020B0504020202020204" pitchFamily="34" charset="0"/>
              </a:rPr>
              <a:t>fingerprint</a:t>
            </a:r>
            <a:r>
              <a:rPr lang="it-IT" sz="2200" dirty="0">
                <a:latin typeface="Avenir Next LT Pro" panose="020B0504020202020204" pitchFamily="34" charset="0"/>
              </a:rPr>
              <a:t> sono chiamati </a:t>
            </a:r>
            <a:r>
              <a:rPr lang="it-IT" sz="2200" i="1" dirty="0">
                <a:latin typeface="Avenir Next LT Pro" panose="020B0504020202020204" pitchFamily="34" charset="0"/>
              </a:rPr>
              <a:t>k-fingers</a:t>
            </a:r>
            <a:r>
              <a:rPr lang="it-IT" sz="2200" dirty="0">
                <a:latin typeface="Avenir Next LT Pro" panose="020B0504020202020204" pitchFamily="34" charset="0"/>
              </a:rPr>
              <a:t>.</a:t>
            </a:r>
          </a:p>
          <a:p>
            <a:pPr lvl="1" algn="just"/>
            <a:endParaRPr lang="it-IT" sz="1800" dirty="0">
              <a:latin typeface="Avenir Next LT Pro" panose="020B0504020202020204" pitchFamily="34" charset="0"/>
            </a:endParaRPr>
          </a:p>
          <a:p>
            <a:pPr marL="0" indent="0">
              <a:buNone/>
            </a:pPr>
            <a:endParaRPr lang="it-IT" sz="2200" dirty="0">
              <a:latin typeface="Avenir Next LT Pro" panose="020B0504020202020204" pitchFamily="34" charset="0"/>
            </a:endParaRPr>
          </a:p>
          <a:p>
            <a:pPr marL="0" indent="0">
              <a:buNone/>
            </a:pPr>
            <a:endParaRPr lang="it-IT" sz="2200" dirty="0"/>
          </a:p>
          <a:p>
            <a:pPr marL="0" indent="0">
              <a:buNone/>
            </a:pPr>
            <a:endParaRPr lang="it-IT" sz="2200" dirty="0"/>
          </a:p>
          <a:p>
            <a:pPr marL="0" indent="0">
              <a:buNone/>
            </a:pPr>
            <a:endParaRPr lang="it-IT" sz="22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001D4DF-47FF-3D05-3E56-9AFC0D2F08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129" b="9519"/>
          <a:stretch/>
        </p:blipFill>
        <p:spPr>
          <a:xfrm>
            <a:off x="4210091" y="2903608"/>
            <a:ext cx="2795950" cy="40268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A86766F-FC49-B7AD-9B30-80151482E6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97" t="-1" b="3061"/>
          <a:stretch/>
        </p:blipFill>
        <p:spPr>
          <a:xfrm>
            <a:off x="4526630" y="4344347"/>
            <a:ext cx="2271732" cy="57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437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CF27CDA-081B-81E9-53CB-702F0BEF5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000" dirty="0">
                <a:latin typeface="Avenir Next LT Pro" panose="020B0504020202020204" pitchFamily="34" charset="0"/>
              </a:rPr>
              <a:t>Fattorizzazione di Lyndon e inversa</a:t>
            </a:r>
            <a:endParaRPr lang="it-IT" sz="5400" dirty="0">
              <a:latin typeface="Avenir Next LT Pro" panose="020B0504020202020204" pitchFamily="34" charset="0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198801-732C-C58B-77CE-097D30595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6" y="2277729"/>
            <a:ext cx="11223173" cy="4249783"/>
          </a:xfrm>
        </p:spPr>
        <p:txBody>
          <a:bodyPr>
            <a:normAutofit/>
          </a:bodyPr>
          <a:lstStyle/>
          <a:p>
            <a:pPr algn="just"/>
            <a:r>
              <a:rPr lang="it-IT" sz="2000" b="1" dirty="0">
                <a:latin typeface="Avenir Next LT Pro" panose="020B0504020202020204" pitchFamily="34" charset="0"/>
              </a:rPr>
              <a:t>Def</a:t>
            </a:r>
            <a:r>
              <a:rPr lang="it-IT" sz="2000" dirty="0">
                <a:latin typeface="Avenir Next LT Pro" panose="020B0504020202020204" pitchFamily="34" charset="0"/>
              </a:rPr>
              <a:t> [</a:t>
            </a:r>
            <a:r>
              <a:rPr lang="it-IT" sz="2000" i="1" dirty="0" err="1">
                <a:latin typeface="Avenir Next LT Pro" panose="020B0504020202020204" pitchFamily="34" charset="0"/>
              </a:rPr>
              <a:t>lyndon</a:t>
            </a:r>
            <a:r>
              <a:rPr lang="it-IT" sz="2000" i="1" dirty="0">
                <a:latin typeface="Avenir Next LT Pro" panose="020B0504020202020204" pitchFamily="34" charset="0"/>
              </a:rPr>
              <a:t> word</a:t>
            </a:r>
            <a:r>
              <a:rPr lang="it-IT" sz="2000" dirty="0">
                <a:latin typeface="Avenir Next LT Pro" panose="020B0504020202020204" pitchFamily="34" charset="0"/>
              </a:rPr>
              <a:t>]: stringa </a:t>
            </a:r>
            <a:r>
              <a:rPr lang="it-IT" sz="2000" i="1" dirty="0">
                <a:latin typeface="Avenir Next LT Pro" panose="020B0504020202020204" pitchFamily="34" charset="0"/>
              </a:rPr>
              <a:t>s</a:t>
            </a:r>
            <a:r>
              <a:rPr lang="it-IT" sz="2000" dirty="0">
                <a:latin typeface="Avenir Next LT Pro" panose="020B0504020202020204" pitchFamily="34" charset="0"/>
              </a:rPr>
              <a:t> lessicograficamente più piccola di tutti i suoi suffissi.</a:t>
            </a:r>
          </a:p>
          <a:p>
            <a:pPr marL="0" indent="0" algn="just">
              <a:buNone/>
            </a:pPr>
            <a:endParaRPr lang="it-IT" sz="1000" dirty="0">
              <a:latin typeface="Avenir Next LT Pro" panose="020B0504020202020204" pitchFamily="34" charset="0"/>
            </a:endParaRPr>
          </a:p>
          <a:p>
            <a:pPr algn="just"/>
            <a:r>
              <a:rPr lang="it-IT" sz="2000" b="1" dirty="0">
                <a:latin typeface="Avenir Next LT Pro" panose="020B0504020202020204" pitchFamily="34" charset="0"/>
              </a:rPr>
              <a:t>Def </a:t>
            </a:r>
            <a:r>
              <a:rPr lang="it-IT" sz="2000" dirty="0">
                <a:latin typeface="Avenir Next LT Pro" panose="020B0504020202020204" pitchFamily="34" charset="0"/>
              </a:rPr>
              <a:t>[</a:t>
            </a:r>
            <a:r>
              <a:rPr lang="it-IT" sz="2000" i="1" dirty="0" err="1">
                <a:latin typeface="Avenir Next LT Pro" panose="020B0504020202020204" pitchFamily="34" charset="0"/>
              </a:rPr>
              <a:t>lyndon</a:t>
            </a:r>
            <a:r>
              <a:rPr lang="it-IT" sz="2000" i="1" dirty="0">
                <a:latin typeface="Avenir Next LT Pro" panose="020B0504020202020204" pitchFamily="34" charset="0"/>
              </a:rPr>
              <a:t> </a:t>
            </a:r>
            <a:r>
              <a:rPr lang="it-IT" sz="2000" i="1" dirty="0" err="1">
                <a:latin typeface="Avenir Next LT Pro" panose="020B0504020202020204" pitchFamily="34" charset="0"/>
              </a:rPr>
              <a:t>factorization</a:t>
            </a:r>
            <a:r>
              <a:rPr lang="it-IT" sz="2000" dirty="0">
                <a:latin typeface="Avenir Next LT Pro" panose="020B0504020202020204" pitchFamily="34" charset="0"/>
              </a:rPr>
              <a:t>]: fattorizzazione </a:t>
            </a:r>
            <a:r>
              <a:rPr lang="it-IT" sz="2000" i="1" dirty="0">
                <a:latin typeface="Avenir Next LT Pro" panose="020B0504020202020204" pitchFamily="34" charset="0"/>
              </a:rPr>
              <a:t>F(s)</a:t>
            </a:r>
            <a:r>
              <a:rPr lang="it-IT" sz="2000" dirty="0">
                <a:latin typeface="Avenir Next LT Pro" panose="020B0504020202020204" pitchFamily="34" charset="0"/>
              </a:rPr>
              <a:t> in cui i fattori sono ordinati in ordine lessicografico non </a:t>
            </a:r>
            <a:r>
              <a:rPr lang="it-IT" sz="2000" dirty="0" err="1">
                <a:latin typeface="Avenir Next LT Pro" panose="020B0504020202020204" pitchFamily="34" charset="0"/>
              </a:rPr>
              <a:t>descrescente</a:t>
            </a:r>
            <a:r>
              <a:rPr lang="it-IT" sz="2000" dirty="0">
                <a:latin typeface="Avenir Next LT Pro" panose="020B0504020202020204" pitchFamily="34" charset="0"/>
              </a:rPr>
              <a:t> ed ogni fattore è una parola di </a:t>
            </a:r>
            <a:r>
              <a:rPr lang="it-IT" sz="2000" dirty="0" err="1">
                <a:latin typeface="Avenir Next LT Pro" panose="020B0504020202020204" pitchFamily="34" charset="0"/>
              </a:rPr>
              <a:t>lyndon</a:t>
            </a:r>
            <a:r>
              <a:rPr lang="it-IT" sz="2000" dirty="0">
                <a:latin typeface="Avenir Next LT Pro" panose="020B0504020202020204" pitchFamily="34" charset="0"/>
              </a:rPr>
              <a:t>.</a:t>
            </a:r>
          </a:p>
          <a:p>
            <a:pPr algn="just"/>
            <a:endParaRPr lang="it-IT" sz="2000" dirty="0">
              <a:latin typeface="Avenir Next LT Pro" panose="020B0504020202020204" pitchFamily="34" charset="0"/>
            </a:endParaRPr>
          </a:p>
          <a:p>
            <a:pPr algn="just"/>
            <a:endParaRPr lang="it-IT" sz="2000" dirty="0">
              <a:latin typeface="Avenir Next LT Pro" panose="020B0504020202020204" pitchFamily="34" charset="0"/>
            </a:endParaRPr>
          </a:p>
          <a:p>
            <a:pPr marL="0" indent="0" algn="just">
              <a:buNone/>
            </a:pPr>
            <a:endParaRPr lang="it-IT" sz="100" dirty="0">
              <a:latin typeface="Avenir Next LT Pro" panose="020B0504020202020204" pitchFamily="34" charset="0"/>
            </a:endParaRPr>
          </a:p>
          <a:p>
            <a:pPr algn="just"/>
            <a:r>
              <a:rPr lang="it-IT" sz="2000" b="1" dirty="0">
                <a:latin typeface="Avenir Next LT Pro" panose="020B0504020202020204" pitchFamily="34" charset="0"/>
              </a:rPr>
              <a:t>Def</a:t>
            </a:r>
            <a:r>
              <a:rPr lang="it-IT" sz="2000" dirty="0">
                <a:latin typeface="Avenir Next LT Pro" panose="020B0504020202020204" pitchFamily="34" charset="0"/>
              </a:rPr>
              <a:t> [inverse </a:t>
            </a:r>
            <a:r>
              <a:rPr lang="it-IT" sz="2000" i="1" dirty="0" err="1">
                <a:latin typeface="Avenir Next LT Pro" panose="020B0504020202020204" pitchFamily="34" charset="0"/>
              </a:rPr>
              <a:t>lyndon</a:t>
            </a:r>
            <a:r>
              <a:rPr lang="it-IT" sz="2000" i="1" dirty="0">
                <a:latin typeface="Avenir Next LT Pro" panose="020B0504020202020204" pitchFamily="34" charset="0"/>
              </a:rPr>
              <a:t> word</a:t>
            </a:r>
            <a:r>
              <a:rPr lang="it-IT" sz="2000" dirty="0">
                <a:latin typeface="Avenir Next LT Pro" panose="020B0504020202020204" pitchFamily="34" charset="0"/>
              </a:rPr>
              <a:t>]: stringa </a:t>
            </a:r>
            <a:r>
              <a:rPr lang="it-IT" sz="2000" i="1" dirty="0">
                <a:latin typeface="Avenir Next LT Pro" panose="020B0504020202020204" pitchFamily="34" charset="0"/>
              </a:rPr>
              <a:t>s</a:t>
            </a:r>
            <a:r>
              <a:rPr lang="it-IT" sz="2000" dirty="0">
                <a:latin typeface="Avenir Next LT Pro" panose="020B0504020202020204" pitchFamily="34" charset="0"/>
              </a:rPr>
              <a:t> lessicograficamente più grande di tutti i suoi suffissi.</a:t>
            </a:r>
          </a:p>
          <a:p>
            <a:pPr algn="just"/>
            <a:endParaRPr lang="it-IT" sz="1000" b="1" dirty="0">
              <a:latin typeface="Avenir Next LT Pro" panose="020B0504020202020204" pitchFamily="34" charset="0"/>
            </a:endParaRPr>
          </a:p>
          <a:p>
            <a:pPr algn="just"/>
            <a:r>
              <a:rPr lang="it-IT" sz="2000" b="1" dirty="0">
                <a:latin typeface="Avenir Next LT Pro" panose="020B0504020202020204" pitchFamily="34" charset="0"/>
              </a:rPr>
              <a:t>Def</a:t>
            </a:r>
            <a:r>
              <a:rPr lang="it-IT" sz="2000" dirty="0">
                <a:latin typeface="Avenir Next LT Pro" panose="020B0504020202020204" pitchFamily="34" charset="0"/>
              </a:rPr>
              <a:t> [</a:t>
            </a:r>
            <a:r>
              <a:rPr lang="it-IT" sz="2000" i="1" dirty="0">
                <a:latin typeface="Avenir Next LT Pro" panose="020B0504020202020204" pitchFamily="34" charset="0"/>
              </a:rPr>
              <a:t>inverse </a:t>
            </a:r>
            <a:r>
              <a:rPr lang="it-IT" sz="2000" i="1" dirty="0" err="1">
                <a:latin typeface="Avenir Next LT Pro" panose="020B0504020202020204" pitchFamily="34" charset="0"/>
              </a:rPr>
              <a:t>lyndon</a:t>
            </a:r>
            <a:r>
              <a:rPr lang="it-IT" sz="2000" i="1" dirty="0">
                <a:latin typeface="Avenir Next LT Pro" panose="020B0504020202020204" pitchFamily="34" charset="0"/>
              </a:rPr>
              <a:t> </a:t>
            </a:r>
            <a:r>
              <a:rPr lang="it-IT" sz="2000" i="1" dirty="0" err="1">
                <a:latin typeface="Avenir Next LT Pro" panose="020B0504020202020204" pitchFamily="34" charset="0"/>
              </a:rPr>
              <a:t>factorization</a:t>
            </a:r>
            <a:r>
              <a:rPr lang="it-IT" sz="2000" dirty="0">
                <a:latin typeface="Avenir Next LT Pro" panose="020B0504020202020204" pitchFamily="34" charset="0"/>
              </a:rPr>
              <a:t>]: fattorizzazione </a:t>
            </a:r>
            <a:r>
              <a:rPr lang="it-IT" sz="2000" i="1" dirty="0">
                <a:latin typeface="Avenir Next LT Pro" panose="020B0504020202020204" pitchFamily="34" charset="0"/>
              </a:rPr>
              <a:t>F(s)</a:t>
            </a:r>
            <a:r>
              <a:rPr lang="it-IT" sz="2000" dirty="0">
                <a:latin typeface="Avenir Next LT Pro" panose="020B0504020202020204" pitchFamily="34" charset="0"/>
              </a:rPr>
              <a:t> in cui i fattori sono ordinati in ordine lessicografico strettamente crescente ed ogni fattore è una parola inversa di </a:t>
            </a:r>
            <a:r>
              <a:rPr lang="it-IT" sz="2000" dirty="0" err="1">
                <a:latin typeface="Avenir Next LT Pro" panose="020B0504020202020204" pitchFamily="34" charset="0"/>
              </a:rPr>
              <a:t>lyndon</a:t>
            </a:r>
            <a:r>
              <a:rPr lang="it-IT" sz="2000" dirty="0">
                <a:latin typeface="Avenir Next LT Pro" panose="020B0504020202020204" pitchFamily="34" charset="0"/>
              </a:rPr>
              <a:t>.</a:t>
            </a:r>
            <a:endParaRPr lang="it-IT" sz="2200" dirty="0">
              <a:latin typeface="Avenir Next LT Pro" panose="020B0504020202020204" pitchFamily="34" charset="0"/>
            </a:endParaRPr>
          </a:p>
          <a:p>
            <a:pPr algn="just"/>
            <a:endParaRPr lang="it-IT" sz="2200" dirty="0">
              <a:latin typeface="Avenir Next LT Pro" panose="020B0504020202020204" pitchFamily="34" charset="0"/>
            </a:endParaRPr>
          </a:p>
          <a:p>
            <a:pPr lvl="1" algn="just"/>
            <a:endParaRPr lang="it-IT" sz="1800" dirty="0">
              <a:latin typeface="Avenir Next LT Pro" panose="020B0504020202020204" pitchFamily="34" charset="0"/>
            </a:endParaRPr>
          </a:p>
          <a:p>
            <a:pPr marL="0" indent="0">
              <a:buNone/>
            </a:pPr>
            <a:endParaRPr lang="it-IT" sz="2200" dirty="0">
              <a:latin typeface="Avenir Next LT Pro" panose="020B0504020202020204" pitchFamily="34" charset="0"/>
            </a:endParaRPr>
          </a:p>
          <a:p>
            <a:pPr marL="0" indent="0">
              <a:buNone/>
            </a:pPr>
            <a:endParaRPr lang="it-IT" sz="2200" dirty="0"/>
          </a:p>
          <a:p>
            <a:pPr marL="0" indent="0">
              <a:buNone/>
            </a:pPr>
            <a:endParaRPr lang="it-IT" sz="2200" dirty="0"/>
          </a:p>
          <a:p>
            <a:pPr marL="0" indent="0">
              <a:buNone/>
            </a:pPr>
            <a:endParaRPr lang="it-IT" sz="2200" dirty="0"/>
          </a:p>
        </p:txBody>
      </p:sp>
      <p:pic>
        <p:nvPicPr>
          <p:cNvPr id="4" name="Immagine 3" descr="Immagine che contiene testo, Carattere, schermata, linea&#10;&#10;Descrizione generata automaticamente">
            <a:extLst>
              <a:ext uri="{FF2B5EF4-FFF2-40B4-BE49-F238E27FC236}">
                <a16:creationId xmlns:a16="http://schemas.microsoft.com/office/drawing/2014/main" id="{9714D11E-3E70-531C-FF20-E0D44620D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633" y="3560873"/>
            <a:ext cx="7954279" cy="89137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86E6F1A-B4CB-D5DF-5641-C1FBA0122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266" y="5830716"/>
            <a:ext cx="6824292" cy="6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14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CF27CDA-081B-81E9-53CB-702F0BEF5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000" dirty="0" err="1">
                <a:latin typeface="Avenir Next LT Pro" panose="020B0504020202020204" pitchFamily="34" charset="0"/>
              </a:rPr>
              <a:t>Conservation</a:t>
            </a:r>
            <a:r>
              <a:rPr lang="it-IT" sz="4000" dirty="0">
                <a:latin typeface="Avenir Next LT Pro" panose="020B0504020202020204" pitchFamily="34" charset="0"/>
              </a:rPr>
              <a:t> </a:t>
            </a:r>
            <a:r>
              <a:rPr lang="it-IT" sz="4000" dirty="0" err="1">
                <a:latin typeface="Avenir Next LT Pro" panose="020B0504020202020204" pitchFamily="34" charset="0"/>
              </a:rPr>
              <a:t>property</a:t>
            </a:r>
            <a:endParaRPr lang="it-IT" sz="5400" dirty="0">
              <a:latin typeface="Avenir Next LT Pro" panose="020B0504020202020204" pitchFamily="34" charset="0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198801-732C-C58B-77CE-097D30595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6" y="2277729"/>
            <a:ext cx="11223173" cy="4249783"/>
          </a:xfrm>
        </p:spPr>
        <p:txBody>
          <a:bodyPr>
            <a:normAutofit/>
          </a:bodyPr>
          <a:lstStyle/>
          <a:p>
            <a:pPr algn="just"/>
            <a:r>
              <a:rPr lang="it-IT" sz="2000" b="1" dirty="0" err="1">
                <a:latin typeface="Avenir Next LT Pro" panose="020B0504020202020204" pitchFamily="34" charset="0"/>
              </a:rPr>
              <a:t>Proposition</a:t>
            </a:r>
            <a:r>
              <a:rPr lang="it-IT" sz="2000" dirty="0">
                <a:latin typeface="Avenir Next LT Pro" panose="020B0504020202020204" pitchFamily="34" charset="0"/>
              </a:rPr>
              <a:t> [</a:t>
            </a:r>
            <a:r>
              <a:rPr lang="it-IT" sz="2000" i="1" dirty="0" err="1">
                <a:latin typeface="Avenir Next LT Pro" panose="020B0504020202020204" pitchFamily="34" charset="0"/>
              </a:rPr>
              <a:t>Conservation</a:t>
            </a:r>
            <a:r>
              <a:rPr lang="it-IT" sz="2000" i="1" dirty="0">
                <a:latin typeface="Avenir Next LT Pro" panose="020B0504020202020204" pitchFamily="34" charset="0"/>
              </a:rPr>
              <a:t> </a:t>
            </a:r>
            <a:r>
              <a:rPr lang="it-IT" sz="2000" i="1" dirty="0" err="1">
                <a:latin typeface="Avenir Next LT Pro" panose="020B0504020202020204" pitchFamily="34" charset="0"/>
              </a:rPr>
              <a:t>property</a:t>
            </a:r>
            <a:r>
              <a:rPr lang="it-IT" sz="2000" dirty="0">
                <a:latin typeface="Avenir Next LT Pro" panose="020B0504020202020204" pitchFamily="34" charset="0"/>
              </a:rPr>
              <a:t>]: la fattorizzazione di Lyndon preserva la similarità tra le parole (in termini di </a:t>
            </a:r>
            <a:r>
              <a:rPr lang="it-IT" sz="2000" b="1" dirty="0" err="1">
                <a:latin typeface="Avenir Next LT Pro" panose="020B0504020202020204" pitchFamily="34" charset="0"/>
              </a:rPr>
              <a:t>overlap</a:t>
            </a:r>
            <a:r>
              <a:rPr lang="it-IT" sz="2000" dirty="0">
                <a:latin typeface="Avenir Next LT Pro" panose="020B0504020202020204" pitchFamily="34" charset="0"/>
              </a:rPr>
              <a:t>) </a:t>
            </a:r>
          </a:p>
          <a:p>
            <a:pPr marL="0" indent="0" algn="just">
              <a:buNone/>
            </a:pPr>
            <a:endParaRPr lang="it-IT" sz="1000" dirty="0">
              <a:latin typeface="Avenir Next LT Pro" panose="020B0504020202020204" pitchFamily="34" charset="0"/>
            </a:endParaRPr>
          </a:p>
          <a:p>
            <a:pPr lvl="1" algn="just"/>
            <a:endParaRPr lang="it-IT" sz="1800" dirty="0">
              <a:latin typeface="Avenir Next LT Pro" panose="020B0504020202020204" pitchFamily="34" charset="0"/>
            </a:endParaRPr>
          </a:p>
          <a:p>
            <a:pPr marL="0" indent="0">
              <a:buNone/>
            </a:pPr>
            <a:endParaRPr lang="it-IT" sz="2200" dirty="0">
              <a:latin typeface="Avenir Next LT Pro" panose="020B0504020202020204" pitchFamily="34" charset="0"/>
            </a:endParaRPr>
          </a:p>
          <a:p>
            <a:pPr marL="0" indent="0">
              <a:buNone/>
            </a:pPr>
            <a:endParaRPr lang="it-IT" sz="2200" dirty="0"/>
          </a:p>
          <a:p>
            <a:pPr marL="0" indent="0">
              <a:buNone/>
            </a:pPr>
            <a:endParaRPr lang="it-IT" sz="2200" dirty="0"/>
          </a:p>
          <a:p>
            <a:pPr marL="0" indent="0">
              <a:buNone/>
            </a:pPr>
            <a:endParaRPr lang="it-IT" sz="2200" dirty="0"/>
          </a:p>
        </p:txBody>
      </p:sp>
      <p:pic>
        <p:nvPicPr>
          <p:cNvPr id="5" name="Immagine 4" descr="Immagine che contiene testo, linea, Carattere, schermata&#10;&#10;Descrizione generata automaticamente">
            <a:extLst>
              <a:ext uri="{FF2B5EF4-FFF2-40B4-BE49-F238E27FC236}">
                <a16:creationId xmlns:a16="http://schemas.microsoft.com/office/drawing/2014/main" id="{76FF6727-22F8-83D1-EC0F-4B07445CF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26" y="3494314"/>
            <a:ext cx="10642845" cy="290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88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CF27CDA-081B-81E9-53CB-702F0BEF5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000" dirty="0"/>
              <a:t>Fattorizzazioni a Due Livelli (CFL ICFL)</a:t>
            </a:r>
            <a:endParaRPr lang="it-IT" sz="5400" dirty="0">
              <a:latin typeface="Avenir Next LT Pro" panose="020B0504020202020204" pitchFamily="34" charset="0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198801-732C-C58B-77CE-097D30595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6" y="2277729"/>
            <a:ext cx="11535044" cy="4490280"/>
          </a:xfrm>
        </p:spPr>
        <p:txBody>
          <a:bodyPr>
            <a:normAutofit/>
          </a:bodyPr>
          <a:lstStyle/>
          <a:p>
            <a:pPr algn="just"/>
            <a:r>
              <a:rPr lang="it-IT" sz="1600" b="1" dirty="0">
                <a:latin typeface="Avenir Next LT Pro" panose="020B0504020202020204" pitchFamily="34" charset="0"/>
              </a:rPr>
              <a:t>Def</a:t>
            </a:r>
            <a:r>
              <a:rPr lang="it-IT" sz="1600" dirty="0">
                <a:latin typeface="Avenir Next LT Pro" panose="020B0504020202020204" pitchFamily="34" charset="0"/>
              </a:rPr>
              <a:t> [</a:t>
            </a:r>
            <a:r>
              <a:rPr lang="it-IT" sz="1600" i="1" dirty="0">
                <a:latin typeface="Avenir Next LT Pro" panose="020B0504020202020204" pitchFamily="34" charset="0"/>
              </a:rPr>
              <a:t>fattorizzazione a due livelli</a:t>
            </a:r>
            <a:r>
              <a:rPr lang="it-IT" sz="1600" dirty="0">
                <a:latin typeface="Avenir Next LT Pro" panose="020B0504020202020204" pitchFamily="34" charset="0"/>
              </a:rPr>
              <a:t>]: Ottenuta attraverso l’unione di CFL e ICFL e guadagnando le seguenti proprietà:</a:t>
            </a:r>
          </a:p>
          <a:p>
            <a:pPr lvl="1" algn="just"/>
            <a:r>
              <a:rPr lang="it-IT" sz="1600" dirty="0">
                <a:latin typeface="Avenir Next LT Pro" panose="020B0504020202020204" pitchFamily="34" charset="0"/>
              </a:rPr>
              <a:t>Arricchimento della  Fattorizzazione(numero di fattori)</a:t>
            </a:r>
          </a:p>
          <a:p>
            <a:pPr lvl="1" algn="just"/>
            <a:r>
              <a:rPr lang="it-IT" sz="1600" dirty="0">
                <a:latin typeface="Avenir Next LT Pro" panose="020B0504020202020204" pitchFamily="34" charset="0"/>
              </a:rPr>
              <a:t>Unicità e Computazione Lineare</a:t>
            </a:r>
          </a:p>
          <a:p>
            <a:pPr lvl="1" algn="just"/>
            <a:r>
              <a:rPr lang="it-IT" sz="1600" dirty="0">
                <a:latin typeface="Avenir Next LT Pro" panose="020B0504020202020204" pitchFamily="34" charset="0"/>
              </a:rPr>
              <a:t>Conservazione delle Relazioni</a:t>
            </a:r>
          </a:p>
          <a:p>
            <a:pPr algn="just"/>
            <a:endParaRPr lang="it-IT" sz="2000" dirty="0">
              <a:latin typeface="Avenir Next LT Pro" panose="020B05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defRPr/>
            </a:pPr>
            <a:r>
              <a:rPr lang="it-IT" sz="1600" b="1" dirty="0">
                <a:latin typeface="Avenir Next LT Pro" panose="020B0504020202020204" pitchFamily="34" charset="0"/>
              </a:rPr>
              <a:t>Def</a:t>
            </a:r>
            <a:r>
              <a:rPr lang="it-IT" sz="1600" dirty="0">
                <a:latin typeface="Avenir Next LT Pro" panose="020B0504020202020204" pitchFamily="34" charset="0"/>
              </a:rPr>
              <a:t>[</a:t>
            </a:r>
            <a:r>
              <a:rPr lang="it-IT" sz="1600" i="1" dirty="0">
                <a:latin typeface="Avenir Next LT Pro" panose="020B0504020202020204" pitchFamily="34" charset="0"/>
              </a:rPr>
              <a:t>funzionamento</a:t>
            </a:r>
            <a:r>
              <a:rPr lang="it-IT" sz="1600" dirty="0">
                <a:latin typeface="Avenir Next LT Pro" panose="020B0504020202020204" pitchFamily="34" charset="0"/>
              </a:rPr>
              <a:t>]:</a:t>
            </a: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CFL (Fattorizzazione di Lyndon Diretta)           ICFL (Fattorizzazione Inversa di Lyndon)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it-IT" sz="2000" dirty="0">
              <a:latin typeface="Avenir Next LT Pro" panose="020B0504020202020204" pitchFamily="34" charset="0"/>
            </a:endParaRPr>
          </a:p>
          <a:p>
            <a:pPr marL="0" indent="0" algn="just">
              <a:buNone/>
            </a:pPr>
            <a:endParaRPr lang="it-IT" sz="1000" dirty="0">
              <a:latin typeface="Avenir Next LT Pro" panose="020B0504020202020204" pitchFamily="34" charset="0"/>
            </a:endParaRPr>
          </a:p>
          <a:p>
            <a:pPr lvl="1" algn="just"/>
            <a:endParaRPr lang="it-IT" sz="1800" dirty="0">
              <a:latin typeface="Avenir Next LT Pro" panose="020B0504020202020204" pitchFamily="34" charset="0"/>
            </a:endParaRPr>
          </a:p>
          <a:p>
            <a:pPr marL="0" indent="0">
              <a:buNone/>
            </a:pPr>
            <a:endParaRPr lang="it-IT" sz="2200" dirty="0">
              <a:latin typeface="Avenir Next LT Pro" panose="020B0504020202020204" pitchFamily="34" charset="0"/>
            </a:endParaRPr>
          </a:p>
          <a:p>
            <a:pPr marL="0" indent="0">
              <a:buNone/>
            </a:pPr>
            <a:endParaRPr lang="it-IT" sz="2200" dirty="0"/>
          </a:p>
          <a:p>
            <a:pPr marL="0" indent="0">
              <a:buNone/>
            </a:pPr>
            <a:endParaRPr lang="it-IT" sz="2200" dirty="0"/>
          </a:p>
          <a:p>
            <a:pPr marL="0" indent="0">
              <a:buNone/>
            </a:pPr>
            <a:endParaRPr lang="it-IT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D1447F23-7D11-DE22-6398-5D9B84EA5A44}"/>
                  </a:ext>
                </a:extLst>
              </p:cNvPr>
              <p:cNvSpPr txBox="1"/>
              <p:nvPr/>
            </p:nvSpPr>
            <p:spPr>
              <a:xfrm>
                <a:off x="8019330" y="4284927"/>
                <a:ext cx="4191202" cy="2506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it-IT" sz="1600" i="1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⟨"/>
                          <m:endChr m:val="⟩"/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1, . . . , 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𝑓𝑛</m:t>
                          </m:r>
                        </m:e>
                      </m:d>
                      <m:r>
                        <a:rPr lang="it-IT" sz="1600" i="1">
                          <a:latin typeface="Cambria Math" panose="02040503050406030204" pitchFamily="18" charset="0"/>
                        </a:rPr>
                        <m:t>=⇒ </m:t>
                      </m:r>
                      <m:sSup>
                        <m:sSupPr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d>
                        <m:dPr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it-IT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it-IT" sz="16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, . . . , 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</m:d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D1447F23-7D11-DE22-6398-5D9B84EA5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330" y="4284927"/>
                <a:ext cx="4191202" cy="250646"/>
              </a:xfrm>
              <a:prstGeom prst="rect">
                <a:avLst/>
              </a:prstGeom>
              <a:blipFill>
                <a:blip r:embed="rId2"/>
                <a:stretch>
                  <a:fillRect t="-2439" b="-317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magine 12" descr="Immagine che contiene testo, schermata, linea, Carattere&#10;&#10;Descrizione generata automaticamente">
            <a:extLst>
              <a:ext uri="{FF2B5EF4-FFF2-40B4-BE49-F238E27FC236}">
                <a16:creationId xmlns:a16="http://schemas.microsoft.com/office/drawing/2014/main" id="{F04B8D7B-5E5A-2ADE-A49E-95E18E2EF6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473" y="4976109"/>
            <a:ext cx="6739749" cy="1791900"/>
          </a:xfrm>
          <a:prstGeom prst="rect">
            <a:avLst/>
          </a:prstGeom>
        </p:spPr>
      </p:pic>
      <p:sp>
        <p:nvSpPr>
          <p:cNvPr id="14" name="Segno di addizione 13">
            <a:extLst>
              <a:ext uri="{FF2B5EF4-FFF2-40B4-BE49-F238E27FC236}">
                <a16:creationId xmlns:a16="http://schemas.microsoft.com/office/drawing/2014/main" id="{D46D9482-9D1B-606D-D9CA-92A7F498AF9E}"/>
              </a:ext>
            </a:extLst>
          </p:cNvPr>
          <p:cNvSpPr/>
          <p:nvPr/>
        </p:nvSpPr>
        <p:spPr>
          <a:xfrm>
            <a:off x="3910595" y="4254526"/>
            <a:ext cx="326200" cy="311449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8341C026-E42F-B8C7-0122-C6AC523776F1}"/>
              </a:ext>
            </a:extLst>
          </p:cNvPr>
          <p:cNvSpPr/>
          <p:nvPr/>
        </p:nvSpPr>
        <p:spPr>
          <a:xfrm>
            <a:off x="7624649" y="4303787"/>
            <a:ext cx="406142" cy="2190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709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CF27CDA-081B-81E9-53CB-702F0BEF5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000" dirty="0"/>
              <a:t>Lyn2vec tool</a:t>
            </a:r>
            <a:endParaRPr lang="it-IT" sz="5400" dirty="0">
              <a:latin typeface="Avenir Next LT Pro" panose="020B0504020202020204" pitchFamily="34" charset="0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198801-732C-C58B-77CE-097D30595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6" y="2277729"/>
            <a:ext cx="11223173" cy="4249783"/>
          </a:xfrm>
        </p:spPr>
        <p:txBody>
          <a:bodyPr>
            <a:normAutofit/>
          </a:bodyPr>
          <a:lstStyle/>
          <a:p>
            <a:pPr algn="just"/>
            <a:r>
              <a:rPr lang="it-IT" sz="2000" dirty="0">
                <a:latin typeface="Avenir Next LT Pro" panose="020B0504020202020204" pitchFamily="34" charset="0"/>
              </a:rPr>
              <a:t>La sua metodologia, si basa sull’algoritmo di fattorizzazione CFL ed utilizza il concetto di </a:t>
            </a:r>
            <a:r>
              <a:rPr lang="it-IT" sz="2000" b="1" dirty="0" err="1">
                <a:latin typeface="Avenir Next LT Pro" panose="020B0504020202020204" pitchFamily="34" charset="0"/>
              </a:rPr>
              <a:t>Fingerprint</a:t>
            </a:r>
            <a:r>
              <a:rPr lang="it-IT" sz="2000" dirty="0">
                <a:latin typeface="Avenir Next LT Pro" panose="020B0504020202020204" pitchFamily="34" charset="0"/>
              </a:rPr>
              <a:t>, considerando la fattorizzazione a 2 livelli (CFL ICFL) per estrarre k-finger di lunghezza k.</a:t>
            </a:r>
          </a:p>
          <a:p>
            <a:pPr marL="0" indent="0" algn="just">
              <a:buNone/>
            </a:pPr>
            <a:endParaRPr lang="it-IT" sz="1000" dirty="0">
              <a:latin typeface="Avenir Next LT Pro" panose="020B0504020202020204" pitchFamily="34" charset="0"/>
            </a:endParaRPr>
          </a:p>
          <a:p>
            <a:pPr lvl="1" algn="just"/>
            <a:endParaRPr lang="it-IT" sz="1800" dirty="0">
              <a:latin typeface="Avenir Next LT Pro" panose="020B0504020202020204" pitchFamily="34" charset="0"/>
            </a:endParaRPr>
          </a:p>
          <a:p>
            <a:pPr marL="0" indent="0">
              <a:buNone/>
            </a:pPr>
            <a:endParaRPr lang="it-IT" sz="2200" dirty="0">
              <a:latin typeface="Avenir Next LT Pro" panose="020B0504020202020204" pitchFamily="34" charset="0"/>
            </a:endParaRPr>
          </a:p>
          <a:p>
            <a:pPr marL="0" indent="0">
              <a:buNone/>
            </a:pPr>
            <a:endParaRPr lang="it-IT" sz="2200" dirty="0"/>
          </a:p>
          <a:p>
            <a:pPr marL="0" indent="0">
              <a:buNone/>
            </a:pPr>
            <a:endParaRPr lang="it-IT" sz="2200" dirty="0"/>
          </a:p>
          <a:p>
            <a:pPr marL="0" indent="0">
              <a:buNone/>
            </a:pPr>
            <a:endParaRPr lang="it-IT" sz="2200" dirty="0"/>
          </a:p>
        </p:txBody>
      </p:sp>
      <p:pic>
        <p:nvPicPr>
          <p:cNvPr id="4" name="Immagine 3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AB377ECE-52AD-72F8-0F17-BDA5D63B3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56" y="3662470"/>
            <a:ext cx="10217039" cy="232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911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1480E5-A091-56DE-EF59-79F27A957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it-IT" sz="3600" dirty="0">
                <a:solidFill>
                  <a:schemeClr val="tx2"/>
                </a:solidFill>
              </a:rPr>
              <a:t>Estrazione delle caratteristiche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80CCD4D-6DE5-B1D6-269F-A0A7AF6334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4672" y="2421682"/>
                <a:ext cx="7512477" cy="3639289"/>
              </a:xfrm>
            </p:spPr>
            <p:txBody>
              <a:bodyPr anchor="ctr">
                <a:normAutofit/>
              </a:bodyPr>
              <a:lstStyle/>
              <a:p>
                <a:pPr algn="just"/>
                <a:r>
                  <a:rPr lang="it-IT" sz="1800" dirty="0">
                    <a:solidFill>
                      <a:schemeClr val="tx2"/>
                    </a:solidFill>
                    <a:latin typeface="Avenir Next LT Pro" panose="020B0504020202020204" pitchFamily="34" charset="0"/>
                  </a:rPr>
                  <a:t>I dataset di vettori di caratteristiche  sono stati estratti da una collezione di 797,407 </a:t>
                </a:r>
                <a:r>
                  <a:rPr lang="it-IT" sz="1800" dirty="0" err="1">
                    <a:solidFill>
                      <a:schemeClr val="tx2"/>
                    </a:solidFill>
                    <a:latin typeface="Avenir Next LT Pro" panose="020B0504020202020204" pitchFamily="34" charset="0"/>
                  </a:rPr>
                  <a:t>read</a:t>
                </a:r>
                <a:r>
                  <a:rPr lang="it-IT" sz="1800" dirty="0">
                    <a:solidFill>
                      <a:schemeClr val="tx2"/>
                    </a:solidFill>
                    <a:latin typeface="Avenir Next LT Pro" panose="020B0504020202020204" pitchFamily="34" charset="0"/>
                  </a:rPr>
                  <a:t> di input lunghe 100 del nostro dataset.</a:t>
                </a:r>
              </a:p>
              <a:p>
                <a:pPr algn="just"/>
                <a:endParaRPr lang="it-IT" sz="1800" dirty="0">
                  <a:solidFill>
                    <a:schemeClr val="tx2"/>
                  </a:solidFill>
                  <a:latin typeface="Avenir Next LT Pro" panose="020B0504020202020204" pitchFamily="34" charset="0"/>
                </a:endParaRPr>
              </a:p>
              <a:p>
                <a:pPr algn="just"/>
                <a:r>
                  <a:rPr lang="it-IT" sz="1800" dirty="0">
                    <a:solidFill>
                      <a:schemeClr val="tx2"/>
                    </a:solidFill>
                    <a:latin typeface="Avenir Next LT Pro" panose="020B0504020202020204" pitchFamily="34" charset="0"/>
                  </a:rPr>
                  <a:t>sono stati considerati un totale di 10 algoritmi di fattorizzazione: i quattro algoritmi CFL, ICFL,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𝐶𝐹𝐿</m:t>
                        </m:r>
                      </m:e>
                      <m:sup>
                        <m:r>
                          <a:rPr lang="it-IT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it-IT" sz="1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800" dirty="0">
                    <a:solidFill>
                      <a:schemeClr val="tx2"/>
                    </a:solidFill>
                    <a:latin typeface="Avenir Next LT Pro" panose="020B0504020202020204" pitchFamily="34" charset="0"/>
                  </a:rPr>
                  <a:t>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𝐼𝐶𝐹𝐿</m:t>
                        </m:r>
                      </m:e>
                      <m:sup>
                        <m:r>
                          <a:rPr lang="it-IT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it-IT" sz="1800" dirty="0">
                    <a:solidFill>
                      <a:schemeClr val="tx2"/>
                    </a:solidFill>
                    <a:latin typeface="Avenir Next LT Pro" panose="020B0504020202020204" pitchFamily="34" charset="0"/>
                  </a:rPr>
                  <a:t> più i CFL-ICFL e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𝐶𝐹𝐿</m:t>
                    </m:r>
                    <m:r>
                      <a:rPr lang="it-IT" sz="1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it-IT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𝐼𝐶𝐹𝐿</m:t>
                        </m:r>
                      </m:e>
                      <m:sup>
                        <m:r>
                          <a:rPr lang="it-IT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it-IT" sz="1800" dirty="0">
                    <a:solidFill>
                      <a:schemeClr val="tx2"/>
                    </a:solidFill>
                    <a:latin typeface="Avenir Next LT Pro" panose="020B0504020202020204" pitchFamily="34" charset="0"/>
                  </a:rPr>
                  <a:t> applicati per i tre valori 10, 20, 30 del parametro T (Parametro soglia che determina di quanto devono essere più lunghe le fattorizzazioni estratte).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80CCD4D-6DE5-B1D6-269F-A0A7AF6334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4672" y="2421682"/>
                <a:ext cx="7512477" cy="3639289"/>
              </a:xfrm>
              <a:blipFill>
                <a:blip r:embed="rId2"/>
                <a:stretch>
                  <a:fillRect l="-487" r="-64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301EDB67-0034-87DA-C6B8-03C589F7A1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16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90C902C-ACF0-513F-BFFF-F841AE6AE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it-IT" sz="3700" dirty="0"/>
              <a:t>Modello - Etichettatura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EC479C-94B3-A538-7FB4-955052F62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it-IT" sz="2000" dirty="0"/>
              <a:t>Ogni vettore di caratteristiche (</a:t>
            </a:r>
            <a:r>
              <a:rPr lang="it-IT" sz="2000" dirty="0" err="1"/>
              <a:t>fingerprint</a:t>
            </a:r>
            <a:r>
              <a:rPr lang="it-IT" sz="2000" dirty="0"/>
              <a:t> o k-finger) nel dataset è etichettato per creare un collegamento con la sua classe (cioè con il gene di origine).</a:t>
            </a:r>
          </a:p>
          <a:p>
            <a:endParaRPr lang="it-IT" sz="2400" dirty="0"/>
          </a:p>
          <a:p>
            <a:r>
              <a:rPr lang="it-IT" sz="2000" dirty="0"/>
              <a:t>Gene di origine in formato ENSG che rappresenta la classe o label.</a:t>
            </a:r>
          </a:p>
          <a:p>
            <a:endParaRPr lang="it-IT" sz="2000" dirty="0"/>
          </a:p>
          <a:p>
            <a:r>
              <a:rPr lang="it-IT" sz="2000" dirty="0" err="1"/>
              <a:t>Fingerprint</a:t>
            </a:r>
            <a:r>
              <a:rPr lang="it-IT" sz="2000" dirty="0"/>
              <a:t> collegata al gene d’origine.</a:t>
            </a:r>
          </a:p>
          <a:p>
            <a:endParaRPr lang="it-IT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 descr="Immagine che contiene schermata, testo&#10;&#10;Descrizione generata automaticamente">
            <a:extLst>
              <a:ext uri="{FF2B5EF4-FFF2-40B4-BE49-F238E27FC236}">
                <a16:creationId xmlns:a16="http://schemas.microsoft.com/office/drawing/2014/main" id="{9D29B935-3DCE-F5A7-379F-D86BEF6C5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149" y="1083484"/>
            <a:ext cx="5714688" cy="4970834"/>
          </a:xfrm>
          <a:prstGeom prst="rect">
            <a:avLst/>
          </a:prstGeo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1944002B-116D-3C7B-87F1-B96E3D800059}"/>
              </a:ext>
            </a:extLst>
          </p:cNvPr>
          <p:cNvCxnSpPr>
            <a:cxnSpLocks/>
          </p:cNvCxnSpPr>
          <p:nvPr/>
        </p:nvCxnSpPr>
        <p:spPr>
          <a:xfrm flipV="1">
            <a:off x="4581728" y="1348033"/>
            <a:ext cx="1233501" cy="30585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BC92DAA5-2DF1-8957-878F-785B2313B041}"/>
              </a:ext>
            </a:extLst>
          </p:cNvPr>
          <p:cNvCxnSpPr>
            <a:cxnSpLocks/>
          </p:cNvCxnSpPr>
          <p:nvPr/>
        </p:nvCxnSpPr>
        <p:spPr>
          <a:xfrm flipV="1">
            <a:off x="4747098" y="1420214"/>
            <a:ext cx="2126347" cy="40897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7745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2415</Words>
  <Application>Microsoft Office PowerPoint</Application>
  <PresentationFormat>Widescreen</PresentationFormat>
  <Paragraphs>218</Paragraphs>
  <Slides>24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0" baseType="lpstr">
      <vt:lpstr>Arial</vt:lpstr>
      <vt:lpstr>Avenir Next LT Pro</vt:lpstr>
      <vt:lpstr>Calibri</vt:lpstr>
      <vt:lpstr>Calibri Light</vt:lpstr>
      <vt:lpstr>Cambria Math</vt:lpstr>
      <vt:lpstr>Tema di Office</vt:lpstr>
      <vt:lpstr>Combinatorics on words and Machine Learning for Computational Biology:   the Gene Fusion case</vt:lpstr>
      <vt:lpstr>Introduzione</vt:lpstr>
      <vt:lpstr>Fattorizzazione</vt:lpstr>
      <vt:lpstr>Fattorizzazione di Lyndon e inversa</vt:lpstr>
      <vt:lpstr>Conservation property</vt:lpstr>
      <vt:lpstr>Fattorizzazioni a Due Livelli (CFL ICFL)</vt:lpstr>
      <vt:lpstr>Lyn2vec tool</vt:lpstr>
      <vt:lpstr>Estrazione delle caratteristiche</vt:lpstr>
      <vt:lpstr>Modello - Etichettatura</vt:lpstr>
      <vt:lpstr>Modello - Apprendimento</vt:lpstr>
      <vt:lpstr>Chimeric read-gene classification – Problema</vt:lpstr>
      <vt:lpstr>Chimeric read-gene classification - Addestramento e fattorizzazione</vt:lpstr>
      <vt:lpstr>Classificazione delle Letture Lunghe in Chimeriche/Non chimeriche:</vt:lpstr>
      <vt:lpstr>Calcolo del coverage e fusion score</vt:lpstr>
      <vt:lpstr>Algoritmi per il calcolo combinatorio</vt:lpstr>
      <vt:lpstr>Algoritmi combinatori: Caso comune</vt:lpstr>
      <vt:lpstr>statistical analysis with known genes check-range-majority </vt:lpstr>
      <vt:lpstr>statistical analysis with known genes no-check-range-majority</vt:lpstr>
      <vt:lpstr>statistical analysis with known-genes-consecutive-frequency</vt:lpstr>
      <vt:lpstr>Calcolo soglia adattiva</vt:lpstr>
      <vt:lpstr>Risultati - 1</vt:lpstr>
      <vt:lpstr>Risultati - 2</vt:lpstr>
      <vt:lpstr>Conclusione e spunti futuri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Esplorazione di fusioni geniche attraverso l'approccio combinatorio e l'apprendimento automatico</dc:title>
  <dc:creator>Eduardo Autore</dc:creator>
  <cp:lastModifiedBy>Eduardo Autore</cp:lastModifiedBy>
  <cp:revision>28</cp:revision>
  <dcterms:created xsi:type="dcterms:W3CDTF">2024-02-22T18:15:40Z</dcterms:created>
  <dcterms:modified xsi:type="dcterms:W3CDTF">2024-03-13T11:19:27Z</dcterms:modified>
</cp:coreProperties>
</file>