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Open Sans SemiBold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iLMYvJoFkLTTqynf0VYXaYOceJ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penSansSemiBold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penSansSemiBold-italic.fntdata"/><Relationship Id="rId12" Type="http://schemas.openxmlformats.org/officeDocument/2006/relationships/slide" Target="slides/slide6.xml"/><Relationship Id="rId34" Type="http://schemas.openxmlformats.org/officeDocument/2006/relationships/font" Target="fonts/OpenSansSemiBold-bold.fntdata"/><Relationship Id="rId15" Type="http://schemas.openxmlformats.org/officeDocument/2006/relationships/slide" Target="slides/slide9.xml"/><Relationship Id="rId37" Type="http://schemas.openxmlformats.org/officeDocument/2006/relationships/font" Target="fonts/OpenSans-regular.fntdata"/><Relationship Id="rId14" Type="http://schemas.openxmlformats.org/officeDocument/2006/relationships/slide" Target="slides/slide8.xml"/><Relationship Id="rId36" Type="http://schemas.openxmlformats.org/officeDocument/2006/relationships/font" Target="fonts/OpenSansSemiBold-bold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8" name="Google Shape;5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2">
  <p:cSld name="BLANK_1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  <p:sp>
        <p:nvSpPr>
          <p:cNvPr id="65" name="Google Shape;65;p4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2">
  <p:cSld name="BLANK_1_2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  <p:sp>
        <p:nvSpPr>
          <p:cNvPr id="68" name="Google Shape;68;p4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2">
  <p:cSld name="BLANK_1_2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  <p:sp>
        <p:nvSpPr>
          <p:cNvPr id="71" name="Google Shape;71;p47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  <p:sp>
        <p:nvSpPr>
          <p:cNvPr id="15" name="Google Shape;15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5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3" name="Google Shape;10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5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2" name="Google Shape;11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5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  <p:sp>
        <p:nvSpPr>
          <p:cNvPr id="18" name="Google Shape;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2">
  <p:cSld name="BLANK_1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9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2">
  <p:cSld name="BLANK_1_2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0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2">
  <p:cSld name="BLANK_1_2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1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">
  <p:cSld name="BLANK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BLANK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BLANK_1_1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4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">
  <p:cSld name="BLANK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  <p:sp>
        <p:nvSpPr>
          <p:cNvPr id="21" name="Google Shape;21;p3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BLANK_1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  <p:sp>
        <p:nvSpPr>
          <p:cNvPr id="24" name="Google Shape;24;p34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BLANK_1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  <p:sp>
        <p:nvSpPr>
          <p:cNvPr id="27" name="Google Shape;27;p35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6.xml"/><Relationship Id="rId6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5" name="Google Shape;75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/>
        </p:nvSpPr>
        <p:spPr>
          <a:xfrm>
            <a:off x="517650" y="1377825"/>
            <a:ext cx="697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"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Aplicativo </a:t>
            </a:r>
            <a:r>
              <a:rPr lang="pt"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para g</a:t>
            </a:r>
            <a:r>
              <a:rPr lang="pt"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erenciamento de pacientes de um hospital</a:t>
            </a:r>
            <a:endParaRPr b="0" i="0" sz="3600" u="none" cap="none" strike="noStrike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endParaRPr b="0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1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9900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b="0" i="0" lang="pt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Wireframes de papel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b="0" i="0" lang="pt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Wireframes digitais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b="0" i="0" lang="pt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Protótipo de baixa fidelidade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b="0" i="0" lang="pt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Estudos de usabilidade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-468875" y="2082300"/>
            <a:ext cx="3704400" cy="609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Iniciando o design</a:t>
            </a:r>
            <a:endParaRPr b="0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8" name="Google Shape;238;p10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Wireframes de papel </a:t>
            </a:r>
            <a:endParaRPr b="0" i="0" sz="2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11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" sz="1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[Suas notas sobre metas e processo de pensamento]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1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Imagem de wireframes de papel, incluindo cinco versões diferentes da mesma tela e uma imagem da nova versão refinada</a:t>
            </a:r>
            <a:endParaRPr b="0" i="0" sz="12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Wireframes digitais </a:t>
            </a:r>
            <a:endParaRPr b="0" i="0" sz="2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" sz="1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[Suas notas sobre metas e processo de pensamento]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2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12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" name="Google Shape;255;p12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" sz="10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Descrição do elemento e seu benefício para o usuário</a:t>
            </a:r>
            <a:endParaRPr b="0" i="0" sz="10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6" name="Google Shape;256;p12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7" name="Google Shape;257;p12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o primeiro exemplo de wireframe que demonstre o design thinking alinhado com a pesquisa do usuário </a:t>
            </a:r>
            <a:endParaRPr b="0" i="0" sz="12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12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" sz="10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Descrição do elemento e seu benefício para o usuário</a:t>
            </a:r>
            <a:endParaRPr b="0" i="0" sz="10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Wireframes digitais </a:t>
            </a:r>
            <a:endParaRPr b="0" i="0" sz="2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" sz="1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[Suas notas sobre metas e processo de pensamento]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13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" name="Google Shape;267;p13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" sz="10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Descrição do elemento e seu benefício para o usuário</a:t>
            </a:r>
            <a:endParaRPr b="0" i="0" sz="10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8" name="Google Shape;268;p13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" name="Google Shape;269;p13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o segundo exemplo de wireframe que demonstre o design thinking alinhado com a pesquisa do usuário </a:t>
            </a:r>
            <a:endParaRPr b="0" i="0" sz="12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13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" sz="10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Descrição do elemento e seu benefício para o usuário</a:t>
            </a:r>
            <a:endParaRPr b="0" i="0" sz="10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4"/>
          <p:cNvSpPr txBox="1"/>
          <p:nvPr/>
        </p:nvSpPr>
        <p:spPr>
          <a:xfrm>
            <a:off x="517675" y="524350"/>
            <a:ext cx="7000800" cy="103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Protótipo de baixa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fidelidade</a:t>
            </a:r>
            <a:endParaRPr b="0" i="0" sz="2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14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Captura de tela do protótipo com conexões ou GIF do protótipo</a:t>
            </a:r>
            <a:endParaRPr b="0" i="0" sz="12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532875" y="179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para protótipo de baixa fidelidade e breve descrição do fluxo do usuário]</a:t>
            </a:r>
            <a:endParaRPr b="0" i="0" sz="1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Estudo de usabilidade: resultados</a:t>
            </a:r>
            <a:endParaRPr b="0" i="0" sz="2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532875" y="1050575"/>
            <a:ext cx="7873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Escreva uma breve apresentação dos estudos de usabilidade que realizou e seus resultados</a:t>
            </a:r>
            <a:endParaRPr b="0" i="0" sz="1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Resultados da 1ª rodada</a:t>
            </a:r>
            <a:endParaRPr b="1" i="0" sz="1400" u="none" cap="none" strike="noStrike">
              <a:solidFill>
                <a:srgbClr val="F2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5"/>
          <p:cNvSpPr txBox="1"/>
          <p:nvPr/>
        </p:nvSpPr>
        <p:spPr>
          <a:xfrm>
            <a:off x="4984525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Inserir resultado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5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4984525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Inserir resultado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5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Resultados da 2ª rodada</a:t>
            </a:r>
            <a:endParaRPr b="1" i="0" sz="1400" u="none" cap="none" strike="noStrike">
              <a:solidFill>
                <a:srgbClr val="F2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4937363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Inserir resultado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5"/>
          <p:cNvSpPr/>
          <p:nvPr/>
        </p:nvSpPr>
        <p:spPr>
          <a:xfrm>
            <a:off x="4671538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963300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Inserir resultado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963300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Inserir resultado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916138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Inserir resultado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5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A853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b="0" i="0" lang="pt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Maquetes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b="0" i="0" lang="pt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Protótipo de alta fidelidade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b="0" i="0" lang="pt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Acessibilidade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-468875" y="2082300"/>
            <a:ext cx="3704400" cy="103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Aperfeiçoando </a:t>
            </a:r>
            <a:endParaRPr/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design</a:t>
            </a:r>
            <a:endParaRPr b="0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7" name="Google Shape;307;p16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Maquetes</a:t>
            </a:r>
            <a:endParaRPr b="0" i="0" sz="2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[Suas notas sobre metas e processo de pensamento]</a:t>
            </a:r>
            <a:endParaRPr b="0" i="0" sz="1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7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Imagem da tela selecionada antes do estudo de usabilidade</a:t>
            </a:r>
            <a:endParaRPr b="0" i="0" sz="12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17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34A85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8" name="Google Shape;318;p17"/>
          <p:cNvSpPr txBox="1"/>
          <p:nvPr/>
        </p:nvSpPr>
        <p:spPr>
          <a:xfrm>
            <a:off x="2847299" y="853300"/>
            <a:ext cx="3561452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Antes do estudo de usabilidade</a:t>
            </a:r>
            <a:endParaRPr b="0" i="0" sz="1200" u="none" cap="none" strike="noStrike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67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Após o estudo de usabilidade</a:t>
            </a:r>
            <a:endParaRPr b="0" i="0" sz="1200" u="none" cap="none" strike="noStrike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67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Imagem da tela selecionada depois do estudo de usabilidade</a:t>
            </a:r>
            <a:endParaRPr b="0" i="0" sz="12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Maquetes</a:t>
            </a:r>
            <a:endParaRPr b="0" i="0" sz="2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[Suas notas sobre metas e processo de pensamento]</a:t>
            </a:r>
            <a:endParaRPr b="0" i="0" sz="1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8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18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34A85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0" name="Google Shape;330;p18"/>
          <p:cNvSpPr txBox="1"/>
          <p:nvPr/>
        </p:nvSpPr>
        <p:spPr>
          <a:xfrm>
            <a:off x="2823445" y="853300"/>
            <a:ext cx="360916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Antes do estudo de usabilidade</a:t>
            </a:r>
            <a:endParaRPr b="0" i="0" sz="1200" u="none" cap="none" strike="noStrike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67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Após o estudo de usabilidade</a:t>
            </a:r>
            <a:endParaRPr b="0" i="0" sz="1200" u="none" cap="none" strike="noStrike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67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Imagem da tela selecionada antes do estudo de usabilidade</a:t>
            </a:r>
            <a:endParaRPr b="0" i="0" sz="12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Imagem da tela selecionada depois do estudo de usabilidade</a:t>
            </a:r>
            <a:endParaRPr b="0" i="0" sz="12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Maquetes</a:t>
            </a:r>
            <a:endParaRPr b="0" i="0" sz="2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Tela de maquete principal para exibição</a:t>
            </a:r>
            <a:endParaRPr b="0" i="0" sz="12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Tela de maquete principal para exibição</a:t>
            </a:r>
            <a:endParaRPr b="0" i="0" sz="12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Tela de maquete principal para exibição</a:t>
            </a:r>
            <a:endParaRPr b="0" i="0" sz="12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Tela de maquete principal para exibição</a:t>
            </a:r>
            <a:endParaRPr b="0" i="0" sz="12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1231075" y="1604200"/>
            <a:ext cx="4086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 produto: </a:t>
            </a:r>
            <a:endParaRPr b="0" i="0" sz="1400" u="none" cap="none" strike="noStrike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Aplicativo mobile para monitoramento de pacientes junto a sistema web que será exibido  para o monitoramento fácil.</a:t>
            </a:r>
            <a:endParaRPr b="1" i="0" sz="1200" u="none" cap="none" strike="noStrike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Visão geral do projeto</a:t>
            </a:r>
            <a:endParaRPr b="0" i="0" sz="2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1231075" y="317298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" sz="1400" u="none" cap="none" strike="noStrike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Duração do projeto:</a:t>
            </a:r>
            <a:endParaRPr b="0" i="0" sz="1400" u="none" cap="none" strike="noStrike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 tempo estimado de duração do projeto é de 3 meses para um mvp.</a:t>
            </a:r>
            <a:endParaRPr b="1" i="0" sz="1200" u="none" cap="none" strike="noStrike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643388" y="3299236"/>
            <a:ext cx="261874" cy="260801"/>
          </a:xfrm>
          <a:custGeom>
            <a:rect b="b" l="l" r="r" t="t"/>
            <a:pathLst>
              <a:path extrusionOk="0" h="1045" w="1048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610514" y="1752262"/>
            <a:ext cx="327623" cy="217176"/>
          </a:xfrm>
          <a:custGeom>
            <a:rect b="b" l="l" r="r" t="t"/>
            <a:pathLst>
              <a:path extrusionOk="0" h="765" w="1149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6301825" y="241232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Pré-visualização de designs aprimorados selecionados.</a:t>
            </a:r>
            <a:endParaRPr b="0" i="0" sz="12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0" name="Google Shape;16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175" y="638725"/>
            <a:ext cx="3380400" cy="20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725" y="2735600"/>
            <a:ext cx="3446100" cy="2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Alta fidelidade</a:t>
            </a:r>
            <a:b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protótipo</a:t>
            </a:r>
            <a:endParaRPr b="0" i="0" sz="2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532875" y="1793800"/>
            <a:ext cx="222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para protótipo de alta fidelidade]</a:t>
            </a:r>
            <a:endParaRPr b="0" i="0" sz="1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Captura de tela do protótipo com conexões ou GIF do protótipo</a:t>
            </a:r>
            <a:endParaRPr b="0" i="0" sz="12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Considerações de acessibilidade</a:t>
            </a:r>
            <a:endParaRPr b="0" i="0" sz="2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 txBox="1"/>
          <p:nvPr/>
        </p:nvSpPr>
        <p:spPr>
          <a:xfrm>
            <a:off x="711325" y="1917800"/>
            <a:ext cx="2049000" cy="1246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resumos contendo de uma a duas frases descrevendo cada consideração de acessibilidade aplicada em seus designs.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1"/>
          <p:cNvSpPr txBox="1"/>
          <p:nvPr/>
        </p:nvSpPr>
        <p:spPr>
          <a:xfrm>
            <a:off x="33689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resumos contendo de uma a duas frases descrevendo cada consideração de acessibilidade aplicada em seus designs.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 txBox="1"/>
          <p:nvPr/>
        </p:nvSpPr>
        <p:spPr>
          <a:xfrm>
            <a:off x="60265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resumos contendo de uma a duas frases descrevendo cada consideração de acessibilidade aplicada em seus designs.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368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b="0" i="0" lang="pt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Pontos importantes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b="0" i="0" lang="pt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Próximos passos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22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Prosseguindo</a:t>
            </a:r>
            <a:endParaRPr b="0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5" name="Google Shape;375;p22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Pontos importantes</a:t>
            </a:r>
            <a:endParaRPr b="0" i="0" sz="2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23"/>
          <p:cNvSpPr txBox="1"/>
          <p:nvPr/>
        </p:nvSpPr>
        <p:spPr>
          <a:xfrm>
            <a:off x="539600" y="2237975"/>
            <a:ext cx="34461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Impacto: </a:t>
            </a:r>
            <a:endParaRPr b="0" i="0" sz="1400" u="none" cap="none" strike="noStrike"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uma ou duas frases resumindo </a:t>
            </a:r>
            <a:b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 impacto de seus designs. No mundo real, você incluiria dados como número de downloads ou inscrições, mas como este é um projeto de curso, pode incluir uma citação positiva de um colega </a:t>
            </a:r>
            <a:b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ou participante do estudo.</a:t>
            </a:r>
            <a:endParaRPr b="1" i="0" sz="1200" u="none" cap="none" strike="noStrike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23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3"/>
          <p:cNvSpPr txBox="1"/>
          <p:nvPr/>
        </p:nvSpPr>
        <p:spPr>
          <a:xfrm>
            <a:off x="44958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 que eu aprendi:</a:t>
            </a:r>
            <a:endParaRPr b="0" i="0" sz="1400" u="none" cap="none" strike="noStrike"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algumas frases resumindo o que aprendeu ao longo do projeto.</a:t>
            </a:r>
            <a:endParaRPr b="1" i="0" sz="1200" u="none" cap="none" strike="noStrike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23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3"/>
          <p:cNvSpPr/>
          <p:nvPr/>
        </p:nvSpPr>
        <p:spPr>
          <a:xfrm>
            <a:off x="679050" y="1660250"/>
            <a:ext cx="234394" cy="260801"/>
          </a:xfrm>
          <a:custGeom>
            <a:rect b="b" l="l" r="r" t="t"/>
            <a:pathLst>
              <a:path extrusionOk="0" h="1045" w="941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6" name="Google Shape;386;p23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87" name="Google Shape;387;p23"/>
            <p:cNvSpPr/>
            <p:nvPr/>
          </p:nvSpPr>
          <p:spPr>
            <a:xfrm>
              <a:off x="420350" y="238125"/>
              <a:ext cx="6779275" cy="5238750"/>
            </a:xfrm>
            <a:custGeom>
              <a:rect b="b" l="l" r="r" t="t"/>
              <a:pathLst>
                <a:path extrusionOk="0" h="209550" w="271171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4118525" y="162550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4118525" y="2444600"/>
              <a:ext cx="2157675" cy="768075"/>
            </a:xfrm>
            <a:custGeom>
              <a:rect b="b" l="l" r="r" t="t"/>
              <a:pathLst>
                <a:path extrusionOk="0" h="30723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4118525" y="326815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Próximos passos</a:t>
            </a:r>
            <a:endParaRPr b="0" i="0" sz="2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24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4"/>
          <p:cNvSpPr txBox="1"/>
          <p:nvPr/>
        </p:nvSpPr>
        <p:spPr>
          <a:xfrm>
            <a:off x="711325" y="1917800"/>
            <a:ext cx="2049000" cy="103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algumas frases resumindo os próximos passos que você daria com este projeto e por quê.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4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4"/>
          <p:cNvSpPr txBox="1"/>
          <p:nvPr/>
        </p:nvSpPr>
        <p:spPr>
          <a:xfrm>
            <a:off x="3368925" y="1917800"/>
            <a:ext cx="2049000" cy="103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algumas frases resumindo os próximos passos que você daria com este projeto e por quê.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4"/>
          <p:cNvSpPr txBox="1"/>
          <p:nvPr/>
        </p:nvSpPr>
        <p:spPr>
          <a:xfrm>
            <a:off x="6026525" y="1917800"/>
            <a:ext cx="2049000" cy="103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algumas frases resumindo os próximos passos que você daria com este projeto e por quê.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4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4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4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5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Vamos nos conectar!</a:t>
            </a:r>
            <a:endParaRPr b="0" i="0" sz="2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25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algumas frases resumindo os próximos passos que você daria com este projeto e por quê. Sinta-se à vontade para organizar os próximos passos em uma lista de pontos. </a:t>
            </a:r>
            <a:endParaRPr b="0" i="0" sz="1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5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uma frase curta ou duas sobre entrar em contato com você e/ou analisar mais do seu trabalho. </a:t>
            </a:r>
            <a:endParaRPr b="0" i="0" sz="12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Forneça suas informações de contato aqui. Isso pode incluir seu endereço de e-mail, número de telefone e site ou link para outras plataformas profissionais.</a:t>
            </a:r>
            <a:endParaRPr b="1" i="0" sz="1200" u="none" cap="none" strike="noStrike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2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5"/>
          <p:cNvSpPr/>
          <p:nvPr/>
        </p:nvSpPr>
        <p:spPr>
          <a:xfrm>
            <a:off x="4361825" y="1734124"/>
            <a:ext cx="250599" cy="249449"/>
          </a:xfrm>
          <a:custGeom>
            <a:rect b="b" l="l" r="r" t="t"/>
            <a:pathLst>
              <a:path extrusionOk="0" h="962" w="964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Obrigado!</a:t>
            </a:r>
            <a:endParaRPr b="0" i="0" sz="3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/>
          <p:nvPr/>
        </p:nvSpPr>
        <p:spPr>
          <a:xfrm>
            <a:off x="517675" y="2237975"/>
            <a:ext cx="34461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" sz="1400" u="none" cap="none" strike="noStrike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 problema: </a:t>
            </a:r>
            <a:endParaRPr b="0" i="0" sz="1400" u="none" cap="none" strike="noStrike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Os enfermeiros realizam tarefas de </a:t>
            </a: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prontuário</a:t>
            </a: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manualmente, o que aumenta a chance de erros e ainda existem algumas tarefas </a:t>
            </a: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redundância</a:t>
            </a: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i="0" sz="1200" u="none" cap="none" strike="noStrike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Visão geral do projeto</a:t>
            </a:r>
            <a:endParaRPr b="0" i="0" sz="2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4572000" y="2237975"/>
            <a:ext cx="34461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 meta: </a:t>
            </a:r>
            <a:endParaRPr b="0" i="0" sz="1400" u="none" cap="none" strike="noStrike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Criar um aplicativo para smartphone junto a um um sistema web que sirvam para atualizar o </a:t>
            </a: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prontuário</a:t>
            </a: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dos pacientes e </a:t>
            </a: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também</a:t>
            </a: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para a </a:t>
            </a: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visualização</a:t>
            </a: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fácil</a:t>
            </a: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i="0" sz="1200" u="none" cap="none" strike="noStrike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4684213" y="1653525"/>
            <a:ext cx="288875" cy="274249"/>
          </a:xfrm>
          <a:custGeom>
            <a:rect b="b" l="l" r="r" t="t"/>
            <a:pathLst>
              <a:path extrusionOk="0" h="993" w="1045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640475" y="1656801"/>
            <a:ext cx="267700" cy="267700"/>
          </a:xfrm>
          <a:custGeom>
            <a:rect b="b" l="l" r="r" t="t"/>
            <a:pathLst>
              <a:path extrusionOk="0" h="209550" w="20955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/>
          <p:nvPr/>
        </p:nvSpPr>
        <p:spPr>
          <a:xfrm>
            <a:off x="517675" y="2237975"/>
            <a:ext cx="344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Minha função: </a:t>
            </a:r>
            <a:endParaRPr b="0" i="0" sz="1400" u="none" cap="none" strike="noStrike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Designer </a:t>
            </a: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líder</a:t>
            </a: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de UX.</a:t>
            </a: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200" u="none" cap="none" strike="noStrike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Visão geral do projeto</a:t>
            </a:r>
            <a:endParaRPr b="0" i="0" sz="2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4572000" y="2237975"/>
            <a:ext cx="344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Responsabilidades</a:t>
            </a:r>
            <a:r>
              <a:rPr b="0" i="0" lang="pt" sz="1400" u="none" cap="none" strike="noStrike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b="0" i="0" sz="1400" u="none" cap="none" strike="noStrike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Pesquisa de </a:t>
            </a: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usuários</a:t>
            </a: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, wireframe e mvp.</a:t>
            </a:r>
            <a:endParaRPr b="1" i="0" sz="1200" u="none" cap="none" strike="noStrike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645441" y="1662440"/>
            <a:ext cx="257757" cy="256421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4685687" y="1710781"/>
            <a:ext cx="285935" cy="159748"/>
          </a:xfrm>
          <a:custGeom>
            <a:rect b="b" l="l" r="r" t="t"/>
            <a:pathLst>
              <a:path extrusionOk="0" h="526" w="941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4335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/>
        </p:nvSpPr>
        <p:spPr>
          <a:xfrm>
            <a:off x="403997" y="2082300"/>
            <a:ext cx="2840378" cy="103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Entendendo o usuário</a:t>
            </a:r>
            <a:endParaRPr b="0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b="0" i="0" lang="pt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Pesquisa com usuários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b="0" i="0" lang="pt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Personagens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b="0" i="0" lang="pt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Declarações de problema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b="0" i="0" lang="pt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Mapas da jornada do usuário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0" name="Google Shape;190;p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Pesquisa com usuários: resumo</a:t>
            </a:r>
            <a:endParaRPr b="0" i="0" sz="2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Escreva um pequeno parágrafo descrevendo sua pesquisa de usuário. </a:t>
            </a:r>
            <a:endParaRPr b="0" i="0" sz="12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Isso pode incluir o tipo de pesquisa que você realizou, suposições que fez ao entrar na pesquisa, e como suas suposições mudaram após a realização da pesquisa.</a:t>
            </a:r>
            <a:endParaRPr b="1" i="0" sz="1200" u="none" cap="none" strike="noStrike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4373201" y="1744926"/>
            <a:ext cx="227849" cy="227849"/>
          </a:xfrm>
          <a:custGeom>
            <a:rect b="b" l="l" r="r" t="t"/>
            <a:pathLst>
              <a:path extrusionOk="0" h="941" w="94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/>
        </p:nvSpPr>
        <p:spPr>
          <a:xfrm>
            <a:off x="517675" y="524350"/>
            <a:ext cx="702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Pesquisa com usuários: aspectos problemáticos</a:t>
            </a:r>
            <a:endParaRPr b="0" i="0" sz="2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7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Aspecto problemático</a:t>
            </a:r>
            <a:endParaRPr b="0" i="0" sz="1400" u="none" cap="none" strike="noStrike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441475" y="2668295"/>
            <a:ext cx="1872600" cy="1326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Escreva uma ou duas frases refletindo sobre o aspecto problemático listado acima e como isso guiará os projetos no futuro.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Aspecto problemático</a:t>
            </a:r>
            <a:endParaRPr b="0" i="0" sz="1400" u="none" cap="none" strike="noStrike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2582725" y="2668295"/>
            <a:ext cx="1872600" cy="1326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Escreva uma ou duas frases refletindo sobre o aspecto problemático listado acima e como isso guiará os projetos no futuro.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Aspecto problemático</a:t>
            </a:r>
            <a:endParaRPr b="0" i="0" sz="1400" u="none" cap="none" strike="noStrike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4723969" y="2668295"/>
            <a:ext cx="1872600" cy="1326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Escreva uma ou duas frases refletindo sobre o aspecto problemático listado acima e como isso guiará os projetos no futuro.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Aspecto problemático</a:t>
            </a:r>
            <a:endParaRPr b="0" i="0" sz="1400" u="none" cap="none" strike="noStrike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6865219" y="2668295"/>
            <a:ext cx="1872600" cy="1326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Escreva uma ou duas frases refletindo sobre o aspecto problemático listado acima e como isso guiará os projetos no futuro.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b="1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endParaRPr b="1" i="0" sz="2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2" name="Google Shape;2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201" y="1083375"/>
            <a:ext cx="5265248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 txBox="1"/>
          <p:nvPr/>
        </p:nvSpPr>
        <p:spPr>
          <a:xfrm>
            <a:off x="517675" y="1674400"/>
            <a:ext cx="2184600" cy="2123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Declaração de problema:</a:t>
            </a:r>
            <a:endParaRPr b="0" i="0" sz="1400" u="none" cap="none" strike="noStrike"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[User name] é um [user characteristics] que necessita [user need] </a:t>
            </a:r>
            <a:endParaRPr b="0" i="0" sz="1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porque [insight].</a:t>
            </a:r>
            <a:endParaRPr b="0" i="0" sz="1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/>
          <p:nvPr/>
        </p:nvSpPr>
        <p:spPr>
          <a:xfrm>
            <a:off x="517675" y="524350"/>
            <a:ext cx="6108600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Mapa da jornada 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" sz="2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usuário</a:t>
            </a:r>
            <a:endParaRPr b="0" i="0" sz="24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" sz="12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Imagem do mapa da jornada do usuário</a:t>
            </a:r>
            <a:endParaRPr b="0" i="0" sz="1200" u="none" cap="none" strike="noStrik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" sz="1400" u="none" cap="none" strike="noStrik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[Suas notas sobre metas e processo de pensamento]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