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8" roundtripDataSignature="AMtx7miQ3I0dfDEQt65Tw7dg3lR2KQP/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511135d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e511135d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r Story Template">
  <p:cSld name="CUSTOM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/>
        </p:nvSpPr>
        <p:spPr>
          <a:xfrm>
            <a:off x="-125" y="500650"/>
            <a:ext cx="914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sng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USER STORY</a:t>
            </a:r>
            <a:endParaRPr b="1" i="0" sz="2200" u="sng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As a/an</a:t>
            </a:r>
            <a:endParaRPr b="1" i="0" sz="19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I want to</a:t>
            </a:r>
            <a:endParaRPr b="1" i="0" sz="19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so that</a:t>
            </a:r>
            <a:endParaRPr b="1" i="0" sz="19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type of user</a:t>
            </a:r>
            <a:endParaRPr b="0" i="0" sz="12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 b="0" i="0" sz="12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benefit</a:t>
            </a:r>
            <a:endParaRPr b="0" i="0" sz="12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3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3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Arial"/>
              <a:buChar char="●"/>
              <a:defRPr sz="1600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2" type="body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Arial"/>
              <a:buChar char="●"/>
              <a:defRPr sz="1600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3" type="body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Arial"/>
              <a:buChar char="●"/>
              <a:defRPr sz="16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/>
          <p:nvPr>
            <p:ph idx="4" type="body"/>
          </p:nvPr>
        </p:nvSpPr>
        <p:spPr>
          <a:xfrm>
            <a:off x="3740125" y="898275"/>
            <a:ext cx="16635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 Statement Template">
  <p:cSld name="BLANK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3698400" y="4268575"/>
            <a:ext cx="5129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describe how you will measure the impact</a:t>
            </a:r>
            <a:endParaRPr b="0" i="0" sz="13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/>
        </p:nvSpPr>
        <p:spPr>
          <a:xfrm>
            <a:off x="559925" y="3314700"/>
            <a:ext cx="82806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describe how the action will positively affect them</a:t>
            </a:r>
            <a:endParaRPr b="0" i="0" sz="13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 txBox="1"/>
          <p:nvPr/>
        </p:nvSpPr>
        <p:spPr>
          <a:xfrm>
            <a:off x="2003747" y="2428800"/>
            <a:ext cx="6824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describe who the action will affect</a:t>
            </a:r>
            <a:endParaRPr b="0" i="0" sz="13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 txBox="1"/>
          <p:nvPr/>
        </p:nvSpPr>
        <p:spPr>
          <a:xfrm>
            <a:off x="4345170" y="1630400"/>
            <a:ext cx="3158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perform specific actions</a:t>
            </a:r>
            <a:endParaRPr b="0" i="0" sz="13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-326662" y="2923949"/>
            <a:ext cx="1457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endParaRPr b="0" i="0" sz="18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/>
          <p:nvPr/>
        </p:nvSpPr>
        <p:spPr>
          <a:xfrm>
            <a:off x="157500" y="3910050"/>
            <a:ext cx="48384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We will measure effectiveness by </a:t>
            </a:r>
            <a:endParaRPr b="0" i="0" sz="18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 txBox="1"/>
          <p:nvPr/>
        </p:nvSpPr>
        <p:spPr>
          <a:xfrm>
            <a:off x="0" y="1299038"/>
            <a:ext cx="945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Our </a:t>
            </a:r>
            <a:endParaRPr b="0" i="0" sz="18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/>
          <p:nvPr/>
        </p:nvSpPr>
        <p:spPr>
          <a:xfrm>
            <a:off x="8729275" y="3944575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rgbClr val="646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"/>
          <p:cNvSpPr txBox="1"/>
          <p:nvPr/>
        </p:nvSpPr>
        <p:spPr>
          <a:xfrm>
            <a:off x="2839450" y="1359900"/>
            <a:ext cx="16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will let users</a:t>
            </a:r>
            <a:endParaRPr b="0" i="0" sz="18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"/>
          <p:cNvSpPr txBox="1"/>
          <p:nvPr/>
        </p:nvSpPr>
        <p:spPr>
          <a:xfrm>
            <a:off x="675622" y="1642100"/>
            <a:ext cx="22458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 b="0" i="0" sz="13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"/>
          <p:cNvSpPr txBox="1"/>
          <p:nvPr/>
        </p:nvSpPr>
        <p:spPr>
          <a:xfrm>
            <a:off x="-98050" y="2075600"/>
            <a:ext cx="2409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which will affect </a:t>
            </a:r>
            <a:endParaRPr b="0" i="0" sz="18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"/>
          <p:cNvSpPr txBox="1"/>
          <p:nvPr/>
        </p:nvSpPr>
        <p:spPr>
          <a:xfrm>
            <a:off x="8729275" y="2945250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rgbClr val="646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Google Shape;39;p4"/>
          <p:cNvCxnSpPr/>
          <p:nvPr/>
        </p:nvCxnSpPr>
        <p:spPr>
          <a:xfrm>
            <a:off x="717722" y="1631363"/>
            <a:ext cx="224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" name="Google Shape;40;p4"/>
          <p:cNvCxnSpPr/>
          <p:nvPr/>
        </p:nvCxnSpPr>
        <p:spPr>
          <a:xfrm>
            <a:off x="4345166" y="1639325"/>
            <a:ext cx="446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" name="Google Shape;41;p4"/>
          <p:cNvCxnSpPr/>
          <p:nvPr/>
        </p:nvCxnSpPr>
        <p:spPr>
          <a:xfrm>
            <a:off x="559925" y="3258600"/>
            <a:ext cx="828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" name="Google Shape;42;p4"/>
          <p:cNvCxnSpPr/>
          <p:nvPr/>
        </p:nvCxnSpPr>
        <p:spPr>
          <a:xfrm>
            <a:off x="3704475" y="4263900"/>
            <a:ext cx="512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" name="Google Shape;43;p4"/>
          <p:cNvCxnSpPr/>
          <p:nvPr/>
        </p:nvCxnSpPr>
        <p:spPr>
          <a:xfrm>
            <a:off x="2003625" y="2430400"/>
            <a:ext cx="682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●"/>
              <a:defRPr sz="1400"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○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■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●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○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■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●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○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■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2" type="body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●"/>
              <a:defRPr sz="1400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○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■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●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○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■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●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○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■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3" type="body"/>
          </p:nvPr>
        </p:nvSpPr>
        <p:spPr>
          <a:xfrm>
            <a:off x="717725" y="1269912"/>
            <a:ext cx="22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 sz="1400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4"/>
          <p:cNvSpPr txBox="1"/>
          <p:nvPr/>
        </p:nvSpPr>
        <p:spPr>
          <a:xfrm>
            <a:off x="218675" y="547350"/>
            <a:ext cx="87528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sng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GOAL STATEMENT</a:t>
            </a:r>
            <a:endParaRPr b="1" i="0" sz="2200" u="sng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"/>
          <p:cNvSpPr txBox="1"/>
          <p:nvPr>
            <p:ph idx="4" type="body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●"/>
              <a:defRPr sz="14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○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■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●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○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■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●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○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■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4"/>
          <p:cNvSpPr txBox="1"/>
          <p:nvPr>
            <p:ph idx="5" type="body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 sz="1400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blem Statement Template">
  <p:cSld name="BLANK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insight</a:t>
            </a:r>
            <a:endParaRPr b="0" i="0" sz="13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5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user need</a:t>
            </a:r>
            <a:endParaRPr b="0" i="0" sz="13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user characteristics</a:t>
            </a:r>
            <a:endParaRPr b="0" i="0" sz="13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because</a:t>
            </a:r>
            <a:endParaRPr b="0" i="0" sz="18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5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is a</a:t>
            </a:r>
            <a:endParaRPr b="0" i="0" sz="18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user name</a:t>
            </a:r>
            <a:endParaRPr b="0" i="0" sz="13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who needs</a:t>
            </a:r>
            <a:endParaRPr b="0" i="0" sz="18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rgbClr val="646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p5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5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5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5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5"/>
          <p:cNvSpPr txBox="1"/>
          <p:nvPr>
            <p:ph idx="1" type="body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●"/>
              <a:defRPr sz="1400"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○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■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●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○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■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●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○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■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5"/>
          <p:cNvSpPr txBox="1"/>
          <p:nvPr>
            <p:ph idx="2" type="body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 sz="1400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5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sng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1" i="0" sz="2200" u="sng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5"/>
          <p:cNvSpPr txBox="1"/>
          <p:nvPr>
            <p:ph idx="3" type="body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●"/>
              <a:defRPr sz="14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○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■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●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○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■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●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○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■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5"/>
          <p:cNvSpPr txBox="1"/>
          <p:nvPr>
            <p:ph idx="4" type="body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●"/>
              <a:defRPr sz="1400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○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■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●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○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■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●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○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■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f/Then Statement Template">
  <p:cSld name="BLANK_1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outcome</a:t>
            </a:r>
            <a:endParaRPr b="0" i="0" sz="13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6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 b="0" i="0" sz="13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6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 b="0" i="0" sz="18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6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endParaRPr b="0" i="0" sz="18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6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rgbClr val="646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Google Shape;74;p6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6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6"/>
          <p:cNvSpPr txBox="1"/>
          <p:nvPr>
            <p:ph idx="1" type="body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●"/>
              <a:defRPr sz="14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○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■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●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○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■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●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○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■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6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sng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IF/THEN STATEMENT</a:t>
            </a:r>
            <a:endParaRPr b="1" i="0" sz="2200" u="sng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6"/>
          <p:cNvSpPr txBox="1"/>
          <p:nvPr>
            <p:ph idx="2" type="body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 sz="1400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6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2000" u="none" cap="none" strike="noStrike">
              <a:solidFill>
                <a:srgbClr val="6464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/>
          <p:nvPr/>
        </p:nvSpPr>
        <p:spPr>
          <a:xfrm>
            <a:off x="453213" y="894150"/>
            <a:ext cx="22470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rPr>
              <a:t>Who I am </a:t>
            </a:r>
            <a:endParaRPr b="1" i="0" sz="2400" u="none" cap="none" strike="noStrike">
              <a:solidFill>
                <a:srgbClr val="1967D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7"/>
          <p:cNvSpPr txBox="1"/>
          <p:nvPr/>
        </p:nvSpPr>
        <p:spPr>
          <a:xfrm>
            <a:off x="0" y="471150"/>
            <a:ext cx="91440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sng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ELEVATOR PITCH</a:t>
            </a:r>
            <a:endParaRPr b="1" i="0" sz="2200" u="sng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7"/>
          <p:cNvSpPr txBox="1"/>
          <p:nvPr/>
        </p:nvSpPr>
        <p:spPr>
          <a:xfrm>
            <a:off x="453225" y="1773639"/>
            <a:ext cx="53421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What I bring</a:t>
            </a:r>
            <a:endParaRPr b="1" i="0" sz="2400" u="none" cap="none" strike="noStrike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7"/>
          <p:cNvSpPr txBox="1"/>
          <p:nvPr/>
        </p:nvSpPr>
        <p:spPr>
          <a:xfrm>
            <a:off x="453225" y="2778483"/>
            <a:ext cx="3226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rPr>
              <a:t>Why I love the work</a:t>
            </a:r>
            <a:endParaRPr b="1" i="0" sz="2400" u="none" cap="none" strike="noStrike">
              <a:solidFill>
                <a:srgbClr val="E374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7"/>
          <p:cNvSpPr txBox="1"/>
          <p:nvPr/>
        </p:nvSpPr>
        <p:spPr>
          <a:xfrm>
            <a:off x="453225" y="3859500"/>
            <a:ext cx="3136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rPr>
              <a:t>Why I’m interested</a:t>
            </a:r>
            <a:endParaRPr b="1" i="0" sz="2400" u="none" cap="none" strike="noStrike">
              <a:solidFill>
                <a:srgbClr val="C522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7"/>
          <p:cNvSpPr txBox="1"/>
          <p:nvPr>
            <p:ph idx="1" type="body"/>
          </p:nvPr>
        </p:nvSpPr>
        <p:spPr>
          <a:xfrm>
            <a:off x="95750" y="1332500"/>
            <a:ext cx="88407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 sz="1400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7"/>
          <p:cNvSpPr txBox="1"/>
          <p:nvPr>
            <p:ph idx="2" type="body"/>
          </p:nvPr>
        </p:nvSpPr>
        <p:spPr>
          <a:xfrm>
            <a:off x="95750" y="2322016"/>
            <a:ext cx="88407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●"/>
              <a:defRPr sz="14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○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■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●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○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■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●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○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■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7"/>
          <p:cNvSpPr txBox="1"/>
          <p:nvPr>
            <p:ph idx="3" type="body"/>
          </p:nvPr>
        </p:nvSpPr>
        <p:spPr>
          <a:xfrm>
            <a:off x="95750" y="3393992"/>
            <a:ext cx="88407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●"/>
              <a:defRPr sz="1400"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○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■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●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○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■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●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○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■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7"/>
          <p:cNvSpPr txBox="1"/>
          <p:nvPr>
            <p:ph idx="4" type="body"/>
          </p:nvPr>
        </p:nvSpPr>
        <p:spPr>
          <a:xfrm>
            <a:off x="95750" y="4465968"/>
            <a:ext cx="88407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●"/>
              <a:defRPr sz="1400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○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■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●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○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■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●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○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■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athy Map Template">
  <p:cSld name="CUSTOM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41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rPr>
              <a:t>SAYS</a:t>
            </a:r>
            <a:endParaRPr b="1" i="0" sz="1600" u="none" cap="none" strike="noStrike">
              <a:solidFill>
                <a:srgbClr val="1967D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8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E943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rPr>
              <a:t>THINKS</a:t>
            </a:r>
            <a:endParaRPr b="1" i="0" sz="1600" u="none" cap="none" strike="noStrike">
              <a:solidFill>
                <a:srgbClr val="C522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E626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41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8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FABC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rPr>
              <a:t>FEELS</a:t>
            </a:r>
            <a:endParaRPr b="1" i="0" sz="1600" u="none" cap="none" strike="noStrike">
              <a:solidFill>
                <a:srgbClr val="EA8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E626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E62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8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33A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178037"/>
                </a:solidFill>
                <a:latin typeface="Arial"/>
                <a:ea typeface="Arial"/>
                <a:cs typeface="Arial"/>
                <a:sym typeface="Arial"/>
              </a:rPr>
              <a:t>DOES</a:t>
            </a:r>
            <a:endParaRPr b="1" i="0" sz="1600" u="none" cap="none" strike="noStrike">
              <a:solidFill>
                <a:srgbClr val="17803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4185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41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8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E62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8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E62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8"/>
          <p:cNvSpPr txBox="1"/>
          <p:nvPr>
            <p:ph idx="1" type="body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8"/>
          <p:cNvSpPr txBox="1"/>
          <p:nvPr>
            <p:ph idx="2" type="body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8"/>
          <p:cNvSpPr txBox="1"/>
          <p:nvPr>
            <p:ph idx="3" type="body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8"/>
          <p:cNvSpPr txBox="1"/>
          <p:nvPr>
            <p:ph idx="4" type="body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8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E62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5E6268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b="1" i="0" sz="1800" u="none" cap="none" strike="noStrike">
              <a:solidFill>
                <a:srgbClr val="5E626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>
            <p:ph idx="1" type="body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/>
              <a:t>Uma pessoa com pressa</a:t>
            </a:r>
            <a:endParaRPr/>
          </a:p>
        </p:txBody>
      </p:sp>
      <p:sp>
        <p:nvSpPr>
          <p:cNvPr id="107" name="Google Shape;107;p1"/>
          <p:cNvSpPr txBox="1"/>
          <p:nvPr>
            <p:ph idx="3" type="body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/>
              <a:t>Que eu e meus companheiros de trabalho aproveitamos nosso café</a:t>
            </a:r>
            <a:endParaRPr/>
          </a:p>
        </p:txBody>
      </p:sp>
      <p:sp>
        <p:nvSpPr>
          <p:cNvPr id="108" name="Google Shape;108;p1"/>
          <p:cNvSpPr txBox="1"/>
          <p:nvPr>
            <p:ph idx="2" type="body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/>
              <a:t>Retirar o pedido sem erros ou coisas faltando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3750000" y="878900"/>
            <a:ext cx="16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João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511135d7b_0_0"/>
          <p:cNvSpPr txBox="1"/>
          <p:nvPr>
            <p:ph idx="1" type="body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/>
              <a:t>Que precisa trabalhar em lugares publicos</a:t>
            </a:r>
            <a:endParaRPr/>
          </a:p>
        </p:txBody>
      </p:sp>
      <p:sp>
        <p:nvSpPr>
          <p:cNvPr id="115" name="Google Shape;115;g1e511135d7b_0_0"/>
          <p:cNvSpPr txBox="1"/>
          <p:nvPr>
            <p:ph idx="3" type="body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/>
              <a:t>Beber meu café e comer enquanto trabalho fora de casa</a:t>
            </a:r>
            <a:endParaRPr/>
          </a:p>
        </p:txBody>
      </p:sp>
      <p:sp>
        <p:nvSpPr>
          <p:cNvPr id="116" name="Google Shape;116;g1e511135d7b_0_0"/>
          <p:cNvSpPr txBox="1"/>
          <p:nvPr>
            <p:ph idx="2" type="body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/>
              <a:t>Um espaço adequado e tranquilo</a:t>
            </a:r>
            <a:endParaRPr/>
          </a:p>
        </p:txBody>
      </p:sp>
      <p:sp>
        <p:nvSpPr>
          <p:cNvPr id="117" name="Google Shape;117;g1e511135d7b_0_0"/>
          <p:cNvSpPr txBox="1"/>
          <p:nvPr/>
        </p:nvSpPr>
        <p:spPr>
          <a:xfrm>
            <a:off x="3750000" y="878900"/>
            <a:ext cx="16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Boris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