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9" r:id="rId9"/>
    <p:sldId id="270" r:id="rId10"/>
    <p:sldId id="271" r:id="rId11"/>
    <p:sldId id="272" r:id="rId12"/>
    <p:sldId id="273" r:id="rId13"/>
    <p:sldId id="274" r:id="rId14"/>
    <p:sldId id="266" r:id="rId15"/>
    <p:sldId id="267" r:id="rId16"/>
    <p:sldId id="265" r:id="rId17"/>
    <p:sldId id="268" r:id="rId18"/>
    <p:sldId id="27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7978-1FAF-48C8-9A80-03466BCC0CBA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BBA-9BD8-4C7B-BA88-0501799CF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71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7978-1FAF-48C8-9A80-03466BCC0CBA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BBA-9BD8-4C7B-BA88-0501799CF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80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7978-1FAF-48C8-9A80-03466BCC0CBA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BBA-9BD8-4C7B-BA88-0501799CF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27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7978-1FAF-48C8-9A80-03466BCC0CBA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BBA-9BD8-4C7B-BA88-0501799CFCF3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448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7978-1FAF-48C8-9A80-03466BCC0CBA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BBA-9BD8-4C7B-BA88-0501799CF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3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7978-1FAF-48C8-9A80-03466BCC0CBA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BBA-9BD8-4C7B-BA88-0501799CF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178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7978-1FAF-48C8-9A80-03466BCC0CBA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BBA-9BD8-4C7B-BA88-0501799CF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842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7978-1FAF-48C8-9A80-03466BCC0CBA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BBA-9BD8-4C7B-BA88-0501799CF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443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7978-1FAF-48C8-9A80-03466BCC0CBA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BBA-9BD8-4C7B-BA88-0501799CF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49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7978-1FAF-48C8-9A80-03466BCC0CBA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BBA-9BD8-4C7B-BA88-0501799CF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67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7978-1FAF-48C8-9A80-03466BCC0CBA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BBA-9BD8-4C7B-BA88-0501799CF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1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7978-1FAF-48C8-9A80-03466BCC0CBA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BBA-9BD8-4C7B-BA88-0501799CF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68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7978-1FAF-48C8-9A80-03466BCC0CBA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BBA-9BD8-4C7B-BA88-0501799CF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7978-1FAF-48C8-9A80-03466BCC0CBA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BBA-9BD8-4C7B-BA88-0501799CF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12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7978-1FAF-48C8-9A80-03466BCC0CBA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BBA-9BD8-4C7B-BA88-0501799CF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45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7978-1FAF-48C8-9A80-03466BCC0CBA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BBA-9BD8-4C7B-BA88-0501799CF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04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7978-1FAF-48C8-9A80-03466BCC0CBA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BBA-9BD8-4C7B-BA88-0501799CF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02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537978-1FAF-48C8-9A80-03466BCC0CBA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7BBA-9BD8-4C7B-BA88-0501799CF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815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8701" y="2646529"/>
            <a:ext cx="1514901" cy="53851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/>
              <a:t>JPA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47" y="2101754"/>
            <a:ext cx="2759309" cy="2763409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3584971" y="788498"/>
            <a:ext cx="4631695" cy="804080"/>
          </a:xfrm>
        </p:spPr>
        <p:txBody>
          <a:bodyPr/>
          <a:lstStyle/>
          <a:p>
            <a:r>
              <a:rPr lang="pt-BR" sz="4800" b="1" dirty="0"/>
              <a:t>Apresentação</a:t>
            </a:r>
            <a:endParaRPr lang="pt-BR" sz="4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328701" y="1982864"/>
            <a:ext cx="4703611" cy="6636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400" b="1" dirty="0" smtClean="0"/>
              <a:t>Conceito: Spring Boot</a:t>
            </a:r>
            <a:endParaRPr lang="pt-BR" sz="2800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328701" y="3399321"/>
            <a:ext cx="4885898" cy="1030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400" b="1" dirty="0" smtClean="0"/>
              <a:t>Configurando a Conexão </a:t>
            </a:r>
            <a:r>
              <a:rPr lang="pt-BR" sz="2400" b="1" dirty="0"/>
              <a:t>com Banco de dados</a:t>
            </a:r>
            <a:endParaRPr lang="pt-BR" sz="240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4940489" y="5079436"/>
            <a:ext cx="6101826" cy="1037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4000" b="1" dirty="0"/>
              <a:t>Eduardo J. A. Santos</a:t>
            </a:r>
            <a:endParaRPr lang="pt-BR" sz="4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17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561265"/>
            <a:ext cx="9599481" cy="981501"/>
          </a:xfrm>
        </p:spPr>
        <p:txBody>
          <a:bodyPr/>
          <a:lstStyle/>
          <a:p>
            <a:r>
              <a:rPr lang="pt-BR" sz="4000" b="1" dirty="0" smtClean="0"/>
              <a:t>PASSO 2: DEPENDENCIAS</a:t>
            </a:r>
            <a:endParaRPr lang="pt-BR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89" y="1733265"/>
            <a:ext cx="3515080" cy="45911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162" y="1733265"/>
            <a:ext cx="3590307" cy="4646280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>
            <a:off x="3620991" y="2410709"/>
            <a:ext cx="522647" cy="2369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>
            <a:off x="3882314" y="3127215"/>
            <a:ext cx="522647" cy="2369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4544704" y="5663821"/>
            <a:ext cx="145103" cy="40488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7211298" y="2988860"/>
            <a:ext cx="8368" cy="45057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8796711" y="3614183"/>
            <a:ext cx="522647" cy="2369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8796711" y="5472752"/>
            <a:ext cx="0" cy="51198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3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751764"/>
            <a:ext cx="9599481" cy="981501"/>
          </a:xfrm>
        </p:spPr>
        <p:txBody>
          <a:bodyPr/>
          <a:lstStyle/>
          <a:p>
            <a:r>
              <a:rPr lang="pt-BR" sz="4000" b="1" dirty="0" smtClean="0"/>
              <a:t>PASSO 3: APPLICATION.PROPETIES</a:t>
            </a:r>
            <a:endParaRPr lang="pt-BR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251879"/>
            <a:ext cx="5406558" cy="356206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895" y="2251879"/>
            <a:ext cx="3397029" cy="3562067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 flipH="1">
            <a:off x="1617991" y="4032912"/>
            <a:ext cx="224457" cy="63709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1916182" y="4670007"/>
            <a:ext cx="389302" cy="4390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3468932" y="2543231"/>
            <a:ext cx="389302" cy="4390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4404145" y="3514298"/>
            <a:ext cx="418191" cy="31854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8651135" y="2997785"/>
            <a:ext cx="466824" cy="10720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3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4830" y="751764"/>
            <a:ext cx="9599481" cy="981501"/>
          </a:xfrm>
        </p:spPr>
        <p:txBody>
          <a:bodyPr/>
          <a:lstStyle/>
          <a:p>
            <a:r>
              <a:rPr lang="pt-BR" sz="4000" b="1" dirty="0" smtClean="0"/>
              <a:t>PREENCHER </a:t>
            </a:r>
            <a:r>
              <a:rPr lang="pt-BR" sz="4000" b="1" dirty="0"/>
              <a:t>APPLICATION.PROPETIES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04830" y="1869744"/>
            <a:ext cx="10418346" cy="4408227"/>
          </a:xfrm>
        </p:spPr>
        <p:txBody>
          <a:bodyPr>
            <a:normAutofit fontScale="70000" lnSpcReduction="20000"/>
          </a:bodyPr>
          <a:lstStyle/>
          <a:p>
            <a:r>
              <a:rPr lang="pt-BR" dirty="0" err="1"/>
              <a:t>spring.datasource.driverClassName</a:t>
            </a:r>
            <a:r>
              <a:rPr lang="pt-BR" dirty="0"/>
              <a:t>=</a:t>
            </a:r>
            <a:r>
              <a:rPr lang="pt-BR" dirty="0" err="1"/>
              <a:t>com.microsoft.sqlserver.jdbc.SQLServerDriver</a:t>
            </a:r>
            <a:endParaRPr lang="pt-BR" dirty="0"/>
          </a:p>
          <a:p>
            <a:r>
              <a:rPr lang="pt-BR" dirty="0"/>
              <a:t>spring.datasource.url=</a:t>
            </a:r>
            <a:r>
              <a:rPr lang="pt-BR" dirty="0" err="1"/>
              <a:t>jdbc:sqlserver</a:t>
            </a:r>
            <a:r>
              <a:rPr lang="pt-BR" dirty="0"/>
              <a:t>://SAO-HY0RKF2;databaseName\=</a:t>
            </a:r>
            <a:r>
              <a:rPr lang="pt-BR" dirty="0" err="1"/>
              <a:t>CBF;integratedSecurity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spring.datasource.username</a:t>
            </a:r>
            <a:r>
              <a:rPr lang="pt-BR" dirty="0"/>
              <a:t>=</a:t>
            </a:r>
            <a:r>
              <a:rPr lang="pt-BR" u="sng" dirty="0" err="1"/>
              <a:t>sa</a:t>
            </a:r>
            <a:endParaRPr lang="pt-BR" u="sng" dirty="0"/>
          </a:p>
          <a:p>
            <a:r>
              <a:rPr lang="pt-BR" dirty="0" err="1" smtClean="0"/>
              <a:t>spring.datasource.password</a:t>
            </a:r>
            <a:r>
              <a:rPr lang="pt-BR" dirty="0" smtClean="0"/>
              <a:t>=*******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spring.jpa.properties.hibernate.format_sql</a:t>
            </a:r>
            <a:r>
              <a:rPr lang="pt-BR" dirty="0"/>
              <a:t> = </a:t>
            </a:r>
            <a:r>
              <a:rPr lang="pt-BR" dirty="0" err="1"/>
              <a:t>true</a:t>
            </a:r>
            <a:endParaRPr lang="pt-BR" dirty="0"/>
          </a:p>
          <a:p>
            <a:endParaRPr lang="pt-BR" dirty="0"/>
          </a:p>
          <a:p>
            <a:r>
              <a:rPr lang="pt-BR" dirty="0"/>
              <a:t>## </a:t>
            </a:r>
            <a:r>
              <a:rPr lang="pt-BR" u="sng" dirty="0" err="1"/>
              <a:t>Hibernate</a:t>
            </a:r>
            <a:r>
              <a:rPr lang="pt-BR" u="sng" dirty="0"/>
              <a:t> </a:t>
            </a:r>
            <a:r>
              <a:rPr lang="pt-BR" u="sng" dirty="0" err="1"/>
              <a:t>Properties</a:t>
            </a:r>
            <a:endParaRPr lang="pt-BR" u="sng" dirty="0"/>
          </a:p>
          <a:p>
            <a:r>
              <a:rPr lang="en-US" dirty="0"/>
              <a:t># The SQL dialect makes </a:t>
            </a:r>
            <a:r>
              <a:rPr lang="en-US" u="sng" dirty="0"/>
              <a:t>Hibernate generate better SQL for the chosen database</a:t>
            </a:r>
          </a:p>
          <a:p>
            <a:r>
              <a:rPr lang="pt-BR" dirty="0" err="1"/>
              <a:t>spring.jpa.properties.hibernate.dialect</a:t>
            </a:r>
            <a:r>
              <a:rPr lang="pt-BR" dirty="0"/>
              <a:t> = </a:t>
            </a:r>
            <a:r>
              <a:rPr lang="pt-BR" dirty="0" err="1"/>
              <a:t>org.hibernate.dialect.PostgreSQLDialect</a:t>
            </a:r>
            <a:endParaRPr lang="pt-BR" dirty="0"/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u="sng" dirty="0" err="1"/>
              <a:t>Hibernate</a:t>
            </a:r>
            <a:r>
              <a:rPr lang="pt-BR" u="sng" dirty="0"/>
              <a:t> </a:t>
            </a:r>
            <a:r>
              <a:rPr lang="pt-BR" u="sng" dirty="0" err="1"/>
              <a:t>ddl</a:t>
            </a:r>
            <a:r>
              <a:rPr lang="pt-BR" u="sng" dirty="0"/>
              <a:t> auto (</a:t>
            </a:r>
            <a:r>
              <a:rPr lang="pt-BR" u="sng" dirty="0" err="1"/>
              <a:t>create</a:t>
            </a:r>
            <a:r>
              <a:rPr lang="pt-BR" u="sng" dirty="0"/>
              <a:t>, </a:t>
            </a:r>
            <a:r>
              <a:rPr lang="pt-BR" u="sng" dirty="0" err="1"/>
              <a:t>create-drop</a:t>
            </a:r>
            <a:r>
              <a:rPr lang="pt-BR" u="sng" dirty="0"/>
              <a:t>, </a:t>
            </a:r>
            <a:r>
              <a:rPr lang="pt-BR" u="sng" dirty="0" err="1"/>
              <a:t>validate</a:t>
            </a:r>
            <a:r>
              <a:rPr lang="pt-BR" u="sng" dirty="0"/>
              <a:t>, </a:t>
            </a:r>
            <a:r>
              <a:rPr lang="pt-BR" u="sng" dirty="0" err="1"/>
              <a:t>update</a:t>
            </a:r>
            <a:r>
              <a:rPr lang="pt-BR" u="sng" dirty="0"/>
              <a:t>)</a:t>
            </a:r>
          </a:p>
          <a:p>
            <a:r>
              <a:rPr lang="pt-BR" dirty="0" err="1"/>
              <a:t>spring.jpa.hibernate.ddl</a:t>
            </a:r>
            <a:r>
              <a:rPr lang="pt-BR" dirty="0"/>
              <a:t>-auto = </a:t>
            </a:r>
            <a:r>
              <a:rPr lang="pt-BR" dirty="0" err="1"/>
              <a:t>update</a:t>
            </a:r>
            <a:r>
              <a:rPr lang="pt-BR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40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1307" y="355979"/>
            <a:ext cx="9599481" cy="981501"/>
          </a:xfrm>
        </p:spPr>
        <p:txBody>
          <a:bodyPr/>
          <a:lstStyle/>
          <a:p>
            <a:r>
              <a:rPr lang="pt-BR" sz="4000" b="1" dirty="0" smtClean="0"/>
              <a:t>PASSO 4: </a:t>
            </a:r>
            <a:r>
              <a:rPr lang="pt-BR" sz="4000" b="1" dirty="0" smtClean="0"/>
              <a:t>Configurar usuário</a:t>
            </a:r>
            <a:endParaRPr lang="pt-BR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3" y="1636806"/>
            <a:ext cx="7705725" cy="4867275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>
            <a:off x="2565779" y="2388358"/>
            <a:ext cx="375113" cy="49359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3427863" y="5570561"/>
            <a:ext cx="375113" cy="49359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5418161" y="2388358"/>
            <a:ext cx="270481" cy="7192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6455391" y="2747981"/>
            <a:ext cx="395585" cy="35962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9171296" y="5512440"/>
            <a:ext cx="247734" cy="6098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5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506104"/>
            <a:ext cx="9599481" cy="981501"/>
          </a:xfrm>
        </p:spPr>
        <p:txBody>
          <a:bodyPr/>
          <a:lstStyle/>
          <a:p>
            <a:r>
              <a:rPr lang="pt-BR" sz="4000" b="1" dirty="0" smtClean="0"/>
              <a:t>PASSO 5: </a:t>
            </a:r>
            <a:r>
              <a:rPr lang="pt-BR" sz="4000" b="1" dirty="0" smtClean="0"/>
              <a:t>Configurar usuário</a:t>
            </a:r>
            <a:endParaRPr lang="pt-BR" sz="4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64" y="1583140"/>
            <a:ext cx="2857500" cy="46672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617" y="1583140"/>
            <a:ext cx="4668713" cy="4388590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>
            <a:off x="1679534" y="1801504"/>
            <a:ext cx="670459" cy="1228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539644" y="2756847"/>
            <a:ext cx="615010" cy="5459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890670" y="4274023"/>
            <a:ext cx="615010" cy="5459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349993" y="5944434"/>
            <a:ext cx="615010" cy="5459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6235854" y="2029802"/>
            <a:ext cx="396958" cy="3858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 flipV="1">
            <a:off x="9295227" y="2838734"/>
            <a:ext cx="396958" cy="3858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7455054" y="3391583"/>
            <a:ext cx="396958" cy="3858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8757313" y="5281684"/>
            <a:ext cx="537914" cy="4186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1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787215"/>
            <a:ext cx="9599481" cy="981501"/>
          </a:xfrm>
        </p:spPr>
        <p:txBody>
          <a:bodyPr/>
          <a:lstStyle/>
          <a:p>
            <a:r>
              <a:rPr lang="pt-BR" sz="4000" b="1" dirty="0" smtClean="0"/>
              <a:t>PASSO 5: CONFIGURAR PORTA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140127"/>
            <a:ext cx="3019566" cy="2649940"/>
          </a:xfrm>
        </p:spPr>
        <p:txBody>
          <a:bodyPr>
            <a:normAutofit/>
          </a:bodyPr>
          <a:lstStyle/>
          <a:p>
            <a:r>
              <a:rPr lang="pt-BR" sz="1400" dirty="0" smtClean="0"/>
              <a:t>NA CAIXA DE PESQUISA inferior DO WINDOWS10, ESCREVA CONFIGURATION MANAGER</a:t>
            </a:r>
            <a:endParaRPr lang="pt-BR" sz="1400" dirty="0"/>
          </a:p>
        </p:txBody>
      </p:sp>
      <p:pic>
        <p:nvPicPr>
          <p:cNvPr id="2050" name="Picture 2" descr="https://cdn.discordapp.com/attachments/770426475454267392/773003217088675871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3024067"/>
            <a:ext cx="2814850" cy="225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521" y="2140127"/>
            <a:ext cx="7495137" cy="3777077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V="1">
            <a:off x="784350" y="3659775"/>
            <a:ext cx="741210" cy="25713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4885899" y="3018330"/>
            <a:ext cx="168426" cy="81347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6250675" y="2974865"/>
            <a:ext cx="525544" cy="4502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7554846" y="3408325"/>
            <a:ext cx="414574" cy="50858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9381211" y="2674521"/>
            <a:ext cx="414574" cy="50858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1191164" y="3006701"/>
            <a:ext cx="0" cy="119961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>
            <a:off x="10279038" y="4150007"/>
            <a:ext cx="202443" cy="4784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10754436" y="5036716"/>
            <a:ext cx="202443" cy="4784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9386055" y="5109163"/>
            <a:ext cx="202443" cy="4784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7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751764"/>
            <a:ext cx="9599481" cy="1377287"/>
          </a:xfrm>
        </p:spPr>
        <p:txBody>
          <a:bodyPr/>
          <a:lstStyle/>
          <a:p>
            <a:r>
              <a:rPr lang="pt-BR" sz="4000" b="1" dirty="0" smtClean="0"/>
              <a:t>PASSO 6: Conectar </a:t>
            </a:r>
            <a:r>
              <a:rPr lang="pt-BR" sz="4000" b="1" dirty="0" err="1"/>
              <a:t>spring</a:t>
            </a:r>
            <a:r>
              <a:rPr lang="pt-BR" sz="4000" b="1" dirty="0"/>
              <a:t> com o banco </a:t>
            </a:r>
            <a:r>
              <a:rPr lang="pt-BR" sz="4000" b="1" dirty="0" err="1"/>
              <a:t>cbf</a:t>
            </a:r>
            <a:r>
              <a:rPr lang="pt-BR" sz="4000" b="1" dirty="0"/>
              <a:t> do SQL Server</a:t>
            </a:r>
            <a:endParaRPr lang="pt-BR" sz="4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811440"/>
            <a:ext cx="9613633" cy="2746752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>
            <a:off x="5377218" y="2961564"/>
            <a:ext cx="450377" cy="5049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6619164" y="2497540"/>
            <a:ext cx="411708" cy="6005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8558535" y="3423811"/>
            <a:ext cx="0" cy="66874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 flipV="1">
            <a:off x="9992437" y="3466531"/>
            <a:ext cx="393509" cy="62602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9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858739"/>
            <a:ext cx="9599481" cy="806713"/>
          </a:xfrm>
        </p:spPr>
        <p:txBody>
          <a:bodyPr/>
          <a:lstStyle/>
          <a:p>
            <a:r>
              <a:rPr lang="pt-BR" sz="4000" b="1" dirty="0" smtClean="0"/>
              <a:t>De onde vieram essas informações?</a:t>
            </a:r>
            <a:endParaRPr lang="pt-BR" sz="4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01" y="2797791"/>
            <a:ext cx="9613633" cy="274675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20" y="2580492"/>
            <a:ext cx="4981575" cy="3181350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>
          <a:xfrm flipV="1">
            <a:off x="1269242" y="4038458"/>
            <a:ext cx="317562" cy="53354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9132627" y="3344697"/>
            <a:ext cx="317562" cy="53354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23462" y="4179094"/>
            <a:ext cx="317562" cy="53354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7809575" y="3344697"/>
            <a:ext cx="317562" cy="53354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4049790" y="4847834"/>
            <a:ext cx="317562" cy="53354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6569242" y="3771687"/>
            <a:ext cx="317562" cy="53354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2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02" y="1894974"/>
            <a:ext cx="2759309" cy="2763409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3680504" y="985546"/>
            <a:ext cx="4631695" cy="804080"/>
          </a:xfrm>
        </p:spPr>
        <p:txBody>
          <a:bodyPr/>
          <a:lstStyle/>
          <a:p>
            <a:r>
              <a:rPr lang="pt-BR" sz="4800" b="1" dirty="0" smtClean="0"/>
              <a:t>OBRIGADO</a:t>
            </a:r>
            <a:endParaRPr lang="pt-BR" sz="480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2699778" y="4913857"/>
            <a:ext cx="6101826" cy="1037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4000" b="1" dirty="0"/>
              <a:t>Eduardo J. A. Santos</a:t>
            </a:r>
            <a:endParaRPr lang="pt-BR" sz="4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720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751764"/>
            <a:ext cx="9599481" cy="981501"/>
          </a:xfrm>
        </p:spPr>
        <p:txBody>
          <a:bodyPr/>
          <a:lstStyle/>
          <a:p>
            <a:r>
              <a:rPr lang="pt-BR" sz="4000" b="1" dirty="0" smtClean="0"/>
              <a:t>Spring Boot: O que é?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306472"/>
            <a:ext cx="9831493" cy="3712191"/>
          </a:xfrm>
        </p:spPr>
        <p:txBody>
          <a:bodyPr>
            <a:normAutofit/>
          </a:bodyPr>
          <a:lstStyle/>
          <a:p>
            <a:r>
              <a:rPr lang="pt-BR" dirty="0"/>
              <a:t>O Spring Boot é uma ferramenta que visa facilitar o processo de configuração e publicação de aplicações que utilizem o ecossistema Spring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O Spring Boot fornece a maioria dos componentes baseados no Spring necessários em aplicações em geral de maneira </a:t>
            </a:r>
            <a:r>
              <a:rPr lang="pt-BR" dirty="0" err="1"/>
              <a:t>pré</a:t>
            </a:r>
            <a:r>
              <a:rPr lang="pt-BR" dirty="0"/>
              <a:t>-configurada, tornando possível termos uma aplicação rodando em produção rapidamente com o esforço mínimo de configuração e implantação.</a:t>
            </a:r>
          </a:p>
        </p:txBody>
      </p:sp>
    </p:spTree>
    <p:extLst>
      <p:ext uri="{BB962C8B-B14F-4D97-AF65-F5344CB8AC3E}">
        <p14:creationId xmlns:p14="http://schemas.microsoft.com/office/powerpoint/2010/main" val="20861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751764"/>
            <a:ext cx="9599481" cy="981501"/>
          </a:xfrm>
        </p:spPr>
        <p:txBody>
          <a:bodyPr/>
          <a:lstStyle/>
          <a:p>
            <a:r>
              <a:rPr lang="pt-BR" sz="4000" b="1" dirty="0" smtClean="0"/>
              <a:t>Spring Boot: Facilidade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4738" y="2299118"/>
            <a:ext cx="4529798" cy="3339682"/>
          </a:xfrm>
        </p:spPr>
        <p:txBody>
          <a:bodyPr/>
          <a:lstStyle/>
          <a:p>
            <a:r>
              <a:rPr lang="pt-BR" dirty="0"/>
              <a:t>Para facilitar mais ainda, o Spring disponibiliza a página </a:t>
            </a:r>
            <a:r>
              <a:rPr lang="pt-BR" b="1" u="sng" dirty="0"/>
              <a:t> https://start.spring.io</a:t>
            </a:r>
            <a:r>
              <a:rPr lang="pt-BR" b="1" u="sng" dirty="0" smtClean="0"/>
              <a:t>/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Nesta </a:t>
            </a:r>
            <a:r>
              <a:rPr lang="pt-BR" dirty="0"/>
              <a:t>página, com alguns cliques, você pode habilitar os módulos desejados em seu </a:t>
            </a:r>
            <a:r>
              <a:rPr lang="pt-BR" dirty="0" smtClean="0"/>
              <a:t>projeto e importar.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79" y="2299118"/>
            <a:ext cx="5577351" cy="358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8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751764"/>
            <a:ext cx="9599481" cy="981501"/>
          </a:xfrm>
        </p:spPr>
        <p:txBody>
          <a:bodyPr/>
          <a:lstStyle/>
          <a:p>
            <a:r>
              <a:rPr lang="pt-BR" sz="4000" b="1" dirty="0" smtClean="0"/>
              <a:t>Spring Boot: Funcionamento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4738" y="2299118"/>
            <a:ext cx="9401208" cy="333968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Spring Boot consiste, ao final, um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pré</a:t>
            </a:r>
            <a:r>
              <a:rPr lang="pt-BR" dirty="0"/>
              <a:t>-configurado para desenvolvimento e execução de aplicações baseadas no Spring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No final, temos uma fundação baseada no Spring Core, que traz os componentes-base do Spring, como o mecanismo de injeção de dependências, os mecanismos de internacionalização, a </a:t>
            </a:r>
            <a:r>
              <a:rPr lang="pt-BR" i="1" dirty="0"/>
              <a:t>Spring Expression </a:t>
            </a:r>
            <a:r>
              <a:rPr lang="pt-BR" i="1" dirty="0" err="1"/>
              <a:t>Language</a:t>
            </a:r>
            <a:r>
              <a:rPr lang="pt-BR" i="1" dirty="0"/>
              <a:t> </a:t>
            </a:r>
            <a:r>
              <a:rPr lang="pt-BR" dirty="0"/>
              <a:t>(</a:t>
            </a:r>
            <a:r>
              <a:rPr lang="pt-BR" dirty="0" err="1"/>
              <a:t>SpEL</a:t>
            </a:r>
            <a:r>
              <a:rPr lang="pt-BR" dirty="0"/>
              <a:t>) e alguns módulos-base do Spring AOP (módulo para implementação de programação orientada a aspectos no Spring).</a:t>
            </a:r>
          </a:p>
        </p:txBody>
      </p:sp>
    </p:spTree>
    <p:extLst>
      <p:ext uri="{BB962C8B-B14F-4D97-AF65-F5344CB8AC3E}">
        <p14:creationId xmlns:p14="http://schemas.microsoft.com/office/powerpoint/2010/main" val="46036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751764"/>
            <a:ext cx="9599481" cy="981501"/>
          </a:xfrm>
        </p:spPr>
        <p:txBody>
          <a:bodyPr/>
          <a:lstStyle/>
          <a:p>
            <a:r>
              <a:rPr lang="pt-BR" sz="4000" b="1" dirty="0" smtClean="0"/>
              <a:t>Spring Boot: Vantagem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4738" y="2235127"/>
            <a:ext cx="4529798" cy="4006148"/>
          </a:xfrm>
        </p:spPr>
        <p:txBody>
          <a:bodyPr>
            <a:normAutofit/>
          </a:bodyPr>
          <a:lstStyle/>
          <a:p>
            <a:r>
              <a:rPr lang="pt-BR" sz="1400" dirty="0"/>
              <a:t>O maior benefício de usar o Spring Boot é conseguir otimizar seu tempo e aumentar sua produtividade, já que ele simplifica o desenvolvimento de aplicações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Ou seja, não você não precisa temer ter que gastar seu tempo desenvolvendo uma aplicação do zero, você já recebe a maioria dos recursos necessários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O Spring Boot deixa fácil criar aplicativos baseados em Spring independentes que você pode </a:t>
            </a:r>
            <a:r>
              <a:rPr lang="pt-BR" sz="1400" i="1" dirty="0"/>
              <a:t>“apenas aplicar”</a:t>
            </a:r>
            <a:r>
              <a:rPr lang="pt-BR" sz="1400" dirty="0"/>
              <a:t>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596" y="1906356"/>
            <a:ext cx="4715016" cy="43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2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751764"/>
            <a:ext cx="9599481" cy="981501"/>
          </a:xfrm>
        </p:spPr>
        <p:txBody>
          <a:bodyPr/>
          <a:lstStyle/>
          <a:p>
            <a:r>
              <a:rPr lang="pt-BR" sz="4000" b="1" dirty="0" smtClean="0"/>
              <a:t>JPA: O que é?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097320"/>
            <a:ext cx="10137885" cy="133168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Java </a:t>
            </a:r>
            <a:r>
              <a:rPr lang="pt-BR" dirty="0" err="1"/>
              <a:t>Persistence</a:t>
            </a:r>
            <a:r>
              <a:rPr lang="pt-BR" dirty="0"/>
              <a:t> API é um conjunto de classes e métodos de armazenamento persistente de vastas quantidades de dados em um banco de dados o que é fornecido pela Oracle Corporation.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916" y="3428999"/>
            <a:ext cx="4728924" cy="2231409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48049" y="3428999"/>
            <a:ext cx="5366400" cy="2562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A </a:t>
            </a:r>
            <a:r>
              <a:rPr lang="pt-BR" dirty="0" smtClean="0"/>
              <a:t>fim </a:t>
            </a:r>
            <a:r>
              <a:rPr lang="pt-BR" dirty="0"/>
              <a:t>de reduzir o peso de escrever códigos para gerenciamento de objetos relacionais, um programador segue o "JPA" quadro Fornecedor, que permite a fácil interação com instância de banco de dados. Aqui o quadro é tomado pela JPA.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57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751764"/>
            <a:ext cx="9599481" cy="981501"/>
          </a:xfrm>
        </p:spPr>
        <p:txBody>
          <a:bodyPr/>
          <a:lstStyle/>
          <a:p>
            <a:r>
              <a:rPr lang="pt-BR" sz="4000" b="1" dirty="0" smtClean="0"/>
              <a:t>JPA: </a:t>
            </a:r>
            <a:r>
              <a:rPr lang="pt-BR" sz="4000" b="1" dirty="0"/>
              <a:t>Arquitetura de nível classe</a:t>
            </a:r>
          </a:p>
        </p:txBody>
      </p:sp>
      <p:pic>
        <p:nvPicPr>
          <p:cNvPr id="1026" name="Picture 2" descr="JPA Classe Nível Arquitetu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430" y="2381393"/>
            <a:ext cx="5754077" cy="333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80" y="2306472"/>
            <a:ext cx="4869487" cy="35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2878" y="2729553"/>
            <a:ext cx="9599481" cy="981501"/>
          </a:xfrm>
        </p:spPr>
        <p:txBody>
          <a:bodyPr/>
          <a:lstStyle/>
          <a:p>
            <a:r>
              <a:rPr lang="pt-BR" sz="4000" b="1" dirty="0" smtClean="0"/>
              <a:t>CONFIGURANDO O SPRINGBOOT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333768"/>
            <a:ext cx="4386035" cy="79157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32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630216"/>
            <a:ext cx="9599481" cy="981501"/>
          </a:xfrm>
        </p:spPr>
        <p:txBody>
          <a:bodyPr/>
          <a:lstStyle/>
          <a:p>
            <a:r>
              <a:rPr lang="pt-BR" sz="4000" b="1" dirty="0" smtClean="0"/>
              <a:t>PASSO 1: CRIANDO O PROJETO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333768"/>
            <a:ext cx="4386035" cy="791570"/>
          </a:xfrm>
        </p:spPr>
        <p:txBody>
          <a:bodyPr/>
          <a:lstStyle/>
          <a:p>
            <a:r>
              <a:rPr lang="pt-BR" dirty="0" smtClean="0"/>
              <a:t>...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12" y="1937984"/>
            <a:ext cx="4919154" cy="41352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226" y="1937984"/>
            <a:ext cx="2672639" cy="4205946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H="1" flipV="1">
            <a:off x="2127614" y="2562368"/>
            <a:ext cx="192505" cy="3343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5349562" y="4941709"/>
            <a:ext cx="382856" cy="6663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7016824" y="3839023"/>
            <a:ext cx="546804" cy="33319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7290226" y="4665078"/>
            <a:ext cx="463795" cy="42553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9603991" y="5090615"/>
            <a:ext cx="36577" cy="66441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</TotalTime>
  <Words>438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Íon</vt:lpstr>
      <vt:lpstr>Apresentação</vt:lpstr>
      <vt:lpstr>Spring Boot: O que é?</vt:lpstr>
      <vt:lpstr>Spring Boot: Facilidade</vt:lpstr>
      <vt:lpstr>Spring Boot: Funcionamento</vt:lpstr>
      <vt:lpstr>Spring Boot: Vantagem</vt:lpstr>
      <vt:lpstr>JPA: O que é?</vt:lpstr>
      <vt:lpstr>JPA: Arquitetura de nível classe</vt:lpstr>
      <vt:lpstr>CONFIGURANDO O SPRINGBOOT</vt:lpstr>
      <vt:lpstr>PASSO 1: CRIANDO O PROJETO</vt:lpstr>
      <vt:lpstr>PASSO 2: DEPENDENCIAS</vt:lpstr>
      <vt:lpstr>PASSO 3: APPLICATION.PROPETIES</vt:lpstr>
      <vt:lpstr>PREENCHER APPLICATION.PROPETIES</vt:lpstr>
      <vt:lpstr>PASSO 4: Configurar usuário</vt:lpstr>
      <vt:lpstr>PASSO 5: Configurar usuário</vt:lpstr>
      <vt:lpstr>PASSO 5: CONFIGURAR PORTA</vt:lpstr>
      <vt:lpstr>PASSO 6: Conectar spring com o banco cbf do SQL Server</vt:lpstr>
      <vt:lpstr>De onde vieram essas informações?</vt:lpstr>
      <vt:lpstr>OBRIGADO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Apresentação: SpringBoot JPA  Banco de dados </dc:title>
  <dc:creator>Eduardo Andrade Santos</dc:creator>
  <cp:lastModifiedBy>Eduardo Andrade Santos</cp:lastModifiedBy>
  <cp:revision>15</cp:revision>
  <dcterms:created xsi:type="dcterms:W3CDTF">2020-10-30T23:26:38Z</dcterms:created>
  <dcterms:modified xsi:type="dcterms:W3CDTF">2020-11-03T02:50:14Z</dcterms:modified>
</cp:coreProperties>
</file>