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75" r:id="rId6"/>
    <p:sldId id="382" r:id="rId7"/>
    <p:sldId id="383" r:id="rId8"/>
    <p:sldId id="386" r:id="rId9"/>
    <p:sldId id="380" r:id="rId10"/>
    <p:sldId id="387" r:id="rId11"/>
    <p:sldId id="388" r:id="rId12"/>
    <p:sldId id="390" r:id="rId13"/>
    <p:sldId id="389" r:id="rId14"/>
    <p:sldId id="391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7" d="100"/>
          <a:sy n="77" d="100"/>
        </p:scale>
        <p:origin x="91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1086420-A740-4F15-A3C6-30D861C56993}" type="datetime1">
              <a:rPr lang="pt-BR" smtClean="0"/>
              <a:t>20/08/2024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9E9D61A1-75D9-49F7-83EB-F587264261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1707962-53E0-44BB-8889-074197576794}" type="datetime1">
              <a:rPr lang="pt-BR" smtClean="0"/>
              <a:pPr/>
              <a:t>20/08/2024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F75CB5-5666-5049-9AE0-38EFD385C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12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2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5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57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52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1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44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" name="Elemento 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pic>
          <p:nvPicPr>
            <p:cNvPr id="4" name="Espaço Reservado para Conteú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pt-B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Espaço Reservado para Conteú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Elemento 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pt-B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pt-BR" sz="32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pt-BR" sz="24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2 colu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7" name="Elemento 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pt-B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Imagem 5" descr="Uma espiral azul e púrpura&#10;&#10;Descrição gerad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2" name="Elemento 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0" name="Elemento 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Elemento 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Elemento 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pt-B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3687416"/>
          </a:xfrm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dirty="0"/>
              <a:t>Paralelizando </a:t>
            </a:r>
            <a:br>
              <a:rPr lang="pt-BR" dirty="0"/>
            </a:br>
            <a:r>
              <a:rPr lang="pt-BR" dirty="0"/>
              <a:t>game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life</a:t>
            </a:r>
            <a:endParaRPr lang="pt-BR" dirty="0"/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512364"/>
            <a:ext cx="12191997" cy="23456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Eduardo André Leite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paralelização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5843A-6601-F650-0CD3-204C8B422AD2}"/>
              </a:ext>
            </a:extLst>
          </p:cNvPr>
          <p:cNvSpPr txBox="1"/>
          <p:nvPr/>
        </p:nvSpPr>
        <p:spPr>
          <a:xfrm>
            <a:off x="814301" y="2031551"/>
            <a:ext cx="10801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Operações como leitura de arquivos e impressão não se beneficiam de paralelização, pois envolvem acesso sequencial a recursos compartilhados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Função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pt-BR" sz="2000" dirty="0" err="1">
                <a:solidFill>
                  <a:schemeClr val="bg1"/>
                </a:solidFill>
              </a:rPr>
              <a:t>adjacent_to</a:t>
            </a:r>
            <a:r>
              <a:rPr lang="pt-BR" sz="2000" dirty="0">
                <a:solidFill>
                  <a:schemeClr val="bg1"/>
                </a:solidFill>
              </a:rPr>
              <a:t>” pode possui escopo limitado e é chamada para cada célula individualmente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Grande diferencial foi a paralelização da função </a:t>
            </a:r>
            <a:r>
              <a:rPr lang="en-US" sz="2000" dirty="0">
                <a:solidFill>
                  <a:schemeClr val="bg1"/>
                </a:solidFill>
              </a:rPr>
              <a:t>“play”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0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Resultado da paralelização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D3E37B-53D3-B431-65AC-6943F130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72" y="2013662"/>
            <a:ext cx="7563195" cy="45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1997765"/>
            <a:ext cx="7420819" cy="4860235"/>
          </a:xfrm>
        </p:spPr>
        <p:txBody>
          <a:bodyPr rtlCol="0"/>
          <a:lstStyle>
            <a:defPPr>
              <a:defRPr lang="pt-BR"/>
            </a:defPPr>
          </a:lstStyle>
          <a:p>
            <a:endParaRPr lang="pt-BR" dirty="0"/>
          </a:p>
          <a:p>
            <a:r>
              <a:rPr lang="en-US" sz="2000" dirty="0"/>
              <a:t>C</a:t>
            </a:r>
            <a:r>
              <a:rPr lang="pt-BR" sz="2000" dirty="0" err="1"/>
              <a:t>ódigo</a:t>
            </a:r>
            <a:r>
              <a:rPr lang="pt-BR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 no WSCAD 2016</a:t>
            </a:r>
          </a:p>
          <a:p>
            <a:endParaRPr lang="pt-BR" sz="2000" dirty="0"/>
          </a:p>
          <a:p>
            <a:pPr rtl="0"/>
            <a:r>
              <a:rPr lang="pt-BR" sz="2000" dirty="0"/>
              <a:t>Consiste em uma coleção de células dispostas em uma matriz quadrada (</a:t>
            </a:r>
            <a:r>
              <a:rPr lang="pt-BR" sz="2000" dirty="0" err="1"/>
              <a:t>array</a:t>
            </a:r>
            <a:r>
              <a:rPr lang="pt-BR" sz="2000" dirty="0"/>
              <a:t> 2D)</a:t>
            </a:r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Cada célula pode viver, morrer ou se multiplicar com base em um conjunto de regras matemáticas simples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Regras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1967949"/>
            <a:ext cx="5281698" cy="4890052"/>
          </a:xfrm>
        </p:spPr>
        <p:txBody>
          <a:bodyPr rtlCol="0"/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pt-BR" sz="2400" b="1" dirty="0"/>
              <a:t>Para uma célula populada:</a:t>
            </a:r>
          </a:p>
          <a:p>
            <a:r>
              <a:rPr lang="pt-BR" sz="2400" dirty="0"/>
              <a:t>Células com um ou nenhum vizinho morrem (</a:t>
            </a:r>
            <a:r>
              <a:rPr lang="pt-BR" sz="2400" dirty="0" err="1"/>
              <a:t>solitude</a:t>
            </a:r>
            <a:r>
              <a:rPr lang="pt-BR" sz="2400" dirty="0"/>
              <a:t>) </a:t>
            </a:r>
          </a:p>
          <a:p>
            <a:endParaRPr lang="pt-BR" sz="2400" dirty="0"/>
          </a:p>
          <a:p>
            <a:r>
              <a:rPr lang="pt-BR" sz="2400" dirty="0"/>
              <a:t>Células com quatro ou mais vizinhos morrem (superpopulação).</a:t>
            </a:r>
          </a:p>
          <a:p>
            <a:endParaRPr lang="pt-BR" sz="2400" dirty="0"/>
          </a:p>
          <a:p>
            <a:r>
              <a:rPr lang="pt-BR" sz="2400" dirty="0"/>
              <a:t>Células com dois ou três vizinhos sobrevivem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A3B7FF8-1116-7F33-FB57-CB5B3EC15D08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096000" y="1967948"/>
            <a:ext cx="5153025" cy="4890052"/>
          </a:xfrm>
        </p:spPr>
        <p:txBody>
          <a:bodyPr rtlCol="0"/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pt-BR" sz="2400" b="1" dirty="0"/>
              <a:t>Para uma célula vazia: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Células com exatamente três vizinhos tornam-se populadas.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Caso contrário continuam vazias</a:t>
            </a:r>
          </a:p>
        </p:txBody>
      </p:sp>
    </p:spTree>
    <p:extLst>
      <p:ext uri="{BB962C8B-B14F-4D97-AF65-F5344CB8AC3E}">
        <p14:creationId xmlns:p14="http://schemas.microsoft.com/office/powerpoint/2010/main" val="10731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Entrada</a:t>
            </a:r>
            <a:r>
              <a:rPr lang="en-US" dirty="0"/>
              <a:t>/Sa</a:t>
            </a:r>
            <a:r>
              <a:rPr lang="pt-BR" dirty="0" err="1"/>
              <a:t>ída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1480931"/>
            <a:ext cx="7420819" cy="5377070"/>
          </a:xfrm>
        </p:spPr>
        <p:txBody>
          <a:bodyPr rtlCol="0"/>
          <a:lstStyle>
            <a:defPPr>
              <a:defRPr lang="pt-BR"/>
            </a:defPPr>
          </a:lstStyle>
          <a:p>
            <a:endParaRPr lang="pt-BR" dirty="0"/>
          </a:p>
          <a:p>
            <a:r>
              <a:rPr lang="pt-BR" sz="2400" b="1" dirty="0"/>
              <a:t>Entrada: </a:t>
            </a:r>
            <a:r>
              <a:rPr lang="pt-BR" sz="2400" dirty="0"/>
              <a:t>O tamanho do tabuleiro e o número de passos são fornecidos na primeira linha. As linhas subsequentes representam o estado inicial do tabuleiro, com espaços indicando células vazias e “x” células populadas.</a:t>
            </a:r>
          </a:p>
          <a:p>
            <a:r>
              <a:rPr lang="pt-BR" sz="2400" b="1" dirty="0"/>
              <a:t>Saída: E</a:t>
            </a:r>
            <a:r>
              <a:rPr lang="pt-BR" sz="2400" dirty="0"/>
              <a:t>stado final do tabuleiro após todos os passos, com o mesmo formato de representação das células.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6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5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98CB68D-2F8B-4984-4FF5-25C2D657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62962"/>
              </p:ext>
            </p:extLst>
          </p:nvPr>
        </p:nvGraphicFramePr>
        <p:xfrm>
          <a:off x="1212574" y="2474843"/>
          <a:ext cx="4369281" cy="37513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56427">
                  <a:extLst>
                    <a:ext uri="{9D8B030D-6E8A-4147-A177-3AD203B41FA5}">
                      <a16:colId xmlns:a16="http://schemas.microsoft.com/office/drawing/2014/main" val="2140779541"/>
                    </a:ext>
                  </a:extLst>
                </a:gridCol>
                <a:gridCol w="1456427">
                  <a:extLst>
                    <a:ext uri="{9D8B030D-6E8A-4147-A177-3AD203B41FA5}">
                      <a16:colId xmlns:a16="http://schemas.microsoft.com/office/drawing/2014/main" val="2214915833"/>
                    </a:ext>
                  </a:extLst>
                </a:gridCol>
                <a:gridCol w="1456427">
                  <a:extLst>
                    <a:ext uri="{9D8B030D-6E8A-4147-A177-3AD203B41FA5}">
                      <a16:colId xmlns:a16="http://schemas.microsoft.com/office/drawing/2014/main" val="2571995991"/>
                    </a:ext>
                  </a:extLst>
                </a:gridCol>
              </a:tblGrid>
              <a:tr h="125045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9294"/>
                  </a:ext>
                </a:extLst>
              </a:tr>
              <a:tr h="1250452">
                <a:tc>
                  <a:txBody>
                    <a:bodyPr/>
                    <a:lstStyle/>
                    <a:p>
                      <a:pPr algn="ctr"/>
                      <a:endParaRPr lang="pt-BR" sz="4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9470"/>
                  </a:ext>
                </a:extLst>
              </a:tr>
              <a:tr h="125045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97446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AD7D991-315B-A0C1-2BBD-B567B0FFE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59660"/>
              </p:ext>
            </p:extLst>
          </p:nvPr>
        </p:nvGraphicFramePr>
        <p:xfrm>
          <a:off x="6604485" y="2474843"/>
          <a:ext cx="4369281" cy="373931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56427">
                  <a:extLst>
                    <a:ext uri="{9D8B030D-6E8A-4147-A177-3AD203B41FA5}">
                      <a16:colId xmlns:a16="http://schemas.microsoft.com/office/drawing/2014/main" val="2140779541"/>
                    </a:ext>
                  </a:extLst>
                </a:gridCol>
                <a:gridCol w="1456427">
                  <a:extLst>
                    <a:ext uri="{9D8B030D-6E8A-4147-A177-3AD203B41FA5}">
                      <a16:colId xmlns:a16="http://schemas.microsoft.com/office/drawing/2014/main" val="2214915833"/>
                    </a:ext>
                  </a:extLst>
                </a:gridCol>
                <a:gridCol w="1456427">
                  <a:extLst>
                    <a:ext uri="{9D8B030D-6E8A-4147-A177-3AD203B41FA5}">
                      <a16:colId xmlns:a16="http://schemas.microsoft.com/office/drawing/2014/main" val="2571995991"/>
                    </a:ext>
                  </a:extLst>
                </a:gridCol>
              </a:tblGrid>
              <a:tr h="1246438">
                <a:tc>
                  <a:txBody>
                    <a:bodyPr/>
                    <a:lstStyle/>
                    <a:p>
                      <a:pPr algn="ctr"/>
                      <a:endParaRPr lang="pt-BR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9294"/>
                  </a:ext>
                </a:extLst>
              </a:tr>
              <a:tr h="1246438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9470"/>
                  </a:ext>
                </a:extLst>
              </a:tr>
              <a:tr h="1246438">
                <a:tc>
                  <a:txBody>
                    <a:bodyPr/>
                    <a:lstStyle/>
                    <a:p>
                      <a:pPr algn="ctr"/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97446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9EC9429-E39A-7F8A-CC89-B868E0591333}"/>
              </a:ext>
            </a:extLst>
          </p:cNvPr>
          <p:cNvSpPr txBox="1"/>
          <p:nvPr/>
        </p:nvSpPr>
        <p:spPr>
          <a:xfrm>
            <a:off x="1212574" y="2013466"/>
            <a:ext cx="43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Entrada (3x3)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B76C31-9E7C-B92D-57C6-FF106CED117E}"/>
              </a:ext>
            </a:extLst>
          </p:cNvPr>
          <p:cNvSpPr txBox="1"/>
          <p:nvPr/>
        </p:nvSpPr>
        <p:spPr>
          <a:xfrm>
            <a:off x="6604485" y="2013466"/>
            <a:ext cx="43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pt-BR" dirty="0" err="1">
                <a:solidFill>
                  <a:schemeClr val="bg1"/>
                </a:solidFill>
              </a:rPr>
              <a:t>aída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1 Step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Entrada utilizada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156791"/>
            <a:ext cx="10434861" cy="69573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Input Utilizada</a:t>
            </a:r>
            <a:r>
              <a:rPr lang="en-US" b="1" dirty="0"/>
              <a:t>: </a:t>
            </a:r>
            <a:r>
              <a:rPr lang="en-US" dirty="0" err="1"/>
              <a:t>Arquivo</a:t>
            </a:r>
            <a:r>
              <a:rPr lang="en-US" dirty="0"/>
              <a:t> com um Grid 30x30 que </a:t>
            </a:r>
            <a:r>
              <a:rPr lang="en-US" dirty="0" err="1"/>
              <a:t>roda</a:t>
            </a:r>
            <a:r>
              <a:rPr lang="en-US" dirty="0"/>
              <a:t> 100000 Steps para </a:t>
            </a:r>
            <a:r>
              <a:rPr lang="en-US" dirty="0" err="1"/>
              <a:t>demonstar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a </a:t>
            </a:r>
            <a:r>
              <a:rPr lang="en-US" dirty="0" err="1"/>
              <a:t>mudan</a:t>
            </a:r>
            <a:r>
              <a:rPr lang="pt-BR" dirty="0" err="1"/>
              <a:t>ça</a:t>
            </a:r>
            <a:r>
              <a:rPr lang="pt-BR" dirty="0"/>
              <a:t> de tempo de execução</a:t>
            </a:r>
          </a:p>
          <a:p>
            <a:pPr rtl="0"/>
            <a:endParaRPr lang="pt-BR" dirty="0"/>
          </a:p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D4741E-CD83-5D43-0A16-E2325FD8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45" y="2852530"/>
            <a:ext cx="1916872" cy="389631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7C910DE-4B51-AEC4-4788-8DCF7F9E9FCE}"/>
              </a:ext>
            </a:extLst>
          </p:cNvPr>
          <p:cNvSpPr/>
          <p:nvPr/>
        </p:nvSpPr>
        <p:spPr>
          <a:xfrm>
            <a:off x="4684643" y="3687417"/>
            <a:ext cx="2822714" cy="13716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0E31B4-A67B-30ED-9ACD-68D9D43E6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483" y="2818922"/>
            <a:ext cx="2146207" cy="39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paralelização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5426765"/>
            <a:ext cx="10434861" cy="14312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FF666E-9231-0652-9A63-6F2B6D1E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1" y="2031551"/>
            <a:ext cx="6242482" cy="33317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D5843A-6601-F650-0CD3-204C8B422AD2}"/>
              </a:ext>
            </a:extLst>
          </p:cNvPr>
          <p:cNvSpPr txBox="1"/>
          <p:nvPr/>
        </p:nvSpPr>
        <p:spPr>
          <a:xfrm>
            <a:off x="7166113" y="2031551"/>
            <a:ext cx="44497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Atualização de cada célula de (</a:t>
            </a:r>
            <a:r>
              <a:rPr lang="pt-BR" sz="2000" dirty="0" err="1">
                <a:solidFill>
                  <a:schemeClr val="bg1"/>
                </a:solidFill>
              </a:rPr>
              <a:t>newboard</a:t>
            </a:r>
            <a:r>
              <a:rPr lang="pt-BR" sz="2000" dirty="0">
                <a:solidFill>
                  <a:schemeClr val="bg1"/>
                </a:solidFill>
              </a:rPr>
              <a:t>) depende só do estado das células vizinhas em (board)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Diferentes iterações dos loops podem ser executadas simultaneamente sem interferência entre si.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#pragma </a:t>
            </a:r>
            <a:r>
              <a:rPr lang="pt-BR" sz="2000" dirty="0" err="1">
                <a:solidFill>
                  <a:schemeClr val="bg1"/>
                </a:solidFill>
              </a:rPr>
              <a:t>omp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parallel</a:t>
            </a:r>
            <a:r>
              <a:rPr lang="pt-BR" sz="2000" dirty="0">
                <a:solidFill>
                  <a:schemeClr val="bg1"/>
                </a:solidFill>
              </a:rPr>
              <a:t> for: Paraleliza as iterações do loop.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</a:rPr>
              <a:t>private</a:t>
            </a:r>
            <a:r>
              <a:rPr lang="pt-BR" sz="2000" dirty="0">
                <a:solidFill>
                  <a:schemeClr val="bg1"/>
                </a:solidFill>
              </a:rPr>
              <a:t>(i, j, a): Garante que cada thread tenha suas próprias variáveis.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</a:rPr>
              <a:t>collapse</a:t>
            </a:r>
            <a:r>
              <a:rPr lang="pt-BR" sz="2000" dirty="0">
                <a:solidFill>
                  <a:schemeClr val="bg1"/>
                </a:solidFill>
              </a:rPr>
              <a:t>(2): Trata os dois loops como um único loop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Alto </a:t>
            </a:r>
            <a:r>
              <a:rPr lang="pt-BR" sz="2000" dirty="0" err="1">
                <a:solidFill>
                  <a:schemeClr val="bg1"/>
                </a:solidFill>
              </a:rPr>
              <a:t>speedup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paralelização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5843A-6601-F650-0CD3-204C8B422AD2}"/>
              </a:ext>
            </a:extLst>
          </p:cNvPr>
          <p:cNvSpPr txBox="1"/>
          <p:nvPr/>
        </p:nvSpPr>
        <p:spPr>
          <a:xfrm>
            <a:off x="6614910" y="2133162"/>
            <a:ext cx="463425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Cada linha pode ser alocada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liberada</a:t>
            </a:r>
            <a:r>
              <a:rPr lang="pt-BR" sz="2000" dirty="0">
                <a:solidFill>
                  <a:schemeClr val="bg1"/>
                </a:solidFill>
              </a:rPr>
              <a:t> independentemente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Alocação e liberação de memória são operações rápidas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Baixo </a:t>
            </a:r>
            <a:r>
              <a:rPr lang="pt-BR" sz="2000" dirty="0" err="1">
                <a:solidFill>
                  <a:schemeClr val="bg1"/>
                </a:solidFill>
              </a:rPr>
              <a:t>speedup</a:t>
            </a: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E5C36-AF59-EE76-CF1D-718BEDAE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1" y="2000047"/>
            <a:ext cx="5616427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3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paralelização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5426765"/>
            <a:ext cx="10434861" cy="14312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5843A-6601-F650-0CD3-204C8B422AD2}"/>
              </a:ext>
            </a:extLst>
          </p:cNvPr>
          <p:cNvSpPr txBox="1"/>
          <p:nvPr/>
        </p:nvSpPr>
        <p:spPr>
          <a:xfrm>
            <a:off x="7166113" y="2031551"/>
            <a:ext cx="4449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Loop aninhado que realiza operações repetitivas.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Vetorizar o loop mais interno para somar múltiplos valores simultaneamente.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Baixo </a:t>
            </a:r>
            <a:r>
              <a:rPr lang="pt-BR" sz="2000" dirty="0" err="1">
                <a:solidFill>
                  <a:schemeClr val="bg1"/>
                </a:solidFill>
              </a:rPr>
              <a:t>Speedup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8D3A5A-8E4C-95D6-2FD6-9A685DF5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0" y="2031551"/>
            <a:ext cx="5904551" cy="41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594_TF11936837_Win32" id="{1F59BAB0-9115-4D7C-97A5-C14D763720C4}" vid="{4A09BBE7-84ED-4D2C-9255-569D5B2153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resultados científicos</Template>
  <TotalTime>461</TotalTime>
  <Words>394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Personalizado</vt:lpstr>
      <vt:lpstr>Paralelizando  game of life</vt:lpstr>
      <vt:lpstr>Introdução</vt:lpstr>
      <vt:lpstr>Regras do jogo</vt:lpstr>
      <vt:lpstr>Entrada/Saída</vt:lpstr>
      <vt:lpstr>Exemplo</vt:lpstr>
      <vt:lpstr>Entrada utilizada</vt:lpstr>
      <vt:lpstr>paralelização</vt:lpstr>
      <vt:lpstr>paralelização</vt:lpstr>
      <vt:lpstr>paralelização</vt:lpstr>
      <vt:lpstr>paralelização</vt:lpstr>
      <vt:lpstr>Resultado da paralelização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Leite</dc:creator>
  <cp:lastModifiedBy>Eduardo Leite</cp:lastModifiedBy>
  <cp:revision>9</cp:revision>
  <dcterms:created xsi:type="dcterms:W3CDTF">2024-08-14T15:11:07Z</dcterms:created>
  <dcterms:modified xsi:type="dcterms:W3CDTF">2024-08-21T01:57:17Z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