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DAAA-8D8B-4A36-B8B5-C208A0E9C4C1}" type="datetimeFigureOut">
              <a:rPr lang="pt-BR" smtClean="0"/>
              <a:pPr/>
              <a:t>03/12/2019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DC2-AEAB-400D-AC0B-8B9332A149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DAAA-8D8B-4A36-B8B5-C208A0E9C4C1}" type="datetimeFigureOut">
              <a:rPr lang="pt-BR" smtClean="0"/>
              <a:pPr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DC2-AEAB-400D-AC0B-8B9332A149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DAAA-8D8B-4A36-B8B5-C208A0E9C4C1}" type="datetimeFigureOut">
              <a:rPr lang="pt-BR" smtClean="0"/>
              <a:pPr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DC2-AEAB-400D-AC0B-8B9332A149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DAAA-8D8B-4A36-B8B5-C208A0E9C4C1}" type="datetimeFigureOut">
              <a:rPr lang="pt-BR" smtClean="0"/>
              <a:pPr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DC2-AEAB-400D-AC0B-8B9332A149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DAAA-8D8B-4A36-B8B5-C208A0E9C4C1}" type="datetimeFigureOut">
              <a:rPr lang="pt-BR" smtClean="0"/>
              <a:pPr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DC2-AEAB-400D-AC0B-8B9332A149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DAAA-8D8B-4A36-B8B5-C208A0E9C4C1}" type="datetimeFigureOut">
              <a:rPr lang="pt-BR" smtClean="0"/>
              <a:pPr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DC2-AEAB-400D-AC0B-8B9332A149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DAAA-8D8B-4A36-B8B5-C208A0E9C4C1}" type="datetimeFigureOut">
              <a:rPr lang="pt-BR" smtClean="0"/>
              <a:pPr/>
              <a:t>03/12/2019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DC2-AEAB-400D-AC0B-8B9332A149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DAAA-8D8B-4A36-B8B5-C208A0E9C4C1}" type="datetimeFigureOut">
              <a:rPr lang="pt-BR" smtClean="0"/>
              <a:pPr/>
              <a:t>03/12/2019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2ADC2-AEAB-400D-AC0B-8B9332A1494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DAAA-8D8B-4A36-B8B5-C208A0E9C4C1}" type="datetimeFigureOut">
              <a:rPr lang="pt-BR" smtClean="0"/>
              <a:pPr/>
              <a:t>03/12/2019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DC2-AEAB-400D-AC0B-8B9332A149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DAAA-8D8B-4A36-B8B5-C208A0E9C4C1}" type="datetimeFigureOut">
              <a:rPr lang="pt-BR" smtClean="0"/>
              <a:pPr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DD2ADC2-AEAB-400D-AC0B-8B9332A149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9E8DAAA-8D8B-4A36-B8B5-C208A0E9C4C1}" type="datetimeFigureOut">
              <a:rPr lang="pt-BR" smtClean="0"/>
              <a:pPr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DC2-AEAB-400D-AC0B-8B9332A149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9E8DAAA-8D8B-4A36-B8B5-C208A0E9C4C1}" type="datetimeFigureOut">
              <a:rPr lang="pt-BR" smtClean="0"/>
              <a:pPr/>
              <a:t>03/12/2019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D2ADC2-AEAB-400D-AC0B-8B9332A149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Engenharia de Software</a:t>
            </a:r>
            <a:br>
              <a:rPr lang="pt-BR" dirty="0" smtClean="0"/>
            </a:br>
            <a:r>
              <a:rPr lang="pt-BR" sz="2700" dirty="0" smtClean="0"/>
              <a:t>Sistema de controle de cirurgias</a:t>
            </a:r>
            <a:endParaRPr lang="pt-BR" sz="27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pPr algn="l"/>
            <a:r>
              <a:rPr lang="pt-BR" dirty="0" smtClean="0"/>
              <a:t>Alunos:                                                Professora:</a:t>
            </a:r>
          </a:p>
          <a:p>
            <a:pPr algn="l"/>
            <a:r>
              <a:rPr lang="pt-BR" dirty="0" smtClean="0"/>
              <a:t> Antonio Sousa                                     Vera Werneck</a:t>
            </a:r>
          </a:p>
          <a:p>
            <a:pPr algn="l"/>
            <a:r>
              <a:rPr lang="pt-BR" dirty="0" smtClean="0"/>
              <a:t> Eduardo Arthur</a:t>
            </a:r>
          </a:p>
          <a:p>
            <a:pPr algn="l"/>
            <a:r>
              <a:rPr lang="pt-BR" dirty="0" smtClean="0"/>
              <a:t> Victor Sousa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WhatsApp Image 2019-12-03 at 19.38.50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143000" y="-1143000"/>
            <a:ext cx="6858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79512" y="5157192"/>
            <a:ext cx="16561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Informação de cirurgia</a:t>
            </a:r>
            <a:endParaRPr lang="pt-BR" sz="1400" dirty="0"/>
          </a:p>
        </p:txBody>
      </p:sp>
      <p:sp>
        <p:nvSpPr>
          <p:cNvPr id="3" name="Elipse 2"/>
          <p:cNvSpPr/>
          <p:nvPr/>
        </p:nvSpPr>
        <p:spPr>
          <a:xfrm>
            <a:off x="1763688" y="5445224"/>
            <a:ext cx="172819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Nutrição administrada</a:t>
            </a:r>
            <a:endParaRPr lang="pt-BR" sz="1400" dirty="0"/>
          </a:p>
        </p:txBody>
      </p:sp>
      <p:sp>
        <p:nvSpPr>
          <p:cNvPr id="4" name="Elipse 3"/>
          <p:cNvSpPr/>
          <p:nvPr/>
        </p:nvSpPr>
        <p:spPr>
          <a:xfrm>
            <a:off x="3419872" y="5157192"/>
            <a:ext cx="172819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prescrição administrada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5364088" y="5733256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Exames</a:t>
            </a:r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6588224" y="5949280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Doença</a:t>
            </a:r>
            <a:endParaRPr lang="pt-BR" sz="1400" dirty="0"/>
          </a:p>
        </p:txBody>
      </p:sp>
      <p:sp>
        <p:nvSpPr>
          <p:cNvPr id="7" name="Retângulo 6"/>
          <p:cNvSpPr/>
          <p:nvPr/>
        </p:nvSpPr>
        <p:spPr>
          <a:xfrm>
            <a:off x="7668344" y="5805264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Sintomas</a:t>
            </a:r>
            <a:endParaRPr lang="pt-BR" sz="1400" dirty="0"/>
          </a:p>
        </p:txBody>
      </p:sp>
      <p:sp>
        <p:nvSpPr>
          <p:cNvPr id="8" name="Losango 7"/>
          <p:cNvSpPr/>
          <p:nvPr/>
        </p:nvSpPr>
        <p:spPr>
          <a:xfrm>
            <a:off x="5292080" y="4725144"/>
            <a:ext cx="1080120" cy="288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Faz</a:t>
            </a:r>
            <a:endParaRPr lang="pt-BR" sz="1400" dirty="0"/>
          </a:p>
        </p:txBody>
      </p:sp>
      <p:sp>
        <p:nvSpPr>
          <p:cNvPr id="9" name="Losango 8"/>
          <p:cNvSpPr/>
          <p:nvPr/>
        </p:nvSpPr>
        <p:spPr>
          <a:xfrm>
            <a:off x="6516216" y="4725144"/>
            <a:ext cx="1080120" cy="3600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Tem</a:t>
            </a:r>
            <a:endParaRPr lang="pt-BR" sz="1400" dirty="0"/>
          </a:p>
        </p:txBody>
      </p:sp>
      <p:sp>
        <p:nvSpPr>
          <p:cNvPr id="10" name="Losango 9"/>
          <p:cNvSpPr/>
          <p:nvPr/>
        </p:nvSpPr>
        <p:spPr>
          <a:xfrm>
            <a:off x="7668344" y="4725144"/>
            <a:ext cx="1080120" cy="3600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Tem</a:t>
            </a:r>
            <a:endParaRPr lang="pt-BR" sz="1400" dirty="0"/>
          </a:p>
        </p:txBody>
      </p:sp>
      <p:cxnSp>
        <p:nvCxnSpPr>
          <p:cNvPr id="12" name="Conector reto 11"/>
          <p:cNvCxnSpPr>
            <a:stCxn id="7" idx="0"/>
            <a:endCxn id="10" idx="2"/>
          </p:cNvCxnSpPr>
          <p:nvPr/>
        </p:nvCxnSpPr>
        <p:spPr>
          <a:xfrm flipV="1">
            <a:off x="8208404" y="50851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0"/>
            <a:endCxn id="9" idx="2"/>
          </p:cNvCxnSpPr>
          <p:nvPr/>
        </p:nvCxnSpPr>
        <p:spPr>
          <a:xfrm flipV="1">
            <a:off x="7056276" y="508518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5" idx="0"/>
            <a:endCxn id="8" idx="2"/>
          </p:cNvCxnSpPr>
          <p:nvPr/>
        </p:nvCxnSpPr>
        <p:spPr>
          <a:xfrm flipV="1">
            <a:off x="5832140" y="5013176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6516216" y="364502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Paciente</a:t>
            </a:r>
            <a:endParaRPr lang="pt-BR" sz="1400" dirty="0"/>
          </a:p>
        </p:txBody>
      </p:sp>
      <p:cxnSp>
        <p:nvCxnSpPr>
          <p:cNvPr id="34" name="Conector reto 33"/>
          <p:cNvCxnSpPr>
            <a:stCxn id="8" idx="0"/>
          </p:cNvCxnSpPr>
          <p:nvPr/>
        </p:nvCxnSpPr>
        <p:spPr>
          <a:xfrm flipV="1">
            <a:off x="5832140" y="3933056"/>
            <a:ext cx="68407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0" idx="0"/>
          </p:cNvCxnSpPr>
          <p:nvPr/>
        </p:nvCxnSpPr>
        <p:spPr>
          <a:xfrm flipH="1" flipV="1">
            <a:off x="7524328" y="3933056"/>
            <a:ext cx="68407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9" idx="0"/>
            <a:endCxn id="24" idx="2"/>
          </p:cNvCxnSpPr>
          <p:nvPr/>
        </p:nvCxnSpPr>
        <p:spPr>
          <a:xfrm flipH="1" flipV="1">
            <a:off x="7020272" y="3933056"/>
            <a:ext cx="36004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1835696" y="386104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Cirurgia</a:t>
            </a:r>
            <a:endParaRPr lang="pt-BR" sz="1400" dirty="0"/>
          </a:p>
        </p:txBody>
      </p:sp>
      <p:cxnSp>
        <p:nvCxnSpPr>
          <p:cNvPr id="41" name="Conector reto 40"/>
          <p:cNvCxnSpPr>
            <a:stCxn id="2" idx="0"/>
          </p:cNvCxnSpPr>
          <p:nvPr/>
        </p:nvCxnSpPr>
        <p:spPr>
          <a:xfrm flipV="1">
            <a:off x="1007604" y="4149080"/>
            <a:ext cx="82809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3" idx="0"/>
            <a:endCxn id="39" idx="2"/>
          </p:cNvCxnSpPr>
          <p:nvPr/>
        </p:nvCxnSpPr>
        <p:spPr>
          <a:xfrm flipH="1" flipV="1">
            <a:off x="2339752" y="4149080"/>
            <a:ext cx="288032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4" idx="0"/>
          </p:cNvCxnSpPr>
          <p:nvPr/>
        </p:nvCxnSpPr>
        <p:spPr>
          <a:xfrm flipH="1" flipV="1">
            <a:off x="2843808" y="4149080"/>
            <a:ext cx="144016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osango 45"/>
          <p:cNvSpPr/>
          <p:nvPr/>
        </p:nvSpPr>
        <p:spPr>
          <a:xfrm>
            <a:off x="3419872" y="3501008"/>
            <a:ext cx="2160240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Submetido</a:t>
            </a:r>
            <a:endParaRPr lang="pt-BR" sz="1400" dirty="0"/>
          </a:p>
        </p:txBody>
      </p:sp>
      <p:cxnSp>
        <p:nvCxnSpPr>
          <p:cNvPr id="48" name="Conector reto 47"/>
          <p:cNvCxnSpPr>
            <a:endCxn id="46" idx="1"/>
          </p:cNvCxnSpPr>
          <p:nvPr/>
        </p:nvCxnSpPr>
        <p:spPr>
          <a:xfrm flipV="1">
            <a:off x="2843808" y="3753036"/>
            <a:ext cx="576064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24" idx="1"/>
            <a:endCxn id="46" idx="3"/>
          </p:cNvCxnSpPr>
          <p:nvPr/>
        </p:nvCxnSpPr>
        <p:spPr>
          <a:xfrm flipH="1" flipV="1">
            <a:off x="5580112" y="3753036"/>
            <a:ext cx="93610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7740352" y="3356992"/>
            <a:ext cx="125963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Dados pessoais</a:t>
            </a:r>
            <a:endParaRPr lang="pt-BR" sz="1400" dirty="0"/>
          </a:p>
        </p:txBody>
      </p:sp>
      <p:sp>
        <p:nvSpPr>
          <p:cNvPr id="72" name="Elipse 71"/>
          <p:cNvSpPr/>
          <p:nvPr/>
        </p:nvSpPr>
        <p:spPr>
          <a:xfrm>
            <a:off x="7308304" y="2420888"/>
            <a:ext cx="172819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Histórico de sintomas</a:t>
            </a:r>
            <a:endParaRPr lang="pt-BR" sz="1400" dirty="0"/>
          </a:p>
        </p:txBody>
      </p:sp>
      <p:sp>
        <p:nvSpPr>
          <p:cNvPr id="73" name="Elipse 72"/>
          <p:cNvSpPr/>
          <p:nvPr/>
        </p:nvSpPr>
        <p:spPr>
          <a:xfrm>
            <a:off x="7020272" y="1484784"/>
            <a:ext cx="172819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Histórico de doenças</a:t>
            </a:r>
            <a:endParaRPr lang="pt-BR" sz="1400" dirty="0"/>
          </a:p>
        </p:txBody>
      </p:sp>
      <p:cxnSp>
        <p:nvCxnSpPr>
          <p:cNvPr id="75" name="Conector reto 74"/>
          <p:cNvCxnSpPr>
            <a:stCxn id="24" idx="0"/>
            <a:endCxn id="73" idx="3"/>
          </p:cNvCxnSpPr>
          <p:nvPr/>
        </p:nvCxnSpPr>
        <p:spPr>
          <a:xfrm flipV="1">
            <a:off x="7020272" y="2099411"/>
            <a:ext cx="253088" cy="154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24" idx="0"/>
            <a:endCxn id="72" idx="3"/>
          </p:cNvCxnSpPr>
          <p:nvPr/>
        </p:nvCxnSpPr>
        <p:spPr>
          <a:xfrm flipV="1">
            <a:off x="7020272" y="3035515"/>
            <a:ext cx="541120" cy="60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>
            <a:endCxn id="51" idx="2"/>
          </p:cNvCxnSpPr>
          <p:nvPr/>
        </p:nvCxnSpPr>
        <p:spPr>
          <a:xfrm flipV="1">
            <a:off x="7524328" y="3609020"/>
            <a:ext cx="21602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Losango 81"/>
          <p:cNvSpPr/>
          <p:nvPr/>
        </p:nvSpPr>
        <p:spPr>
          <a:xfrm>
            <a:off x="5364088" y="2852936"/>
            <a:ext cx="1512168" cy="288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Marca</a:t>
            </a:r>
            <a:endParaRPr lang="pt-BR" sz="1400" dirty="0"/>
          </a:p>
        </p:txBody>
      </p:sp>
      <p:sp>
        <p:nvSpPr>
          <p:cNvPr id="83" name="Retângulo 82"/>
          <p:cNvSpPr/>
          <p:nvPr/>
        </p:nvSpPr>
        <p:spPr>
          <a:xfrm>
            <a:off x="5580112" y="1988840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</a:t>
            </a:r>
            <a:r>
              <a:rPr lang="pt-BR" sz="1400" dirty="0" smtClean="0"/>
              <a:t>onsulta</a:t>
            </a:r>
            <a:endParaRPr lang="pt-BR" sz="1400" dirty="0"/>
          </a:p>
        </p:txBody>
      </p:sp>
      <p:sp>
        <p:nvSpPr>
          <p:cNvPr id="84" name="Losango 83"/>
          <p:cNvSpPr/>
          <p:nvPr/>
        </p:nvSpPr>
        <p:spPr>
          <a:xfrm>
            <a:off x="4139952" y="1556792"/>
            <a:ext cx="1152128" cy="3600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Tem</a:t>
            </a:r>
            <a:endParaRPr lang="pt-BR" sz="1400" dirty="0"/>
          </a:p>
        </p:txBody>
      </p:sp>
      <p:sp>
        <p:nvSpPr>
          <p:cNvPr id="85" name="Losango 84"/>
          <p:cNvSpPr/>
          <p:nvPr/>
        </p:nvSpPr>
        <p:spPr>
          <a:xfrm>
            <a:off x="3491880" y="2708920"/>
            <a:ext cx="1512168" cy="288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Opera</a:t>
            </a:r>
            <a:endParaRPr lang="pt-BR" sz="1400" dirty="0"/>
          </a:p>
        </p:txBody>
      </p:sp>
      <p:sp>
        <p:nvSpPr>
          <p:cNvPr id="86" name="Losango 85"/>
          <p:cNvSpPr/>
          <p:nvPr/>
        </p:nvSpPr>
        <p:spPr>
          <a:xfrm>
            <a:off x="1403648" y="2636912"/>
            <a:ext cx="1584176" cy="288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Realiza</a:t>
            </a:r>
            <a:endParaRPr lang="pt-BR" sz="1400" dirty="0"/>
          </a:p>
        </p:txBody>
      </p:sp>
      <p:cxnSp>
        <p:nvCxnSpPr>
          <p:cNvPr id="88" name="Conector reto 87"/>
          <p:cNvCxnSpPr>
            <a:stCxn id="24" idx="0"/>
            <a:endCxn id="82" idx="2"/>
          </p:cNvCxnSpPr>
          <p:nvPr/>
        </p:nvCxnSpPr>
        <p:spPr>
          <a:xfrm flipH="1" flipV="1">
            <a:off x="6120172" y="3140968"/>
            <a:ext cx="90010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>
            <a:stCxn id="82" idx="0"/>
            <a:endCxn id="83" idx="2"/>
          </p:cNvCxnSpPr>
          <p:nvPr/>
        </p:nvCxnSpPr>
        <p:spPr>
          <a:xfrm flipH="1" flipV="1">
            <a:off x="6084168" y="2276872"/>
            <a:ext cx="3600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83" idx="0"/>
            <a:endCxn id="84" idx="3"/>
          </p:cNvCxnSpPr>
          <p:nvPr/>
        </p:nvCxnSpPr>
        <p:spPr>
          <a:xfrm flipH="1" flipV="1">
            <a:off x="5292080" y="1736812"/>
            <a:ext cx="792088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85" idx="2"/>
          </p:cNvCxnSpPr>
          <p:nvPr/>
        </p:nvCxnSpPr>
        <p:spPr>
          <a:xfrm flipH="1" flipV="1">
            <a:off x="4247964" y="2996952"/>
            <a:ext cx="226825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stCxn id="39" idx="0"/>
            <a:endCxn id="86" idx="2"/>
          </p:cNvCxnSpPr>
          <p:nvPr/>
        </p:nvCxnSpPr>
        <p:spPr>
          <a:xfrm flipH="1" flipV="1">
            <a:off x="2195736" y="2924944"/>
            <a:ext cx="14401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/>
          <p:cNvSpPr txBox="1"/>
          <p:nvPr/>
        </p:nvSpPr>
        <p:spPr>
          <a:xfrm>
            <a:off x="1907704" y="3573016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(1,1)</a:t>
            </a:r>
            <a:endParaRPr lang="pt-BR" sz="11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771800" y="3645024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(1,N)</a:t>
            </a:r>
            <a:endParaRPr lang="pt-BR" sz="11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5508104" y="1628800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(1,1)</a:t>
            </a:r>
            <a:endParaRPr lang="pt-BR" sz="11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6084168" y="242088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(1,1)</a:t>
            </a:r>
            <a:endParaRPr lang="pt-BR" sz="11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5652120" y="350100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(1,N)</a:t>
            </a:r>
            <a:endParaRPr lang="pt-BR" sz="11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6516216" y="321297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103" name="Retângulo 102"/>
          <p:cNvSpPr/>
          <p:nvPr/>
        </p:nvSpPr>
        <p:spPr>
          <a:xfrm>
            <a:off x="251520" y="69269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Cirurgião</a:t>
            </a:r>
            <a:endParaRPr lang="pt-BR" sz="1400" dirty="0"/>
          </a:p>
        </p:txBody>
      </p:sp>
      <p:sp>
        <p:nvSpPr>
          <p:cNvPr id="104" name="Retângulo 103"/>
          <p:cNvSpPr/>
          <p:nvPr/>
        </p:nvSpPr>
        <p:spPr>
          <a:xfrm>
            <a:off x="4427984" y="692696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Data</a:t>
            </a:r>
            <a:endParaRPr lang="pt-BR" sz="1400" dirty="0"/>
          </a:p>
        </p:txBody>
      </p:sp>
      <p:sp>
        <p:nvSpPr>
          <p:cNvPr id="105" name="Losango 104"/>
          <p:cNvSpPr/>
          <p:nvPr/>
        </p:nvSpPr>
        <p:spPr>
          <a:xfrm>
            <a:off x="1835696" y="692696"/>
            <a:ext cx="2160240" cy="288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Disponibiliza</a:t>
            </a:r>
            <a:endParaRPr lang="pt-BR" sz="1200" dirty="0"/>
          </a:p>
        </p:txBody>
      </p:sp>
      <p:cxnSp>
        <p:nvCxnSpPr>
          <p:cNvPr id="107" name="Conector reto 106"/>
          <p:cNvCxnSpPr>
            <a:stCxn id="103" idx="3"/>
            <a:endCxn id="105" idx="1"/>
          </p:cNvCxnSpPr>
          <p:nvPr/>
        </p:nvCxnSpPr>
        <p:spPr>
          <a:xfrm>
            <a:off x="1259632" y="83671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>
            <a:stCxn id="105" idx="3"/>
            <a:endCxn id="104" idx="1"/>
          </p:cNvCxnSpPr>
          <p:nvPr/>
        </p:nvCxnSpPr>
        <p:spPr>
          <a:xfrm>
            <a:off x="3995936" y="83671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/>
          <p:cNvSpPr/>
          <p:nvPr/>
        </p:nvSpPr>
        <p:spPr>
          <a:xfrm>
            <a:off x="5508104" y="332656"/>
            <a:ext cx="158417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DD/MM/AA</a:t>
            </a:r>
            <a:endParaRPr lang="pt-BR" sz="1400" dirty="0"/>
          </a:p>
        </p:txBody>
      </p:sp>
      <p:sp>
        <p:nvSpPr>
          <p:cNvPr id="129" name="Elipse 128"/>
          <p:cNvSpPr/>
          <p:nvPr/>
        </p:nvSpPr>
        <p:spPr>
          <a:xfrm>
            <a:off x="5508104" y="980728"/>
            <a:ext cx="158417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Horário</a:t>
            </a:r>
            <a:endParaRPr lang="pt-BR" sz="1400" dirty="0"/>
          </a:p>
        </p:txBody>
      </p:sp>
      <p:cxnSp>
        <p:nvCxnSpPr>
          <p:cNvPr id="131" name="Conector reto 130"/>
          <p:cNvCxnSpPr>
            <a:stCxn id="104" idx="3"/>
            <a:endCxn id="128" idx="2"/>
          </p:cNvCxnSpPr>
          <p:nvPr/>
        </p:nvCxnSpPr>
        <p:spPr>
          <a:xfrm flipV="1">
            <a:off x="5148064" y="476672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/>
          <p:cNvCxnSpPr>
            <a:stCxn id="104" idx="3"/>
            <a:endCxn id="129" idx="2"/>
          </p:cNvCxnSpPr>
          <p:nvPr/>
        </p:nvCxnSpPr>
        <p:spPr>
          <a:xfrm>
            <a:off x="5148064" y="836712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tângulo 133"/>
          <p:cNvSpPr/>
          <p:nvPr/>
        </p:nvSpPr>
        <p:spPr>
          <a:xfrm>
            <a:off x="107504" y="116632"/>
            <a:ext cx="7344816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CaixaDeTexto 135"/>
          <p:cNvSpPr txBox="1"/>
          <p:nvPr/>
        </p:nvSpPr>
        <p:spPr>
          <a:xfrm>
            <a:off x="395536" y="1166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Datas</a:t>
            </a:r>
            <a:endParaRPr lang="pt-BR" dirty="0"/>
          </a:p>
        </p:txBody>
      </p:sp>
      <p:cxnSp>
        <p:nvCxnSpPr>
          <p:cNvPr id="138" name="Conector reto 137"/>
          <p:cNvCxnSpPr>
            <a:stCxn id="86" idx="0"/>
          </p:cNvCxnSpPr>
          <p:nvPr/>
        </p:nvCxnSpPr>
        <p:spPr>
          <a:xfrm flipV="1">
            <a:off x="2195736" y="1340768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>
            <a:stCxn id="84" idx="0"/>
          </p:cNvCxnSpPr>
          <p:nvPr/>
        </p:nvCxnSpPr>
        <p:spPr>
          <a:xfrm flipV="1">
            <a:off x="4716016" y="13407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stCxn id="85" idx="0"/>
            <a:endCxn id="134" idx="2"/>
          </p:cNvCxnSpPr>
          <p:nvPr/>
        </p:nvCxnSpPr>
        <p:spPr>
          <a:xfrm flipH="1" flipV="1">
            <a:off x="3779912" y="1340768"/>
            <a:ext cx="46805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/>
          <p:cNvSpPr txBox="1"/>
          <p:nvPr/>
        </p:nvSpPr>
        <p:spPr>
          <a:xfrm>
            <a:off x="2195736" y="2204864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4644008" y="134076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1331640" y="62068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3923928" y="62068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cxnSp>
        <p:nvCxnSpPr>
          <p:cNvPr id="189" name="Conector reto 188"/>
          <p:cNvCxnSpPr>
            <a:stCxn id="39" idx="1"/>
          </p:cNvCxnSpPr>
          <p:nvPr/>
        </p:nvCxnSpPr>
        <p:spPr>
          <a:xfrm flipH="1" flipV="1">
            <a:off x="1115616" y="3631813"/>
            <a:ext cx="720080" cy="37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tângulo 191"/>
          <p:cNvSpPr/>
          <p:nvPr/>
        </p:nvSpPr>
        <p:spPr>
          <a:xfrm>
            <a:off x="251520" y="3284984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100" dirty="0" smtClean="0"/>
          </a:p>
          <a:p>
            <a:r>
              <a:rPr lang="pt-BR" sz="1100" dirty="0" smtClean="0"/>
              <a:t>Situação </a:t>
            </a:r>
            <a:endParaRPr lang="pt-BR" sz="1100" dirty="0" smtClean="0"/>
          </a:p>
          <a:p>
            <a:r>
              <a:rPr lang="pt-BR" sz="1100" dirty="0" smtClean="0"/>
              <a:t>(Marcada,</a:t>
            </a:r>
          </a:p>
          <a:p>
            <a:r>
              <a:rPr lang="pt-BR" sz="1100" dirty="0" smtClean="0"/>
              <a:t>realizada,</a:t>
            </a:r>
          </a:p>
          <a:p>
            <a:r>
              <a:rPr lang="pt-BR" sz="1100" dirty="0" smtClean="0"/>
              <a:t>transferida)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Requisitos funcionais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Cadastro do paciente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Histórico de doenças do paciente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Dados pessoais do paciente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Dados sintomas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Coleta dos horários de preferência do paciente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Coleta dos horários de preferência do médico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Marcação da cirurgia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Confirmação do dia da cirurgia em casa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Exibir dados pessoais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Exibir </a:t>
            </a:r>
            <a:r>
              <a:rPr lang="pt-BR" dirty="0" smtClean="0"/>
              <a:t>detalhes da cirurgia</a:t>
            </a:r>
            <a:endParaRPr lang="pt-BR" dirty="0" smtClean="0"/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Realização da cirurgia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Realização da cirurgia de emergência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Reagendamento de cirurgias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Alta do paciente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Requisitos não funcionais do sistema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Segurança do sistema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Privacidade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Portabilidade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Eficiência no tempo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Interface amigável</a:t>
            </a:r>
          </a:p>
          <a:p>
            <a:pPr marL="550926" lvl="0" indent="-514350">
              <a:buFont typeface="+mj-lt"/>
              <a:buAutoNum type="arabicPeriod"/>
            </a:pPr>
            <a:r>
              <a:rPr lang="pt-BR" dirty="0" smtClean="0"/>
              <a:t>Eficiência em recursos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88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904"/>
                <a:gridCol w="2640557"/>
                <a:gridCol w="2795539"/>
              </a:tblGrid>
              <a:tr h="244929">
                <a:tc>
                  <a:txBody>
                    <a:bodyPr/>
                    <a:lstStyle/>
                    <a:p>
                      <a:r>
                        <a:rPr lang="pt-BR" dirty="0" smtClean="0"/>
                        <a:t>Evento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Fluxo de 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Respostas Externas</a:t>
                      </a:r>
                      <a:endParaRPr lang="pt-BR" dirty="0"/>
                    </a:p>
                  </a:txBody>
                  <a:tcPr/>
                </a:tc>
              </a:tr>
              <a:tr h="612321">
                <a:tc>
                  <a:txBody>
                    <a:bodyPr/>
                    <a:lstStyle/>
                    <a:p>
                      <a:r>
                        <a:rPr lang="pt-BR" dirty="0" smtClean="0"/>
                        <a:t>Paciente é cadastrado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Dados</a:t>
                      </a:r>
                      <a:r>
                        <a:rPr lang="pt-BR" baseline="0" dirty="0" smtClean="0"/>
                        <a:t> pessoais</a:t>
                      </a:r>
                    </a:p>
                    <a:p>
                      <a:r>
                        <a:rPr lang="pt-BR" baseline="0" dirty="0" smtClean="0"/>
                        <a:t>Histórico de doenças</a:t>
                      </a:r>
                    </a:p>
                    <a:p>
                      <a:r>
                        <a:rPr lang="pt-BR" baseline="0" dirty="0" smtClean="0"/>
                        <a:t>Histórico de sintomas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44929">
                <a:tc>
                  <a:txBody>
                    <a:bodyPr/>
                    <a:lstStyle/>
                    <a:p>
                      <a:r>
                        <a:rPr lang="pt-BR" dirty="0" smtClean="0"/>
                        <a:t>Paciente marca</a:t>
                      </a:r>
                      <a:r>
                        <a:rPr lang="pt-BR" baseline="0" dirty="0" smtClean="0"/>
                        <a:t> consulta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de preferência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Consulta marcada</a:t>
                      </a:r>
                      <a:endParaRPr lang="pt-BR" dirty="0"/>
                    </a:p>
                  </a:txBody>
                  <a:tcPr/>
                </a:tc>
              </a:tr>
              <a:tr h="612321">
                <a:tc>
                  <a:txBody>
                    <a:bodyPr/>
                    <a:lstStyle/>
                    <a:p>
                      <a:r>
                        <a:rPr lang="pt-BR" dirty="0" smtClean="0"/>
                        <a:t>Paciente recebe a confirmação do diagnostico pelo cirurgião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Doenças</a:t>
                      </a:r>
                    </a:p>
                    <a:p>
                      <a:r>
                        <a:rPr lang="pt-BR" dirty="0" smtClean="0"/>
                        <a:t>Sintomas</a:t>
                      </a:r>
                    </a:p>
                    <a:p>
                      <a:r>
                        <a:rPr lang="pt-BR" dirty="0" smtClean="0"/>
                        <a:t>Dados do paciente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Confirmação de diagnostico </a:t>
                      </a:r>
                      <a:endParaRPr lang="pt-BR" dirty="0"/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r>
                        <a:rPr lang="pt-BR" dirty="0" smtClean="0"/>
                        <a:t>Paciente realiza exames no laboratório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r>
                        <a:rPr lang="pt-BR" dirty="0" smtClean="0"/>
                        <a:t>Laboratório informa o paciente o resultado dos exames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Exames </a:t>
                      </a:r>
                      <a:endParaRPr lang="pt-BR" dirty="0"/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r>
                        <a:rPr lang="pt-BR" dirty="0" smtClean="0"/>
                        <a:t>Clinico anestesista da o grau de risco cirúrgico do paciente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Exames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Risco</a:t>
                      </a:r>
                      <a:r>
                        <a:rPr lang="pt-BR" baseline="0" dirty="0" smtClean="0"/>
                        <a:t> cirúrgico</a:t>
                      </a:r>
                      <a:endParaRPr lang="pt-BR" dirty="0"/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r>
                        <a:rPr lang="pt-BR" dirty="0" smtClean="0"/>
                        <a:t>Cirurgia é planejada para o paciente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de preferência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da cirurgia</a:t>
                      </a:r>
                    </a:p>
                    <a:p>
                      <a:r>
                        <a:rPr lang="pt-BR" dirty="0" smtClean="0"/>
                        <a:t>Informações de</a:t>
                      </a:r>
                      <a:r>
                        <a:rPr lang="pt-BR" baseline="0" dirty="0" smtClean="0"/>
                        <a:t> cirurgia</a:t>
                      </a:r>
                      <a:endParaRPr lang="pt-BR" dirty="0"/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r>
                        <a:rPr lang="pt-BR" dirty="0" smtClean="0"/>
                        <a:t>Paciente vai ao hospital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Procedimentos pré cirúrgicos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4929">
                <a:tc>
                  <a:txBody>
                    <a:bodyPr/>
                    <a:lstStyle/>
                    <a:p>
                      <a:r>
                        <a:rPr lang="pt-BR" dirty="0" smtClean="0"/>
                        <a:t>Paciente é submetido a cirurgia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Cirurgia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58904">
                <a:tc>
                  <a:txBody>
                    <a:bodyPr/>
                    <a:lstStyle/>
                    <a:p>
                      <a:r>
                        <a:rPr lang="pt-BR" dirty="0" smtClean="0"/>
                        <a:t>Cirurgião libera paciente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Informações</a:t>
                      </a:r>
                      <a:r>
                        <a:rPr lang="pt-BR" baseline="0" dirty="0" smtClean="0"/>
                        <a:t> de cirurgia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Alta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0" y="0"/>
          <a:ext cx="9144000" cy="688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904"/>
                <a:gridCol w="2640557"/>
                <a:gridCol w="2795539"/>
              </a:tblGrid>
              <a:tr h="706403">
                <a:tc>
                  <a:txBody>
                    <a:bodyPr/>
                    <a:lstStyle/>
                    <a:p>
                      <a:r>
                        <a:rPr lang="pt-BR" dirty="0" smtClean="0"/>
                        <a:t>Evento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Fluxo de 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Respostas Externas</a:t>
                      </a:r>
                      <a:endParaRPr lang="pt-BR" dirty="0"/>
                    </a:p>
                  </a:txBody>
                  <a:tcPr/>
                </a:tc>
              </a:tr>
              <a:tr h="706403">
                <a:tc>
                  <a:txBody>
                    <a:bodyPr/>
                    <a:lstStyle/>
                    <a:p>
                      <a:r>
                        <a:rPr lang="pt-BR" dirty="0" smtClean="0"/>
                        <a:t>Planejamento</a:t>
                      </a:r>
                      <a:r>
                        <a:rPr lang="pt-BR" baseline="0" dirty="0" smtClean="0"/>
                        <a:t> de </a:t>
                      </a:r>
                      <a:r>
                        <a:rPr lang="pt-BR" dirty="0" smtClean="0"/>
                        <a:t>novas consultas e exames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Datas de preferência 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Consultas marcadas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03659">
                <a:tc>
                  <a:txBody>
                    <a:bodyPr/>
                    <a:lstStyle/>
                    <a:p>
                      <a:r>
                        <a:rPr lang="pt-BR" dirty="0" smtClean="0"/>
                        <a:t>Paciente sai do hospital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706403">
                <a:tc>
                  <a:txBody>
                    <a:bodyPr/>
                    <a:lstStyle/>
                    <a:p>
                      <a:r>
                        <a:rPr lang="pt-BR" dirty="0" smtClean="0"/>
                        <a:t>Paciente realiza procedimentos pré cirúrgicos mas não é operado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Datas de preferência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Marcada nova cirurgia</a:t>
                      </a:r>
                      <a:endParaRPr lang="pt-BR" dirty="0"/>
                    </a:p>
                  </a:txBody>
                  <a:tcPr/>
                </a:tc>
              </a:tr>
              <a:tr h="1009147">
                <a:tc>
                  <a:txBody>
                    <a:bodyPr/>
                    <a:lstStyle/>
                    <a:p>
                      <a:r>
                        <a:rPr lang="pt-BR" dirty="0" smtClean="0"/>
                        <a:t>Clinico da alto grau de risco cirúrgico e paciente não possui morte eminente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Risco cirúrgico alto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Paciente não vai para cirurgia</a:t>
                      </a:r>
                      <a:endParaRPr lang="pt-BR" dirty="0"/>
                    </a:p>
                  </a:txBody>
                  <a:tcPr/>
                </a:tc>
              </a:tr>
              <a:tr h="3353369">
                <a:tc>
                  <a:txBody>
                    <a:bodyPr/>
                    <a:lstStyle/>
                    <a:p>
                      <a:r>
                        <a:rPr lang="pt-BR" dirty="0" smtClean="0"/>
                        <a:t>Clinico da grau de risco baixo,médio ou paciente possui morte eminente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Risco cirúrgico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É planejada a cirurgia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4784"/>
            <a:ext cx="7632848" cy="4752528"/>
          </a:xfrm>
        </p:spPr>
        <p:txBody>
          <a:bodyPr>
            <a:normAutofit fontScale="25000" lnSpcReduction="20000"/>
          </a:bodyPr>
          <a:lstStyle/>
          <a:p>
            <a:pPr lvl="0">
              <a:buFont typeface="Wingdings" pitchFamily="2" charset="2"/>
              <a:buChar char="Ø"/>
            </a:pPr>
            <a:r>
              <a:rPr lang="pt-BR" sz="7200" dirty="0" smtClean="0"/>
              <a:t>Chegada de casos emergenciais onde o médico cirurgião é imediatamente requisitado	</a:t>
            </a:r>
          </a:p>
          <a:p>
            <a:pPr lvl="1">
              <a:buFont typeface="Wingdings" pitchFamily="2" charset="2"/>
              <a:buChar char="ü"/>
            </a:pPr>
            <a:r>
              <a:rPr lang="pt-BR" sz="7200" dirty="0" smtClean="0"/>
              <a:t>Cirurgia de emergência é realizada</a:t>
            </a:r>
          </a:p>
          <a:p>
            <a:pPr lvl="1">
              <a:buFont typeface="Wingdings" pitchFamily="2" charset="2"/>
              <a:buChar char="ü"/>
            </a:pPr>
            <a:r>
              <a:rPr lang="pt-BR" sz="7200" dirty="0" smtClean="0"/>
              <a:t>Cirurgia prevista é remarcada</a:t>
            </a:r>
          </a:p>
          <a:p>
            <a:pPr>
              <a:buNone/>
            </a:pPr>
            <a:r>
              <a:rPr lang="pt-BR" sz="7200" dirty="0" smtClean="0"/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pt-BR" sz="7200" dirty="0" smtClean="0"/>
              <a:t>Cirurgia realizada no dia</a:t>
            </a:r>
          </a:p>
          <a:p>
            <a:pPr lvl="1">
              <a:buFont typeface="Wingdings" pitchFamily="2" charset="2"/>
              <a:buChar char="ü"/>
            </a:pPr>
            <a:r>
              <a:rPr lang="pt-BR" sz="7200" dirty="0" smtClean="0"/>
              <a:t>Armazenamento de informações sobre cirurgia</a:t>
            </a:r>
          </a:p>
          <a:p>
            <a:pPr lvl="1">
              <a:buFont typeface="Wingdings" pitchFamily="2" charset="2"/>
              <a:buChar char="ü"/>
            </a:pPr>
            <a:r>
              <a:rPr lang="pt-BR" sz="7200" dirty="0" smtClean="0"/>
              <a:t>Agendamento de exames posteriores</a:t>
            </a:r>
          </a:p>
          <a:p>
            <a:pPr lvl="1">
              <a:buFont typeface="Wingdings" pitchFamily="2" charset="2"/>
              <a:buChar char="ü"/>
            </a:pPr>
            <a:r>
              <a:rPr lang="pt-BR" sz="7200" dirty="0" smtClean="0"/>
              <a:t>Liberar paciente</a:t>
            </a:r>
          </a:p>
          <a:p>
            <a:pPr>
              <a:buNone/>
            </a:pPr>
            <a:r>
              <a:rPr lang="pt-BR" sz="7200" dirty="0" smtClean="0"/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pt-BR" sz="7200" dirty="0" smtClean="0"/>
              <a:t>Cirurgia não realizada no dia</a:t>
            </a:r>
          </a:p>
          <a:p>
            <a:pPr lvl="1">
              <a:buFont typeface="Wingdings" pitchFamily="2" charset="2"/>
              <a:buChar char="ü"/>
            </a:pPr>
            <a:r>
              <a:rPr lang="pt-BR" sz="7200" dirty="0" smtClean="0"/>
              <a:t>Cirurgia prevista é remarcada</a:t>
            </a:r>
          </a:p>
          <a:p>
            <a:pPr>
              <a:buNone/>
            </a:pPr>
            <a:endParaRPr lang="pt-BR" sz="7200" dirty="0" smtClean="0"/>
          </a:p>
          <a:p>
            <a:pPr lvl="0">
              <a:buFont typeface="Wingdings" pitchFamily="2" charset="2"/>
              <a:buChar char="Ø"/>
            </a:pPr>
            <a:r>
              <a:rPr lang="pt-BR" sz="7200" dirty="0" smtClean="0"/>
              <a:t>Múltiplas cirurgias necessárias (por complexidade ou falha)</a:t>
            </a:r>
          </a:p>
          <a:p>
            <a:pPr lvl="1">
              <a:buFont typeface="Wingdings" pitchFamily="2" charset="2"/>
              <a:buChar char="ü"/>
            </a:pPr>
            <a:r>
              <a:rPr lang="pt-BR" sz="7200" dirty="0" smtClean="0"/>
              <a:t>Armazenamento de informações sobre cirurgia</a:t>
            </a:r>
          </a:p>
          <a:p>
            <a:pPr lvl="1">
              <a:buFont typeface="Wingdings" pitchFamily="2" charset="2"/>
              <a:buChar char="ü"/>
            </a:pPr>
            <a:r>
              <a:rPr lang="pt-BR" sz="7200" dirty="0" smtClean="0"/>
              <a:t>Agendamento de exames posteriores</a:t>
            </a:r>
          </a:p>
          <a:p>
            <a:pPr lvl="1">
              <a:buFont typeface="Wingdings" pitchFamily="2" charset="2"/>
              <a:buChar char="ü"/>
            </a:pPr>
            <a:r>
              <a:rPr lang="pt-BR" sz="7200" dirty="0" smtClean="0"/>
              <a:t>Agendamento de nova cirurgia</a:t>
            </a:r>
          </a:p>
          <a:p>
            <a:pPr>
              <a:buNone/>
            </a:pPr>
            <a:r>
              <a:rPr lang="pt-BR" sz="7200" dirty="0" smtClean="0"/>
              <a:t> 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WhatsApp Image 2019-12-03 at 19.32.29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1142999" y="-1143001"/>
            <a:ext cx="6857999" cy="914400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WhatsApp Image 2019-12-03 at 19.32.38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143000" y="-1143000"/>
            <a:ext cx="6858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395536" y="3717032"/>
            <a:ext cx="244827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 procedimentos pré-cirúrgicos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23528" y="1412776"/>
            <a:ext cx="244827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Ir ao hospital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395536" y="5445224"/>
            <a:ext cx="244827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 cirurgia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6695728" y="5373216"/>
            <a:ext cx="244827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Liberar paciente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6228184" y="3717032"/>
            <a:ext cx="244827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Planejar novas consultas e exames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6156176" y="1988840"/>
            <a:ext cx="244827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Sair do hospital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3419872" y="116632"/>
            <a:ext cx="244827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Gerenciar cirurgia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419872" y="3068960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Paciente 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851920" y="4437112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Cirurgião 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4499992" y="5661248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Cirurgia </a:t>
            </a:r>
            <a:endParaRPr lang="pt-BR" dirty="0"/>
          </a:p>
        </p:txBody>
      </p:sp>
      <p:cxnSp>
        <p:nvCxnSpPr>
          <p:cNvPr id="15" name="Conector de seta reta 14"/>
          <p:cNvCxnSpPr>
            <a:stCxn id="5" idx="7"/>
            <a:endCxn id="13" idx="1"/>
          </p:cNvCxnSpPr>
          <p:nvPr/>
        </p:nvCxnSpPr>
        <p:spPr>
          <a:xfrm>
            <a:off x="2485267" y="5624494"/>
            <a:ext cx="2014725" cy="36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5" idx="6"/>
            <a:endCxn id="13" idx="1"/>
          </p:cNvCxnSpPr>
          <p:nvPr/>
        </p:nvCxnSpPr>
        <p:spPr>
          <a:xfrm flipV="1">
            <a:off x="2843808" y="5985284"/>
            <a:ext cx="165618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5"/>
            <a:endCxn id="13" idx="1"/>
          </p:cNvCxnSpPr>
          <p:nvPr/>
        </p:nvCxnSpPr>
        <p:spPr>
          <a:xfrm flipV="1">
            <a:off x="2485267" y="5985284"/>
            <a:ext cx="2014725" cy="504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3" idx="3"/>
            <a:endCxn id="6" idx="2"/>
          </p:cNvCxnSpPr>
          <p:nvPr/>
        </p:nvCxnSpPr>
        <p:spPr>
          <a:xfrm>
            <a:off x="5940152" y="5985284"/>
            <a:ext cx="7555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endCxn id="6" idx="2"/>
          </p:cNvCxnSpPr>
          <p:nvPr/>
        </p:nvCxnSpPr>
        <p:spPr>
          <a:xfrm flipV="1">
            <a:off x="5940152" y="5985284"/>
            <a:ext cx="755576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endCxn id="6" idx="2"/>
          </p:cNvCxnSpPr>
          <p:nvPr/>
        </p:nvCxnSpPr>
        <p:spPr>
          <a:xfrm>
            <a:off x="5940152" y="5877272"/>
            <a:ext cx="755576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4" idx="4"/>
            <a:endCxn id="3" idx="0"/>
          </p:cNvCxnSpPr>
          <p:nvPr/>
        </p:nvCxnSpPr>
        <p:spPr>
          <a:xfrm>
            <a:off x="1547664" y="2636912"/>
            <a:ext cx="7200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3" idx="4"/>
            <a:endCxn id="5" idx="0"/>
          </p:cNvCxnSpPr>
          <p:nvPr/>
        </p:nvCxnSpPr>
        <p:spPr>
          <a:xfrm>
            <a:off x="1619672" y="49411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5" idx="4"/>
            <a:endCxn id="6" idx="4"/>
          </p:cNvCxnSpPr>
          <p:nvPr/>
        </p:nvCxnSpPr>
        <p:spPr>
          <a:xfrm flipV="1">
            <a:off x="1619672" y="6597352"/>
            <a:ext cx="630019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6" idx="0"/>
            <a:endCxn id="7" idx="4"/>
          </p:cNvCxnSpPr>
          <p:nvPr/>
        </p:nvCxnSpPr>
        <p:spPr>
          <a:xfrm flipH="1" flipV="1">
            <a:off x="7452320" y="4941168"/>
            <a:ext cx="46754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7" idx="0"/>
            <a:endCxn id="8" idx="4"/>
          </p:cNvCxnSpPr>
          <p:nvPr/>
        </p:nvCxnSpPr>
        <p:spPr>
          <a:xfrm flipH="1" flipV="1">
            <a:off x="7380312" y="3212976"/>
            <a:ext cx="720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2" idx="3"/>
            <a:endCxn id="6" idx="1"/>
          </p:cNvCxnSpPr>
          <p:nvPr/>
        </p:nvCxnSpPr>
        <p:spPr>
          <a:xfrm>
            <a:off x="5292080" y="4761148"/>
            <a:ext cx="1762189" cy="79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5220072" y="321297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</a:t>
            </a:r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7991872" y="3284984"/>
            <a:ext cx="9726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</a:t>
            </a:r>
            <a:endParaRPr lang="pt-BR" dirty="0"/>
          </a:p>
        </p:txBody>
      </p:sp>
      <p:cxnSp>
        <p:nvCxnSpPr>
          <p:cNvPr id="52" name="Conector de seta reta 51"/>
          <p:cNvCxnSpPr>
            <a:stCxn id="6" idx="1"/>
          </p:cNvCxnSpPr>
          <p:nvPr/>
        </p:nvCxnSpPr>
        <p:spPr>
          <a:xfrm flipH="1" flipV="1">
            <a:off x="4644008" y="3717032"/>
            <a:ext cx="2410261" cy="1835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endCxn id="8" idx="2"/>
          </p:cNvCxnSpPr>
          <p:nvPr/>
        </p:nvCxnSpPr>
        <p:spPr>
          <a:xfrm flipV="1">
            <a:off x="4788024" y="2600908"/>
            <a:ext cx="136815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0" idx="2"/>
            <a:endCxn id="7" idx="7"/>
          </p:cNvCxnSpPr>
          <p:nvPr/>
        </p:nvCxnSpPr>
        <p:spPr>
          <a:xfrm flipH="1">
            <a:off x="8317915" y="3501008"/>
            <a:ext cx="160265" cy="395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8423920" y="3573016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Data </a:t>
            </a:r>
          </a:p>
          <a:p>
            <a:r>
              <a:rPr lang="pt-BR" sz="1000" dirty="0" smtClean="0"/>
              <a:t>disponível</a:t>
            </a:r>
            <a:endParaRPr lang="pt-BR" sz="1000" dirty="0"/>
          </a:p>
        </p:txBody>
      </p:sp>
      <p:cxnSp>
        <p:nvCxnSpPr>
          <p:cNvPr id="59" name="Conector de seta reta 58"/>
          <p:cNvCxnSpPr>
            <a:stCxn id="7" idx="1"/>
            <a:endCxn id="49" idx="3"/>
          </p:cNvCxnSpPr>
          <p:nvPr/>
        </p:nvCxnSpPr>
        <p:spPr>
          <a:xfrm flipH="1" flipV="1">
            <a:off x="6372200" y="3356992"/>
            <a:ext cx="214525" cy="539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 rot="1724947">
            <a:off x="5687306" y="4803722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alta</a:t>
            </a:r>
            <a:endParaRPr lang="pt-BR" sz="1000" dirty="0"/>
          </a:p>
        </p:txBody>
      </p:sp>
      <p:sp>
        <p:nvSpPr>
          <p:cNvPr id="61" name="CaixaDeTexto 60"/>
          <p:cNvSpPr txBox="1"/>
          <p:nvPr/>
        </p:nvSpPr>
        <p:spPr>
          <a:xfrm rot="4168564">
            <a:off x="6171324" y="3507264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Consultas</a:t>
            </a:r>
          </a:p>
          <a:p>
            <a:r>
              <a:rPr lang="pt-BR" sz="1000" dirty="0" smtClean="0"/>
              <a:t>marcadas</a:t>
            </a:r>
            <a:endParaRPr lang="pt-BR" sz="1000" dirty="0"/>
          </a:p>
        </p:txBody>
      </p:sp>
      <p:cxnSp>
        <p:nvCxnSpPr>
          <p:cNvPr id="64" name="Conector de seta reta 63"/>
          <p:cNvCxnSpPr>
            <a:stCxn id="11" idx="3"/>
            <a:endCxn id="7" idx="2"/>
          </p:cNvCxnSpPr>
          <p:nvPr/>
        </p:nvCxnSpPr>
        <p:spPr>
          <a:xfrm>
            <a:off x="4860032" y="3392996"/>
            <a:ext cx="136815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 rot="2020100">
            <a:off x="4813576" y="3715453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Datas de preferência</a:t>
            </a:r>
            <a:endParaRPr lang="pt-BR" sz="1000" dirty="0"/>
          </a:p>
        </p:txBody>
      </p:sp>
      <p:sp>
        <p:nvSpPr>
          <p:cNvPr id="68" name="CaixaDeTexto 67"/>
          <p:cNvSpPr txBox="1"/>
          <p:nvPr/>
        </p:nvSpPr>
        <p:spPr>
          <a:xfrm rot="618892">
            <a:off x="2781289" y="5582329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Informações da cirurgia </a:t>
            </a:r>
            <a:endParaRPr lang="pt-BR" sz="1000" dirty="0"/>
          </a:p>
        </p:txBody>
      </p:sp>
      <p:sp>
        <p:nvSpPr>
          <p:cNvPr id="70" name="CaixaDeTexto 69"/>
          <p:cNvSpPr txBox="1"/>
          <p:nvPr/>
        </p:nvSpPr>
        <p:spPr>
          <a:xfrm rot="21351940">
            <a:off x="2778819" y="5856384"/>
            <a:ext cx="1426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Nutrição administrada</a:t>
            </a:r>
            <a:endParaRPr lang="pt-BR" sz="1000" dirty="0"/>
          </a:p>
        </p:txBody>
      </p:sp>
      <p:sp>
        <p:nvSpPr>
          <p:cNvPr id="71" name="CaixaDeTexto 70"/>
          <p:cNvSpPr txBox="1"/>
          <p:nvPr/>
        </p:nvSpPr>
        <p:spPr>
          <a:xfrm rot="20720711">
            <a:off x="2777073" y="6146470"/>
            <a:ext cx="15905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Prescrição administrada </a:t>
            </a:r>
            <a:endParaRPr lang="pt-BR" sz="1000" dirty="0"/>
          </a:p>
        </p:txBody>
      </p:sp>
      <p:sp>
        <p:nvSpPr>
          <p:cNvPr id="78" name="CaixaDeTexto 77"/>
          <p:cNvSpPr txBox="1"/>
          <p:nvPr/>
        </p:nvSpPr>
        <p:spPr>
          <a:xfrm rot="2401394">
            <a:off x="5469613" y="4245601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alta</a:t>
            </a:r>
            <a:endParaRPr lang="pt-BR" sz="1000" dirty="0"/>
          </a:p>
        </p:txBody>
      </p:sp>
      <p:sp>
        <p:nvSpPr>
          <p:cNvPr id="79" name="CaixaDeTexto 78"/>
          <p:cNvSpPr txBox="1"/>
          <p:nvPr/>
        </p:nvSpPr>
        <p:spPr>
          <a:xfrm rot="20354928">
            <a:off x="5107031" y="2697989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alta</a:t>
            </a:r>
            <a:endParaRPr lang="pt-BR" sz="1000" dirty="0"/>
          </a:p>
        </p:txBody>
      </p:sp>
      <p:cxnSp>
        <p:nvCxnSpPr>
          <p:cNvPr id="81" name="Conector de seta reta 80"/>
          <p:cNvCxnSpPr>
            <a:stCxn id="49" idx="1"/>
          </p:cNvCxnSpPr>
          <p:nvPr/>
        </p:nvCxnSpPr>
        <p:spPr>
          <a:xfrm flipH="1" flipV="1">
            <a:off x="4860032" y="3212976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flipH="1">
            <a:off x="5076056" y="3501008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11" idx="1"/>
            <a:endCxn id="4" idx="5"/>
          </p:cNvCxnSpPr>
          <p:nvPr/>
        </p:nvCxnSpPr>
        <p:spPr>
          <a:xfrm flipH="1" flipV="1">
            <a:off x="2413259" y="2457642"/>
            <a:ext cx="1006613" cy="935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11" idx="1"/>
            <a:endCxn id="3" idx="7"/>
          </p:cNvCxnSpPr>
          <p:nvPr/>
        </p:nvCxnSpPr>
        <p:spPr>
          <a:xfrm flipH="1">
            <a:off x="2485267" y="3392996"/>
            <a:ext cx="934605" cy="503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11" idx="1"/>
          </p:cNvCxnSpPr>
          <p:nvPr/>
        </p:nvCxnSpPr>
        <p:spPr>
          <a:xfrm flipH="1">
            <a:off x="2339752" y="3392996"/>
            <a:ext cx="1080120" cy="2196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>
            <a:stCxn id="12" idx="1"/>
            <a:endCxn id="3" idx="6"/>
          </p:cNvCxnSpPr>
          <p:nvPr/>
        </p:nvCxnSpPr>
        <p:spPr>
          <a:xfrm flipH="1" flipV="1">
            <a:off x="2843808" y="4329100"/>
            <a:ext cx="10081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12" idx="1"/>
          </p:cNvCxnSpPr>
          <p:nvPr/>
        </p:nvCxnSpPr>
        <p:spPr>
          <a:xfrm flipH="1">
            <a:off x="2339752" y="4761148"/>
            <a:ext cx="1512168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 rot="17979230">
            <a:off x="4843883" y="3942768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Consultas</a:t>
            </a:r>
          </a:p>
          <a:p>
            <a:r>
              <a:rPr lang="pt-BR" sz="1000" dirty="0" smtClean="0"/>
              <a:t>marcadas</a:t>
            </a:r>
            <a:endParaRPr lang="pt-BR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594</TotalTime>
  <Words>406</Words>
  <Application>Microsoft Office PowerPoint</Application>
  <PresentationFormat>Apresentação na tela (4:3)</PresentationFormat>
  <Paragraphs>160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Técnica</vt:lpstr>
      <vt:lpstr>Engenharia de Software Sistema de controle de cirurgias</vt:lpstr>
      <vt:lpstr>Requisitos funcionais do sistema</vt:lpstr>
      <vt:lpstr>Requisitos não funcionais do sistema </vt:lpstr>
      <vt:lpstr>Slide 4</vt:lpstr>
      <vt:lpstr>Slide 5</vt:lpstr>
      <vt:lpstr>Cenários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Sistema de controle de cirurgias</dc:title>
  <dc:creator>PC</dc:creator>
  <cp:lastModifiedBy>PC</cp:lastModifiedBy>
  <cp:revision>46</cp:revision>
  <dcterms:created xsi:type="dcterms:W3CDTF">2019-12-03T01:56:35Z</dcterms:created>
  <dcterms:modified xsi:type="dcterms:W3CDTF">2019-12-04T04:47:07Z</dcterms:modified>
</cp:coreProperties>
</file>