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Franklin Gothic Book" panose="020B0503020102020204" pitchFamily="34" charset="0"/>
      <p:regular r:id="rId25"/>
      <p: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651DE-52E4-410C-82F5-1D22F643D9BF}"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8629B397-7C4B-449A-86C8-A0500A7EDB36}">
      <dgm:prSet/>
      <dgm:spPr/>
      <dgm:t>
        <a:bodyPr/>
        <a:lstStyle/>
        <a:p>
          <a:pPr algn="just">
            <a:lnSpc>
              <a:spcPct val="100000"/>
            </a:lnSpc>
          </a:pPr>
          <a:r>
            <a:rPr lang="es-419" dirty="0"/>
            <a:t>CENTRAL es una aplicación enfocada al segundo lugar donde se maneja más capital en la CDMX, la central de abastos, en el cual ha sido identificado un problema de organización, que genera dificultad en encontrar, como cliente, productos de buena calidad a un menor precio. </a:t>
          </a:r>
          <a:endParaRPr lang="en-US" dirty="0"/>
        </a:p>
      </dgm:t>
    </dgm:pt>
    <dgm:pt modelId="{8F2CC616-5665-424D-BF35-541602EEE00F}" type="parTrans" cxnId="{D021BCCF-047F-44CB-9A96-E9A1ACB330A7}">
      <dgm:prSet/>
      <dgm:spPr/>
      <dgm:t>
        <a:bodyPr/>
        <a:lstStyle/>
        <a:p>
          <a:endParaRPr lang="en-US"/>
        </a:p>
      </dgm:t>
    </dgm:pt>
    <dgm:pt modelId="{A47EC0A3-C70B-4392-B1FC-40435BE5C4CD}" type="sibTrans" cxnId="{D021BCCF-047F-44CB-9A96-E9A1ACB330A7}">
      <dgm:prSet/>
      <dgm:spPr/>
      <dgm:t>
        <a:bodyPr/>
        <a:lstStyle/>
        <a:p>
          <a:endParaRPr lang="en-US"/>
        </a:p>
      </dgm:t>
    </dgm:pt>
    <dgm:pt modelId="{CD47CB84-9F4F-41BB-8E11-5398D1754B0B}">
      <dgm:prSet/>
      <dgm:spPr/>
      <dgm:t>
        <a:bodyPr/>
        <a:lstStyle/>
        <a:p>
          <a:pPr algn="just">
            <a:lnSpc>
              <a:spcPct val="100000"/>
            </a:lnSpc>
          </a:pPr>
          <a:r>
            <a:rPr lang="es-419" dirty="0"/>
            <a:t>Buscamos mejorar la experiencia de usuario al agilizar el proceso de compra para los clientes y al mismo tiempo brindar al comerciante un espacio donde puede promover su producto de forma gratuita. </a:t>
          </a:r>
          <a:endParaRPr lang="en-US" dirty="0"/>
        </a:p>
      </dgm:t>
    </dgm:pt>
    <dgm:pt modelId="{64051549-EE1E-45D8-B031-CE28280724DD}" type="parTrans" cxnId="{BFA62D08-5A9A-4B48-B123-36A35485317B}">
      <dgm:prSet/>
      <dgm:spPr/>
      <dgm:t>
        <a:bodyPr/>
        <a:lstStyle/>
        <a:p>
          <a:endParaRPr lang="en-US"/>
        </a:p>
      </dgm:t>
    </dgm:pt>
    <dgm:pt modelId="{FA4D2972-9187-4EB5-8142-FCE7F8324402}" type="sibTrans" cxnId="{BFA62D08-5A9A-4B48-B123-36A35485317B}">
      <dgm:prSet/>
      <dgm:spPr/>
      <dgm:t>
        <a:bodyPr/>
        <a:lstStyle/>
        <a:p>
          <a:endParaRPr lang="en-US"/>
        </a:p>
      </dgm:t>
    </dgm:pt>
    <dgm:pt modelId="{E5C19642-0E97-40E5-B574-066118BA4E3C}" type="pres">
      <dgm:prSet presAssocID="{69A651DE-52E4-410C-82F5-1D22F643D9BF}" presName="root" presStyleCnt="0">
        <dgm:presLayoutVars>
          <dgm:dir/>
          <dgm:resizeHandles val="exact"/>
        </dgm:presLayoutVars>
      </dgm:prSet>
      <dgm:spPr/>
    </dgm:pt>
    <dgm:pt modelId="{9A24BE88-7933-4249-865C-13372B761A07}" type="pres">
      <dgm:prSet presAssocID="{8629B397-7C4B-449A-86C8-A0500A7EDB36}" presName="compNode" presStyleCnt="0"/>
      <dgm:spPr/>
    </dgm:pt>
    <dgm:pt modelId="{D6B68797-FF19-4506-9536-786E9E6AC8A1}" type="pres">
      <dgm:prSet presAssocID="{8629B397-7C4B-449A-86C8-A0500A7EDB36}" presName="bgRect" presStyleLbl="bgShp" presStyleIdx="0" presStyleCnt="2" custScaleY="178163"/>
      <dgm:spPr/>
    </dgm:pt>
    <dgm:pt modelId="{2BE50313-2D34-4E20-AF3F-576B62608926}" type="pres">
      <dgm:prSet presAssocID="{8629B397-7C4B-449A-86C8-A0500A7EDB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tcoin"/>
        </a:ext>
      </dgm:extLst>
    </dgm:pt>
    <dgm:pt modelId="{29095A5D-4C77-4613-BF14-8FCE9BB2D5B5}" type="pres">
      <dgm:prSet presAssocID="{8629B397-7C4B-449A-86C8-A0500A7EDB36}" presName="spaceRect" presStyleCnt="0"/>
      <dgm:spPr/>
    </dgm:pt>
    <dgm:pt modelId="{63E9E442-9583-46F9-8046-1D432FCEF10C}" type="pres">
      <dgm:prSet presAssocID="{8629B397-7C4B-449A-86C8-A0500A7EDB36}" presName="parTx" presStyleLbl="revTx" presStyleIdx="0" presStyleCnt="2">
        <dgm:presLayoutVars>
          <dgm:chMax val="0"/>
          <dgm:chPref val="0"/>
        </dgm:presLayoutVars>
      </dgm:prSet>
      <dgm:spPr/>
    </dgm:pt>
    <dgm:pt modelId="{0CDAAE6A-5375-4CED-A066-A97FC5AF9582}" type="pres">
      <dgm:prSet presAssocID="{A47EC0A3-C70B-4392-B1FC-40435BE5C4CD}" presName="sibTrans" presStyleCnt="0"/>
      <dgm:spPr/>
    </dgm:pt>
    <dgm:pt modelId="{538C6CB5-DB59-422F-B16D-09E888208DD6}" type="pres">
      <dgm:prSet presAssocID="{CD47CB84-9F4F-41BB-8E11-5398D1754B0B}" presName="compNode" presStyleCnt="0"/>
      <dgm:spPr/>
    </dgm:pt>
    <dgm:pt modelId="{76E7B6C3-30B1-4227-BA63-84C5E2734B7D}" type="pres">
      <dgm:prSet presAssocID="{CD47CB84-9F4F-41BB-8E11-5398D1754B0B}" presName="bgRect" presStyleLbl="bgShp" presStyleIdx="1" presStyleCnt="2" custScaleY="118948"/>
      <dgm:spPr/>
    </dgm:pt>
    <dgm:pt modelId="{8279087D-9088-430D-BE95-10B379A7A591}" type="pres">
      <dgm:prSet presAssocID="{CD47CB84-9F4F-41BB-8E11-5398D1754B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061989E0-6C36-4C86-9A11-BE30B24ACFD7}" type="pres">
      <dgm:prSet presAssocID="{CD47CB84-9F4F-41BB-8E11-5398D1754B0B}" presName="spaceRect" presStyleCnt="0"/>
      <dgm:spPr/>
    </dgm:pt>
    <dgm:pt modelId="{7BC9FEFD-63EC-48A8-A6B6-1D2897EC3E5F}" type="pres">
      <dgm:prSet presAssocID="{CD47CB84-9F4F-41BB-8E11-5398D1754B0B}" presName="parTx" presStyleLbl="revTx" presStyleIdx="1" presStyleCnt="2">
        <dgm:presLayoutVars>
          <dgm:chMax val="0"/>
          <dgm:chPref val="0"/>
        </dgm:presLayoutVars>
      </dgm:prSet>
      <dgm:spPr/>
    </dgm:pt>
  </dgm:ptLst>
  <dgm:cxnLst>
    <dgm:cxn modelId="{BFA62D08-5A9A-4B48-B123-36A35485317B}" srcId="{69A651DE-52E4-410C-82F5-1D22F643D9BF}" destId="{CD47CB84-9F4F-41BB-8E11-5398D1754B0B}" srcOrd="1" destOrd="0" parTransId="{64051549-EE1E-45D8-B031-CE28280724DD}" sibTransId="{FA4D2972-9187-4EB5-8142-FCE7F8324402}"/>
    <dgm:cxn modelId="{AD85B875-9B06-4C31-AB13-7024DBA457CE}" type="presOf" srcId="{69A651DE-52E4-410C-82F5-1D22F643D9BF}" destId="{E5C19642-0E97-40E5-B574-066118BA4E3C}" srcOrd="0" destOrd="0" presId="urn:microsoft.com/office/officeart/2018/2/layout/IconVerticalSolidList"/>
    <dgm:cxn modelId="{47C344B2-EEFE-45A4-A53A-AA33174FD9AF}" type="presOf" srcId="{8629B397-7C4B-449A-86C8-A0500A7EDB36}" destId="{63E9E442-9583-46F9-8046-1D432FCEF10C}" srcOrd="0" destOrd="0" presId="urn:microsoft.com/office/officeart/2018/2/layout/IconVerticalSolidList"/>
    <dgm:cxn modelId="{D021BCCF-047F-44CB-9A96-E9A1ACB330A7}" srcId="{69A651DE-52E4-410C-82F5-1D22F643D9BF}" destId="{8629B397-7C4B-449A-86C8-A0500A7EDB36}" srcOrd="0" destOrd="0" parTransId="{8F2CC616-5665-424D-BF35-541602EEE00F}" sibTransId="{A47EC0A3-C70B-4392-B1FC-40435BE5C4CD}"/>
    <dgm:cxn modelId="{0B1EB8F4-1AFF-4202-A889-8E17D92012C4}" type="presOf" srcId="{CD47CB84-9F4F-41BB-8E11-5398D1754B0B}" destId="{7BC9FEFD-63EC-48A8-A6B6-1D2897EC3E5F}" srcOrd="0" destOrd="0" presId="urn:microsoft.com/office/officeart/2018/2/layout/IconVerticalSolidList"/>
    <dgm:cxn modelId="{932C749E-4021-40A9-822E-92843A8F918E}" type="presParOf" srcId="{E5C19642-0E97-40E5-B574-066118BA4E3C}" destId="{9A24BE88-7933-4249-865C-13372B761A07}" srcOrd="0" destOrd="0" presId="urn:microsoft.com/office/officeart/2018/2/layout/IconVerticalSolidList"/>
    <dgm:cxn modelId="{212BE0C3-25B7-4B17-AB65-27D2DEE8A0FA}" type="presParOf" srcId="{9A24BE88-7933-4249-865C-13372B761A07}" destId="{D6B68797-FF19-4506-9536-786E9E6AC8A1}" srcOrd="0" destOrd="0" presId="urn:microsoft.com/office/officeart/2018/2/layout/IconVerticalSolidList"/>
    <dgm:cxn modelId="{174C4058-8B36-4E6A-B254-9A0C1476A5B6}" type="presParOf" srcId="{9A24BE88-7933-4249-865C-13372B761A07}" destId="{2BE50313-2D34-4E20-AF3F-576B62608926}" srcOrd="1" destOrd="0" presId="urn:microsoft.com/office/officeart/2018/2/layout/IconVerticalSolidList"/>
    <dgm:cxn modelId="{C857A9B0-0F0C-461B-9D2B-AF2CD67EDAE3}" type="presParOf" srcId="{9A24BE88-7933-4249-865C-13372B761A07}" destId="{29095A5D-4C77-4613-BF14-8FCE9BB2D5B5}" srcOrd="2" destOrd="0" presId="urn:microsoft.com/office/officeart/2018/2/layout/IconVerticalSolidList"/>
    <dgm:cxn modelId="{DD38BD15-0895-496B-92ED-7B926716BE8E}" type="presParOf" srcId="{9A24BE88-7933-4249-865C-13372B761A07}" destId="{63E9E442-9583-46F9-8046-1D432FCEF10C}" srcOrd="3" destOrd="0" presId="urn:microsoft.com/office/officeart/2018/2/layout/IconVerticalSolidList"/>
    <dgm:cxn modelId="{551CF262-B491-4CF4-8DD2-D2252ED2E592}" type="presParOf" srcId="{E5C19642-0E97-40E5-B574-066118BA4E3C}" destId="{0CDAAE6A-5375-4CED-A066-A97FC5AF9582}" srcOrd="1" destOrd="0" presId="urn:microsoft.com/office/officeart/2018/2/layout/IconVerticalSolidList"/>
    <dgm:cxn modelId="{F5433481-16C4-4AE7-8D4A-D953D3A43415}" type="presParOf" srcId="{E5C19642-0E97-40E5-B574-066118BA4E3C}" destId="{538C6CB5-DB59-422F-B16D-09E888208DD6}" srcOrd="2" destOrd="0" presId="urn:microsoft.com/office/officeart/2018/2/layout/IconVerticalSolidList"/>
    <dgm:cxn modelId="{099D0970-C0A3-419D-80DB-BC469D0A1040}" type="presParOf" srcId="{538C6CB5-DB59-422F-B16D-09E888208DD6}" destId="{76E7B6C3-30B1-4227-BA63-84C5E2734B7D}" srcOrd="0" destOrd="0" presId="urn:microsoft.com/office/officeart/2018/2/layout/IconVerticalSolidList"/>
    <dgm:cxn modelId="{DB413F29-A6D9-409B-9E46-4118D23B4472}" type="presParOf" srcId="{538C6CB5-DB59-422F-B16D-09E888208DD6}" destId="{8279087D-9088-430D-BE95-10B379A7A591}" srcOrd="1" destOrd="0" presId="urn:microsoft.com/office/officeart/2018/2/layout/IconVerticalSolidList"/>
    <dgm:cxn modelId="{9CD142B9-4CDA-4E96-A1CE-FBD9BE820147}" type="presParOf" srcId="{538C6CB5-DB59-422F-B16D-09E888208DD6}" destId="{061989E0-6C36-4C86-9A11-BE30B24ACFD7}" srcOrd="2" destOrd="0" presId="urn:microsoft.com/office/officeart/2018/2/layout/IconVerticalSolidList"/>
    <dgm:cxn modelId="{F3248EF2-AE21-4649-AF25-0691F6FA52DE}" type="presParOf" srcId="{538C6CB5-DB59-422F-B16D-09E888208DD6}" destId="{7BC9FEFD-63EC-48A8-A6B6-1D2897EC3E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8797-FF19-4506-9536-786E9E6AC8A1}">
      <dsp:nvSpPr>
        <dsp:cNvPr id="0" name=""/>
        <dsp:cNvSpPr/>
      </dsp:nvSpPr>
      <dsp:spPr>
        <a:xfrm>
          <a:off x="0" y="14448"/>
          <a:ext cx="6131198" cy="2740052"/>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50313-2D34-4E20-AF3F-576B62608926}">
      <dsp:nvSpPr>
        <dsp:cNvPr id="0" name=""/>
        <dsp:cNvSpPr/>
      </dsp:nvSpPr>
      <dsp:spPr>
        <a:xfrm>
          <a:off x="465228" y="961539"/>
          <a:ext cx="845870" cy="8458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9E442-9583-46F9-8046-1D432FCEF10C}">
      <dsp:nvSpPr>
        <dsp:cNvPr id="0" name=""/>
        <dsp:cNvSpPr/>
      </dsp:nvSpPr>
      <dsp:spPr>
        <a:xfrm>
          <a:off x="1776328" y="615501"/>
          <a:ext cx="4354869" cy="153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66" tIns="162766" rIns="162766" bIns="162766" numCol="1" spcCol="1270" anchor="ctr" anchorCtr="0">
          <a:noAutofit/>
        </a:bodyPr>
        <a:lstStyle/>
        <a:p>
          <a:pPr marL="0" lvl="0" indent="0" algn="just" defTabSz="622300">
            <a:lnSpc>
              <a:spcPct val="100000"/>
            </a:lnSpc>
            <a:spcBef>
              <a:spcPct val="0"/>
            </a:spcBef>
            <a:spcAft>
              <a:spcPct val="35000"/>
            </a:spcAft>
            <a:buNone/>
          </a:pPr>
          <a:r>
            <a:rPr lang="es-419" sz="1400" kern="1200" dirty="0"/>
            <a:t>CENTRAL es una aplicación enfocada al segundo lugar donde se maneja más capital en la CDMX, la central de abastos, en el cual ha sido identificado un problema de organización, que genera dificultad en encontrar, como cliente, productos de buena calidad a un menor precio. </a:t>
          </a:r>
          <a:endParaRPr lang="en-US" sz="1400" kern="1200" dirty="0"/>
        </a:p>
      </dsp:txBody>
      <dsp:txXfrm>
        <a:off x="1776328" y="615501"/>
        <a:ext cx="4354869" cy="1537947"/>
      </dsp:txXfrm>
    </dsp:sp>
    <dsp:sp modelId="{76E7B6C3-30B1-4227-BA63-84C5E2734B7D}">
      <dsp:nvSpPr>
        <dsp:cNvPr id="0" name=""/>
        <dsp:cNvSpPr/>
      </dsp:nvSpPr>
      <dsp:spPr>
        <a:xfrm>
          <a:off x="0" y="3127336"/>
          <a:ext cx="6131198" cy="182935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9087D-9088-430D-BE95-10B379A7A591}">
      <dsp:nvSpPr>
        <dsp:cNvPr id="0" name=""/>
        <dsp:cNvSpPr/>
      </dsp:nvSpPr>
      <dsp:spPr>
        <a:xfrm>
          <a:off x="465228" y="3619079"/>
          <a:ext cx="845870" cy="8458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C9FEFD-63EC-48A8-A6B6-1D2897EC3E5F}">
      <dsp:nvSpPr>
        <dsp:cNvPr id="0" name=""/>
        <dsp:cNvSpPr/>
      </dsp:nvSpPr>
      <dsp:spPr>
        <a:xfrm>
          <a:off x="1776328" y="3273041"/>
          <a:ext cx="4354869" cy="153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66" tIns="162766" rIns="162766" bIns="162766" numCol="1" spcCol="1270" anchor="ctr" anchorCtr="0">
          <a:noAutofit/>
        </a:bodyPr>
        <a:lstStyle/>
        <a:p>
          <a:pPr marL="0" lvl="0" indent="0" algn="just" defTabSz="622300">
            <a:lnSpc>
              <a:spcPct val="100000"/>
            </a:lnSpc>
            <a:spcBef>
              <a:spcPct val="0"/>
            </a:spcBef>
            <a:spcAft>
              <a:spcPct val="35000"/>
            </a:spcAft>
            <a:buNone/>
          </a:pPr>
          <a:r>
            <a:rPr lang="es-419" sz="1400" kern="1200" dirty="0"/>
            <a:t>Buscamos mejorar la experiencia de usuario al agilizar el proceso de compra para los clientes y al mismo tiempo brindar al comerciante un espacio donde puede promover su producto de forma gratuita. </a:t>
          </a:r>
          <a:endParaRPr lang="en-US" sz="1400" kern="1200" dirty="0"/>
        </a:p>
      </dsp:txBody>
      <dsp:txXfrm>
        <a:off x="1776328" y="3273041"/>
        <a:ext cx="4354869" cy="15379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293c1be83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293c1be8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293c1be8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293c1be8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293c1be83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293c1be8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293c1be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293c1be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293c1be83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293c1be8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293c1be8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293c1be8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2963e39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2963e39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293c1be8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293c1be8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293c1be8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293c1be8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293c1be8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293c1be8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293c1be8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293c1be8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293c1be83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293c1be8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293c1be8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293c1be8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293c1be8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293c1be8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293c1be8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293c1be8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293c1be8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293c1be8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293c1be83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293c1be8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293c1be8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293c1be8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93c1be8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293c1be8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293c1be8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293c1be8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293c1be8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293c1be8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7DE6118-2437-4B30-8E3C-4D2BE6020583}" type="datetimeFigureOut">
              <a:rPr lang="en-US" dirty="0"/>
              <a:pPr/>
              <a:t>9/18/2019</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s-419" smtClean="0"/>
              <a:t>‹Nº›</a:t>
            </a:fld>
            <a:endParaRPr lang="es-419"/>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30287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2707256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9523295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248825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1855455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dirty="0"/>
              <a:pPr/>
              <a:t>9/18/2019</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419" smtClean="0"/>
              <a:t>‹Nº›</a:t>
            </a:fld>
            <a:endParaRPr lang="es-419"/>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534043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4851677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8531177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1260920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9246065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9/18/2019</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419" smtClean="0"/>
              <a:t>‹Nº›</a:t>
            </a:fld>
            <a:endParaRPr lang="es-419"/>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91985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9/18/2019</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s-419" smtClean="0"/>
              <a:t>‹Nº›</a:t>
            </a:fld>
            <a:endParaRPr lang="es-419"/>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72792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9/18/2019</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s-419" smtClean="0"/>
              <a:t>‹Nº›</a:t>
            </a:fld>
            <a:endParaRPr lang="es-419"/>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342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105755" y="1198202"/>
            <a:ext cx="3810904" cy="10835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sz="6600" dirty="0"/>
              <a:t>Central</a:t>
            </a:r>
            <a:endParaRPr sz="6600" dirty="0"/>
          </a:p>
        </p:txBody>
      </p:sp>
      <p:sp>
        <p:nvSpPr>
          <p:cNvPr id="57" name="Google Shape;57;p13"/>
          <p:cNvSpPr txBox="1">
            <a:spLocks noGrp="1"/>
          </p:cNvSpPr>
          <p:nvPr>
            <p:ph type="subTitle" idx="1"/>
          </p:nvPr>
        </p:nvSpPr>
        <p:spPr>
          <a:xfrm>
            <a:off x="4529797" y="2861702"/>
            <a:ext cx="3476085" cy="1210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Medina Granados Alan Alejandro</a:t>
            </a:r>
          </a:p>
          <a:p>
            <a:pPr marL="0" lvl="0" indent="0" algn="ctr" rtl="0">
              <a:spcBef>
                <a:spcPts val="0"/>
              </a:spcBef>
              <a:spcAft>
                <a:spcPts val="0"/>
              </a:spcAft>
              <a:buNone/>
            </a:pPr>
            <a:r>
              <a:rPr lang="es-419" dirty="0"/>
              <a:t>Ibarra Fernández Luis</a:t>
            </a:r>
          </a:p>
          <a:p>
            <a:pPr marL="0" lvl="0" indent="0" algn="ctr" rtl="0">
              <a:spcBef>
                <a:spcPts val="0"/>
              </a:spcBef>
              <a:spcAft>
                <a:spcPts val="0"/>
              </a:spcAft>
              <a:buNone/>
            </a:pPr>
            <a:r>
              <a:rPr lang="es-419" dirty="0"/>
              <a:t>Castro Cruces Eduardo</a:t>
            </a:r>
          </a:p>
          <a:p>
            <a:pPr marL="0" lvl="0" indent="0" algn="ctr" rtl="0">
              <a:spcBef>
                <a:spcPts val="0"/>
              </a:spcBef>
              <a:spcAft>
                <a:spcPts val="0"/>
              </a:spcAft>
              <a:buNone/>
            </a:pPr>
            <a:r>
              <a:rPr lang="es-419" dirty="0"/>
              <a:t>Regalado Ramos Juan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5"/>
        <p:cNvGrpSpPr/>
        <p:nvPr/>
      </p:nvGrpSpPr>
      <p:grpSpPr>
        <a:xfrm>
          <a:off x="0" y="0"/>
          <a:ext cx="0" cy="0"/>
          <a:chOff x="0" y="0"/>
          <a:chExt cx="0" cy="0"/>
        </a:xfrm>
      </p:grpSpPr>
      <p:grpSp>
        <p:nvGrpSpPr>
          <p:cNvPr id="123" name="Group 122">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24"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5"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7" name="Rectangle 126">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16" name="Google Shape;116;p22"/>
          <p:cNvSpPr txBox="1">
            <a:spLocks noGrp="1"/>
          </p:cNvSpPr>
          <p:nvPr>
            <p:ph type="title"/>
          </p:nvPr>
        </p:nvSpPr>
        <p:spPr>
          <a:xfrm>
            <a:off x="494422" y="760291"/>
            <a:ext cx="8152313" cy="927974"/>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5000" cap="all"/>
              <a:t>Tiempo de desarrollo</a:t>
            </a:r>
          </a:p>
        </p:txBody>
      </p:sp>
      <p:sp>
        <p:nvSpPr>
          <p:cNvPr id="129"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6115638" y="2163173"/>
            <a:ext cx="2254417" cy="3034665"/>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118" name="Google Shape;118;p22"/>
          <p:cNvPicPr preferRelativeResize="0"/>
          <p:nvPr/>
        </p:nvPicPr>
        <p:blipFill rotWithShape="1">
          <a:blip r:embed="rId3"/>
          <a:srcRect l="32274" t="46155" r="33703" b="27393"/>
          <a:stretch/>
        </p:blipFill>
        <p:spPr>
          <a:xfrm>
            <a:off x="1596571" y="2253037"/>
            <a:ext cx="6233886" cy="2170032"/>
          </a:xfrm>
          <a:prstGeom prst="rect">
            <a:avLst/>
          </a:prstGeom>
          <a:noFill/>
        </p:spPr>
      </p:pic>
      <p:sp>
        <p:nvSpPr>
          <p:cNvPr id="131"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810606" y="1452508"/>
            <a:ext cx="2254868" cy="303466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858128" y="292850"/>
            <a:ext cx="7974171"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OBJETIVOS</a:t>
            </a:r>
            <a:endParaRPr dirty="0"/>
          </a:p>
        </p:txBody>
      </p:sp>
      <p:sp>
        <p:nvSpPr>
          <p:cNvPr id="124" name="Google Shape;124;p23"/>
          <p:cNvSpPr txBox="1">
            <a:spLocks noGrp="1"/>
          </p:cNvSpPr>
          <p:nvPr>
            <p:ph type="body" idx="1"/>
          </p:nvPr>
        </p:nvSpPr>
        <p:spPr>
          <a:xfrm>
            <a:off x="752622" y="1228675"/>
            <a:ext cx="3920478" cy="321671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419" sz="1800" dirty="0"/>
              <a:t>-Brindar servicio de mejor calidad </a:t>
            </a:r>
            <a:endParaRPr sz="1800" dirty="0"/>
          </a:p>
          <a:p>
            <a:pPr marL="0" lvl="0" indent="0" algn="just" rtl="0">
              <a:spcBef>
                <a:spcPts val="1600"/>
              </a:spcBef>
              <a:spcAft>
                <a:spcPts val="0"/>
              </a:spcAft>
              <a:buNone/>
            </a:pPr>
            <a:r>
              <a:rPr lang="es-419" sz="1800" dirty="0"/>
              <a:t>-Ofrecer compras más económicas </a:t>
            </a:r>
            <a:endParaRPr sz="1800" dirty="0"/>
          </a:p>
          <a:p>
            <a:pPr marL="0" lvl="0" indent="0" algn="just" rtl="0">
              <a:spcBef>
                <a:spcPts val="1600"/>
              </a:spcBef>
              <a:spcAft>
                <a:spcPts val="0"/>
              </a:spcAft>
              <a:buNone/>
            </a:pPr>
            <a:r>
              <a:rPr lang="es-419" sz="1800" dirty="0"/>
              <a:t>-Permitir agilidad en las compras </a:t>
            </a:r>
            <a:endParaRPr sz="1800" dirty="0"/>
          </a:p>
          <a:p>
            <a:pPr marL="0" lvl="0" indent="0" algn="just" rtl="0">
              <a:spcBef>
                <a:spcPts val="1600"/>
              </a:spcBef>
              <a:spcAft>
                <a:spcPts val="1600"/>
              </a:spcAft>
              <a:buNone/>
            </a:pPr>
            <a:r>
              <a:rPr lang="es-419" sz="1800" dirty="0"/>
              <a:t>-Permitir que el cliente consulte más en menos tiempo </a:t>
            </a:r>
            <a:endParaRPr sz="1800" dirty="0"/>
          </a:p>
        </p:txBody>
      </p:sp>
      <p:sp>
        <p:nvSpPr>
          <p:cNvPr id="125" name="Google Shape;125;p23"/>
          <p:cNvSpPr txBox="1">
            <a:spLocks noGrp="1"/>
          </p:cNvSpPr>
          <p:nvPr>
            <p:ph type="body" idx="4294967295"/>
          </p:nvPr>
        </p:nvSpPr>
        <p:spPr>
          <a:xfrm>
            <a:off x="4781550" y="1174652"/>
            <a:ext cx="4050750" cy="32707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-Presentar al cliente proveedores nuevos </a:t>
            </a:r>
            <a:endParaRPr sz="1800" dirty="0"/>
          </a:p>
          <a:p>
            <a:pPr marL="0" lvl="0" indent="0" algn="l" rtl="0">
              <a:spcBef>
                <a:spcPts val="1600"/>
              </a:spcBef>
              <a:spcAft>
                <a:spcPts val="0"/>
              </a:spcAft>
              <a:buNone/>
            </a:pPr>
            <a:r>
              <a:rPr lang="es-419" sz="1800" dirty="0"/>
              <a:t>-Ofrecer al cliente una herramienta para localizar productos y locales dentro de la central de abastos de manera fácil. </a:t>
            </a:r>
            <a:endParaRPr sz="1800" dirty="0"/>
          </a:p>
          <a:p>
            <a:pPr marL="0" lvl="0" indent="0" algn="l" rtl="0">
              <a:spcBef>
                <a:spcPts val="1600"/>
              </a:spcBef>
              <a:spcAft>
                <a:spcPts val="1600"/>
              </a:spcAft>
              <a:buNone/>
            </a:pPr>
            <a:r>
              <a:rPr lang="es-419" sz="1800" dirty="0"/>
              <a:t>-Ofrecer un sitio de publicidad gratuita para los proveedores</a:t>
            </a: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738554" y="292850"/>
            <a:ext cx="8093746"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Técnicas de recopilación de información</a:t>
            </a:r>
            <a:endParaRPr dirty="0"/>
          </a:p>
        </p:txBody>
      </p:sp>
      <p:sp>
        <p:nvSpPr>
          <p:cNvPr id="131" name="Google Shape;131;p24"/>
          <p:cNvSpPr txBox="1">
            <a:spLocks noGrp="1"/>
          </p:cNvSpPr>
          <p:nvPr>
            <p:ph type="body" idx="1"/>
          </p:nvPr>
        </p:nvSpPr>
        <p:spPr>
          <a:xfrm>
            <a:off x="738552" y="1228674"/>
            <a:ext cx="8093747" cy="3621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600" dirty="0"/>
              <a:t>Debido a que vamos a trabajar con dos tipos de usuarios, tenemos que elaborar dos tipos de entrevistas: </a:t>
            </a:r>
            <a:endParaRPr sz="1600" dirty="0"/>
          </a:p>
          <a:p>
            <a:pPr marL="0" lvl="0" indent="0" algn="l" rtl="0">
              <a:spcBef>
                <a:spcPts val="1600"/>
              </a:spcBef>
              <a:spcAft>
                <a:spcPts val="0"/>
              </a:spcAft>
              <a:buNone/>
            </a:pPr>
            <a:r>
              <a:rPr lang="es-419" sz="1600" dirty="0"/>
              <a:t>*Proveedor *Clientes </a:t>
            </a:r>
            <a:endParaRPr sz="1600" dirty="0"/>
          </a:p>
          <a:p>
            <a:pPr marL="0" lvl="0" indent="0" algn="l" rtl="0">
              <a:spcBef>
                <a:spcPts val="1600"/>
              </a:spcBef>
              <a:spcAft>
                <a:spcPts val="0"/>
              </a:spcAft>
              <a:buNone/>
            </a:pPr>
            <a:r>
              <a:rPr lang="es-419" sz="1600" dirty="0"/>
              <a:t>Objetivos de la entrevista: </a:t>
            </a:r>
            <a:endParaRPr sz="1600" dirty="0"/>
          </a:p>
          <a:p>
            <a:pPr marL="0" lvl="0" indent="0" algn="l" rtl="0">
              <a:spcBef>
                <a:spcPts val="1600"/>
              </a:spcBef>
              <a:spcAft>
                <a:spcPts val="0"/>
              </a:spcAft>
              <a:buNone/>
            </a:pPr>
            <a:r>
              <a:rPr lang="es-419" sz="1600" dirty="0"/>
              <a:t>*Relacionar si los problemas propuestos por nosotros son realmente de importancia para nuestros usuarios </a:t>
            </a:r>
            <a:endParaRPr sz="1600" dirty="0"/>
          </a:p>
          <a:p>
            <a:pPr marL="0" lvl="0" indent="0" algn="l" rtl="0">
              <a:spcBef>
                <a:spcPts val="1600"/>
              </a:spcBef>
              <a:spcAft>
                <a:spcPts val="0"/>
              </a:spcAft>
              <a:buNone/>
            </a:pPr>
            <a:r>
              <a:rPr lang="es-419" sz="1600" dirty="0"/>
              <a:t>*Saber si la ´plataforma va a ser de utilidad. </a:t>
            </a:r>
            <a:endParaRPr sz="1600" dirty="0"/>
          </a:p>
          <a:p>
            <a:pPr marL="0" lvl="0" indent="0" algn="l" rtl="0">
              <a:spcBef>
                <a:spcPts val="1600"/>
              </a:spcBef>
              <a:spcAft>
                <a:spcPts val="0"/>
              </a:spcAft>
              <a:buNone/>
            </a:pPr>
            <a:r>
              <a:rPr lang="es-419" sz="1600" dirty="0"/>
              <a:t>*Buscar requerimientos faltantes para el sistema, que sean de utilidad para los usuarios y los haga mantenerse más tiempo en ella. </a:t>
            </a:r>
            <a:endParaRPr sz="1600" dirty="0"/>
          </a:p>
          <a:p>
            <a:pPr marL="0" lvl="0" indent="0" algn="l" rtl="0">
              <a:spcBef>
                <a:spcPts val="16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724484" y="292850"/>
            <a:ext cx="8107815"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Técnicas de recopilación de información</a:t>
            </a:r>
            <a:endParaRPr dirty="0"/>
          </a:p>
        </p:txBody>
      </p:sp>
      <p:sp>
        <p:nvSpPr>
          <p:cNvPr id="137" name="Google Shape;137;p25"/>
          <p:cNvSpPr txBox="1">
            <a:spLocks noGrp="1"/>
          </p:cNvSpPr>
          <p:nvPr>
            <p:ph type="body" idx="1"/>
          </p:nvPr>
        </p:nvSpPr>
        <p:spPr>
          <a:xfrm>
            <a:off x="724486" y="1228675"/>
            <a:ext cx="8107814"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2000" dirty="0"/>
              <a:t>Entrevista Cliente: </a:t>
            </a:r>
            <a:endParaRPr sz="2000" dirty="0"/>
          </a:p>
          <a:p>
            <a:pPr marL="0" lvl="0" indent="0" algn="l" rtl="0">
              <a:spcBef>
                <a:spcPts val="1600"/>
              </a:spcBef>
              <a:spcAft>
                <a:spcPts val="0"/>
              </a:spcAft>
              <a:buNone/>
            </a:pPr>
            <a:r>
              <a:rPr lang="es-419" sz="1800" dirty="0"/>
              <a:t>¿Qué pasillos son los que más visitan y con qué frecuencia? </a:t>
            </a:r>
            <a:endParaRPr sz="1800" dirty="0"/>
          </a:p>
          <a:p>
            <a:pPr marL="0" lvl="0" indent="0" algn="l" rtl="0">
              <a:spcBef>
                <a:spcPts val="1600"/>
              </a:spcBef>
              <a:spcAft>
                <a:spcPts val="0"/>
              </a:spcAft>
              <a:buNone/>
            </a:pPr>
            <a:r>
              <a:rPr lang="es-419" sz="1800" dirty="0"/>
              <a:t>¿Cuáles son los principales problemas a los que se enfrentan al momento de comprar? </a:t>
            </a:r>
            <a:endParaRPr sz="1800" dirty="0"/>
          </a:p>
          <a:p>
            <a:pPr marL="0" lvl="0" indent="0" algn="l" rtl="0">
              <a:spcBef>
                <a:spcPts val="1600"/>
              </a:spcBef>
              <a:spcAft>
                <a:spcPts val="0"/>
              </a:spcAft>
              <a:buNone/>
            </a:pPr>
            <a:r>
              <a:rPr lang="es-419" sz="1800" dirty="0"/>
              <a:t>¿Considera un peligro ir a la central diariamente, en cuanto a delincuencia? </a:t>
            </a:r>
            <a:endParaRPr sz="1800" dirty="0"/>
          </a:p>
          <a:p>
            <a:pPr marL="0" lvl="0" indent="0" algn="l" rtl="0">
              <a:spcBef>
                <a:spcPts val="1600"/>
              </a:spcBef>
              <a:spcAft>
                <a:spcPts val="0"/>
              </a:spcAft>
              <a:buNone/>
            </a:pPr>
            <a:r>
              <a:rPr lang="es-419" sz="1800" dirty="0"/>
              <a:t>¿Estaría dispuesto a cambiar sus hábitos y empezar a usar un sistema online? </a:t>
            </a:r>
            <a:endParaRPr sz="1800" dirty="0"/>
          </a:p>
          <a:p>
            <a:pPr marL="0" lvl="0" indent="0" algn="l" rtl="0">
              <a:spcBef>
                <a:spcPts val="1600"/>
              </a:spcBef>
              <a:spcAft>
                <a:spcPts val="0"/>
              </a:spcAft>
              <a:buNone/>
            </a:pPr>
            <a:r>
              <a:rPr lang="es-419" sz="1800" dirty="0"/>
              <a:t>¿Cuánto tiempo tarda aproximadamente en todo el proceso de compra? </a:t>
            </a:r>
            <a:endParaRPr sz="1800" dirty="0"/>
          </a:p>
          <a:p>
            <a:pPr marL="0" lvl="0" indent="0" algn="l" rtl="0">
              <a:spcBef>
                <a:spcPts val="1600"/>
              </a:spcBef>
              <a:spcAft>
                <a:spcPts val="1600"/>
              </a:spcAft>
              <a:buNone/>
            </a:pPr>
            <a:endParaRPr sz="20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780756" y="292850"/>
            <a:ext cx="8051543"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Técnicas de recopilación de información</a:t>
            </a:r>
            <a:endParaRPr dirty="0"/>
          </a:p>
        </p:txBody>
      </p:sp>
      <p:sp>
        <p:nvSpPr>
          <p:cNvPr id="143" name="Google Shape;143;p26"/>
          <p:cNvSpPr txBox="1">
            <a:spLocks noGrp="1"/>
          </p:cNvSpPr>
          <p:nvPr>
            <p:ph type="body" idx="1"/>
          </p:nvPr>
        </p:nvSpPr>
        <p:spPr>
          <a:xfrm>
            <a:off x="780756" y="1228675"/>
            <a:ext cx="8051544"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*Si el cliente va mostrando empatía y aprobación, posteriormente se realizan las ultimas preguntas:* </a:t>
            </a:r>
            <a:endParaRPr sz="1800" dirty="0"/>
          </a:p>
          <a:p>
            <a:pPr marL="0" lvl="0" indent="0" algn="l" rtl="0">
              <a:spcBef>
                <a:spcPts val="1600"/>
              </a:spcBef>
              <a:spcAft>
                <a:spcPts val="0"/>
              </a:spcAft>
              <a:buNone/>
            </a:pPr>
            <a:r>
              <a:rPr lang="es-419" sz="1800" dirty="0"/>
              <a:t>¿Le gustaría que existiera un sistema que facilitara su proceso de compra? </a:t>
            </a:r>
            <a:endParaRPr sz="1800" dirty="0"/>
          </a:p>
          <a:p>
            <a:pPr marL="0" lvl="0" indent="0" algn="l" rtl="0">
              <a:spcBef>
                <a:spcPts val="1600"/>
              </a:spcBef>
              <a:spcAft>
                <a:spcPts val="0"/>
              </a:spcAft>
              <a:buNone/>
            </a:pPr>
            <a:r>
              <a:rPr lang="es-419" sz="1800" dirty="0"/>
              <a:t>¿Preferiría una aplicación móvil o web? </a:t>
            </a:r>
            <a:endParaRPr sz="1800" dirty="0"/>
          </a:p>
          <a:p>
            <a:pPr marL="0" lvl="0" indent="0" algn="l" rtl="0">
              <a:spcBef>
                <a:spcPts val="1600"/>
              </a:spcBef>
              <a:spcAft>
                <a:spcPts val="0"/>
              </a:spcAft>
              <a:buNone/>
            </a:pPr>
            <a:r>
              <a:rPr lang="es-419" sz="1800" dirty="0"/>
              <a:t>¿Estaría dispuesto a pagar por tener acceso a este sistema? ¿Cuánto? </a:t>
            </a:r>
            <a:endParaRPr sz="1800" dirty="0"/>
          </a:p>
          <a:p>
            <a:pPr marL="0" lvl="0" indent="0" algn="l" rtl="0">
              <a:spcBef>
                <a:spcPts val="1600"/>
              </a:spcBef>
              <a:spcAft>
                <a:spcPts val="0"/>
              </a:spcAft>
              <a:buNone/>
            </a:pPr>
            <a:r>
              <a:rPr lang="es-419" sz="1800" dirty="0"/>
              <a:t>¿Preferiría que la aplicación tuviera un costo o que tuviera anuncios? </a:t>
            </a:r>
            <a:endParaRPr sz="2000" dirty="0"/>
          </a:p>
          <a:p>
            <a:pPr marL="0" lvl="0" indent="0" algn="l" rtl="0">
              <a:spcBef>
                <a:spcPts val="1600"/>
              </a:spcBef>
              <a:spcAft>
                <a:spcPts val="1600"/>
              </a:spcAft>
              <a:buNone/>
            </a:pPr>
            <a:endParaRPr sz="20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808892" y="292850"/>
            <a:ext cx="8023408"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Técnicas de recopilación de información</a:t>
            </a:r>
            <a:endParaRPr dirty="0"/>
          </a:p>
        </p:txBody>
      </p:sp>
      <p:sp>
        <p:nvSpPr>
          <p:cNvPr id="149" name="Google Shape;149;p27"/>
          <p:cNvSpPr txBox="1">
            <a:spLocks noGrp="1"/>
          </p:cNvSpPr>
          <p:nvPr>
            <p:ph type="body" idx="1"/>
          </p:nvPr>
        </p:nvSpPr>
        <p:spPr>
          <a:xfrm>
            <a:off x="808890" y="1228675"/>
            <a:ext cx="8023409"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Entrevista Proveedores: </a:t>
            </a:r>
            <a:endParaRPr sz="1800" dirty="0"/>
          </a:p>
          <a:p>
            <a:pPr marL="0" lvl="0" indent="0" algn="l" rtl="0">
              <a:spcBef>
                <a:spcPts val="1600"/>
              </a:spcBef>
              <a:spcAft>
                <a:spcPts val="0"/>
              </a:spcAft>
              <a:buNone/>
            </a:pPr>
            <a:r>
              <a:rPr lang="es-419" sz="1800" dirty="0"/>
              <a:t>¿Cuáles son los principales problemas a los que se enfrenta? </a:t>
            </a:r>
            <a:endParaRPr sz="1800" dirty="0"/>
          </a:p>
          <a:p>
            <a:pPr marL="0" lvl="0" indent="0" algn="l" rtl="0">
              <a:spcBef>
                <a:spcPts val="1600"/>
              </a:spcBef>
              <a:spcAft>
                <a:spcPts val="0"/>
              </a:spcAft>
              <a:buNone/>
            </a:pPr>
            <a:r>
              <a:rPr lang="es-419" sz="1800" dirty="0"/>
              <a:t>Aproximadamente ¿Cuántos clientes atiende al día? </a:t>
            </a:r>
            <a:endParaRPr sz="1800" dirty="0"/>
          </a:p>
          <a:p>
            <a:pPr marL="0" lvl="0" indent="0" algn="l" rtl="0">
              <a:spcBef>
                <a:spcPts val="1600"/>
              </a:spcBef>
              <a:spcAft>
                <a:spcPts val="0"/>
              </a:spcAft>
              <a:buNone/>
            </a:pPr>
            <a:r>
              <a:rPr lang="es-419" sz="1800" dirty="0"/>
              <a:t>¿Tiene problemas para promocionar y manejar sus ventas? </a:t>
            </a:r>
            <a:endParaRPr sz="1800" dirty="0"/>
          </a:p>
          <a:p>
            <a:pPr marL="0" lvl="0" indent="0" algn="l" rtl="0">
              <a:spcBef>
                <a:spcPts val="1600"/>
              </a:spcBef>
              <a:spcAft>
                <a:spcPts val="0"/>
              </a:spcAft>
              <a:buNone/>
            </a:pPr>
            <a:r>
              <a:rPr lang="es-419" sz="1800" dirty="0"/>
              <a:t>¿Te gustaría que existiera un apartado que calificara tus servicios en relación calidad-precio? </a:t>
            </a:r>
            <a:endParaRPr sz="1800" dirty="0"/>
          </a:p>
          <a:p>
            <a:pPr marL="0" lvl="0" indent="0" algn="l" rtl="0">
              <a:spcBef>
                <a:spcPts val="1600"/>
              </a:spcBef>
              <a:spcAft>
                <a:spcPts val="0"/>
              </a:spcAft>
              <a:buNone/>
            </a:pPr>
            <a:r>
              <a:rPr lang="es-419" sz="1800" dirty="0"/>
              <a:t>¿Actualiza sus costos que cambian en sus productos diariamente? </a:t>
            </a:r>
            <a:endParaRPr sz="1800" dirty="0"/>
          </a:p>
          <a:p>
            <a:pPr marL="0" lvl="0" indent="0" algn="l" rtl="0">
              <a:spcBef>
                <a:spcPts val="1600"/>
              </a:spcBef>
              <a:spcAft>
                <a:spcPts val="0"/>
              </a:spcAft>
              <a:buNone/>
            </a:pPr>
            <a:r>
              <a:rPr lang="es-419" sz="1800" dirty="0"/>
              <a:t>¿Tiene problemas para administrar sus finanzas? ¿Por qué? </a:t>
            </a:r>
            <a:endParaRPr sz="1800" dirty="0"/>
          </a:p>
          <a:p>
            <a:pPr marL="0" lvl="0" indent="0" algn="l" rtl="0">
              <a:spcBef>
                <a:spcPts val="16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858128" y="292850"/>
            <a:ext cx="7974172"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Lenguas y herramientas</a:t>
            </a:r>
            <a:endParaRPr dirty="0"/>
          </a:p>
        </p:txBody>
      </p:sp>
      <p:sp>
        <p:nvSpPr>
          <p:cNvPr id="155" name="Google Shape;155;p28"/>
          <p:cNvSpPr txBox="1">
            <a:spLocks noGrp="1"/>
          </p:cNvSpPr>
          <p:nvPr>
            <p:ph type="body" idx="1"/>
          </p:nvPr>
        </p:nvSpPr>
        <p:spPr>
          <a:xfrm>
            <a:off x="858128" y="1228675"/>
            <a:ext cx="7974171"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El proyecto está pensado para realizarse a largo plazo, puesto que es bastante extenso, para esta materia se tiene pensado terminar un sitio web, y un futuro desarrollar una app tanto para Android como para </a:t>
            </a:r>
            <a:r>
              <a:rPr lang="es-419" sz="1800" dirty="0" err="1"/>
              <a:t>ios</a:t>
            </a:r>
            <a:r>
              <a:rPr lang="es-419" sz="1800" dirty="0"/>
              <a:t>, se desarrollará en web, ya que es más fácil para acceder. </a:t>
            </a:r>
            <a:endParaRPr sz="1800" dirty="0"/>
          </a:p>
          <a:p>
            <a:pPr marL="0" lvl="0" indent="0" algn="l" rtl="0">
              <a:spcBef>
                <a:spcPts val="1600"/>
              </a:spcBef>
              <a:spcAft>
                <a:spcPts val="1600"/>
              </a:spcAft>
              <a:buNone/>
            </a:pPr>
            <a:r>
              <a:rPr lang="es-419" sz="1800" dirty="0"/>
              <a:t>Se va a programar en </a:t>
            </a:r>
            <a:r>
              <a:rPr lang="es-419" sz="1800" dirty="0" err="1"/>
              <a:t>html</a:t>
            </a:r>
            <a:r>
              <a:rPr lang="es-419" sz="1800" dirty="0"/>
              <a:t>, </a:t>
            </a:r>
            <a:r>
              <a:rPr lang="es-419" sz="1800" dirty="0" err="1"/>
              <a:t>css</a:t>
            </a:r>
            <a:r>
              <a:rPr lang="es-419" sz="1800" dirty="0"/>
              <a:t> con apoyo de </a:t>
            </a:r>
            <a:r>
              <a:rPr lang="es-419" sz="1800" dirty="0" err="1"/>
              <a:t>bootstrap</a:t>
            </a:r>
            <a:r>
              <a:rPr lang="es-419" sz="1800" dirty="0"/>
              <a:t> 3 y </a:t>
            </a:r>
            <a:r>
              <a:rPr lang="es-419" sz="1800" dirty="0" err="1"/>
              <a:t>Materialize</a:t>
            </a:r>
            <a:r>
              <a:rPr lang="es-419" sz="1800" dirty="0"/>
              <a:t> para el </a:t>
            </a:r>
            <a:r>
              <a:rPr lang="es-419" sz="1800" dirty="0" err="1"/>
              <a:t>frontend</a:t>
            </a:r>
            <a:r>
              <a:rPr lang="es-419" sz="1800" dirty="0"/>
              <a:t> y para el </a:t>
            </a:r>
            <a:r>
              <a:rPr lang="es-419" sz="1800" dirty="0" err="1"/>
              <a:t>backend</a:t>
            </a:r>
            <a:r>
              <a:rPr lang="es-419" sz="1800" dirty="0"/>
              <a:t> se piensa usar </a:t>
            </a:r>
            <a:r>
              <a:rPr lang="es-419" sz="1800" dirty="0" err="1"/>
              <a:t>Mysql</a:t>
            </a:r>
            <a:r>
              <a:rPr lang="es-419" sz="1800" dirty="0"/>
              <a:t>, java script y Ajax.</a:t>
            </a: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893298" y="292850"/>
            <a:ext cx="7939002"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Paradigma de desarrollo</a:t>
            </a:r>
            <a:endParaRPr dirty="0"/>
          </a:p>
        </p:txBody>
      </p:sp>
      <p:sp>
        <p:nvSpPr>
          <p:cNvPr id="161" name="Google Shape;161;p29"/>
          <p:cNvSpPr txBox="1">
            <a:spLocks noGrp="1"/>
          </p:cNvSpPr>
          <p:nvPr>
            <p:ph type="body" idx="1"/>
          </p:nvPr>
        </p:nvSpPr>
        <p:spPr>
          <a:xfrm>
            <a:off x="893298" y="1228675"/>
            <a:ext cx="7939002"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-Modelo en Espiral</a:t>
            </a:r>
            <a:endParaRPr sz="1800" dirty="0"/>
          </a:p>
          <a:p>
            <a:pPr marL="0" lvl="0" indent="0" algn="l" rtl="0">
              <a:spcBef>
                <a:spcPts val="1600"/>
              </a:spcBef>
              <a:spcAft>
                <a:spcPts val="0"/>
              </a:spcAft>
              <a:buNone/>
            </a:pPr>
            <a:r>
              <a:rPr lang="es-419" sz="1800" dirty="0"/>
              <a:t>El análisis del riesgo se hace de forma explícita y clara. Une los mejores elementos de los restantes modelos.</a:t>
            </a:r>
            <a:endParaRPr sz="1800" dirty="0"/>
          </a:p>
          <a:p>
            <a:pPr marL="0" lvl="0" indent="0" algn="l" rtl="0">
              <a:spcBef>
                <a:spcPts val="1600"/>
              </a:spcBef>
              <a:spcAft>
                <a:spcPts val="0"/>
              </a:spcAft>
              <a:buNone/>
            </a:pPr>
            <a:r>
              <a:rPr lang="es-419" sz="1800" dirty="0"/>
              <a:t>*Reduce riesgos del proyecto</a:t>
            </a:r>
            <a:endParaRPr sz="1800" dirty="0"/>
          </a:p>
          <a:p>
            <a:pPr marL="0" lvl="0" indent="0" algn="l" rtl="0">
              <a:spcBef>
                <a:spcPts val="1600"/>
              </a:spcBef>
              <a:spcAft>
                <a:spcPts val="0"/>
              </a:spcAft>
              <a:buNone/>
            </a:pPr>
            <a:r>
              <a:rPr lang="es-419" sz="1800" dirty="0"/>
              <a:t>*Incorpora objetivos de calidad</a:t>
            </a:r>
            <a:endParaRPr sz="1800" dirty="0"/>
          </a:p>
          <a:p>
            <a:pPr marL="0" lvl="0" indent="0" algn="l" rtl="0">
              <a:spcBef>
                <a:spcPts val="1600"/>
              </a:spcBef>
              <a:spcAft>
                <a:spcPts val="0"/>
              </a:spcAft>
              <a:buNone/>
            </a:pPr>
            <a:r>
              <a:rPr lang="es-419" sz="1800" dirty="0"/>
              <a:t>*Integra el desarrollo con el mantenimiento, etc.</a:t>
            </a:r>
            <a:endParaRPr sz="1800" dirty="0"/>
          </a:p>
          <a:p>
            <a:pPr marL="0" lvl="0" indent="0" algn="l" rtl="0">
              <a:spcBef>
                <a:spcPts val="1600"/>
              </a:spcBef>
              <a:spcAft>
                <a:spcPts val="0"/>
              </a:spcAft>
              <a:buNone/>
            </a:pPr>
            <a:r>
              <a:rPr lang="es-419" sz="1800" dirty="0"/>
              <a:t>Además es posible tener en cuenta mejoras y nuevos requerimientos sin romper con la metodología, ya que este ciclo de vida no es rígido ni estático.</a:t>
            </a:r>
            <a:endParaRPr sz="1800" dirty="0"/>
          </a:p>
          <a:p>
            <a:pPr marL="0" lvl="0" indent="0" algn="l" rtl="0">
              <a:spcBef>
                <a:spcPts val="16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865162" y="292850"/>
            <a:ext cx="7967137"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Paradigma de desarrollo</a:t>
            </a:r>
            <a:endParaRPr dirty="0"/>
          </a:p>
        </p:txBody>
      </p:sp>
      <p:sp>
        <p:nvSpPr>
          <p:cNvPr id="167" name="Google Shape;167;p30"/>
          <p:cNvSpPr txBox="1">
            <a:spLocks noGrp="1"/>
          </p:cNvSpPr>
          <p:nvPr>
            <p:ph type="body" idx="1"/>
          </p:nvPr>
        </p:nvSpPr>
        <p:spPr>
          <a:xfrm>
            <a:off x="865162" y="1242742"/>
            <a:ext cx="7896798" cy="3340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419" sz="1600" b="1" dirty="0">
                <a:solidFill>
                  <a:srgbClr val="000000"/>
                </a:solidFill>
                <a:latin typeface="Arial"/>
                <a:ea typeface="Arial"/>
                <a:cs typeface="Arial"/>
                <a:sym typeface="Arial"/>
              </a:rPr>
              <a:t>Primera Etapa. (Aún tentativa, hasta realizar las entrevistas y el muestreo).</a:t>
            </a:r>
            <a:endParaRPr sz="1600" b="1" dirty="0">
              <a:solidFill>
                <a:srgbClr val="000000"/>
              </a:solidFill>
              <a:latin typeface="Arial"/>
              <a:ea typeface="Arial"/>
              <a:cs typeface="Arial"/>
              <a:sym typeface="Arial"/>
            </a:endParaRPr>
          </a:p>
          <a:p>
            <a:pPr marL="0" lvl="0" indent="0" algn="just" rtl="0">
              <a:lnSpc>
                <a:spcPct val="150000"/>
              </a:lnSpc>
              <a:spcBef>
                <a:spcPts val="800"/>
              </a:spcBef>
              <a:spcAft>
                <a:spcPts val="0"/>
              </a:spcAft>
              <a:buNone/>
            </a:pPr>
            <a:r>
              <a:rPr lang="es-419" sz="1100" b="1" dirty="0">
                <a:solidFill>
                  <a:srgbClr val="000000"/>
                </a:solidFill>
                <a:latin typeface="Arial"/>
                <a:ea typeface="Arial"/>
                <a:cs typeface="Arial"/>
                <a:sym typeface="Arial"/>
              </a:rPr>
              <a:t>1.Fijar objetivos y determinar alternativas.</a:t>
            </a:r>
            <a:endParaRPr sz="1100" b="1" dirty="0">
              <a:solidFill>
                <a:srgbClr val="000000"/>
              </a:solidFill>
              <a:latin typeface="Arial"/>
              <a:ea typeface="Arial"/>
              <a:cs typeface="Arial"/>
              <a:sym typeface="Arial"/>
            </a:endParaRPr>
          </a:p>
          <a:p>
            <a:pPr marL="0" lvl="0" indent="0" algn="just" rtl="0">
              <a:lnSpc>
                <a:spcPct val="150000"/>
              </a:lnSpc>
              <a:spcBef>
                <a:spcPts val="800"/>
              </a:spcBef>
              <a:spcAft>
                <a:spcPts val="0"/>
              </a:spcAft>
              <a:buNone/>
            </a:pPr>
            <a:r>
              <a:rPr lang="es-419" sz="1800" dirty="0">
                <a:solidFill>
                  <a:srgbClr val="000000"/>
                </a:solidFill>
                <a:latin typeface="Arial"/>
                <a:ea typeface="Arial"/>
                <a:cs typeface="Arial"/>
                <a:sym typeface="Arial"/>
              </a:rPr>
              <a:t>Creación del sitio, con dos tipos de usuarios, los cuales llamaremos:</a:t>
            </a:r>
            <a:endParaRPr sz="1800" dirty="0">
              <a:solidFill>
                <a:srgbClr val="000000"/>
              </a:solidFill>
              <a:latin typeface="Arial"/>
              <a:ea typeface="Arial"/>
              <a:cs typeface="Arial"/>
              <a:sym typeface="Arial"/>
            </a:endParaRPr>
          </a:p>
          <a:p>
            <a:pPr marL="685800" lvl="0" indent="-317500" algn="just" rtl="0">
              <a:lnSpc>
                <a:spcPct val="150000"/>
              </a:lnSpc>
              <a:spcBef>
                <a:spcPts val="800"/>
              </a:spcBef>
              <a:spcAft>
                <a:spcPts val="0"/>
              </a:spcAft>
              <a:buClr>
                <a:srgbClr val="000000"/>
              </a:buClr>
              <a:buSzPts val="1400"/>
              <a:buFont typeface="Arial"/>
              <a:buAutoNum type="alphaUcParenR"/>
            </a:pPr>
            <a:r>
              <a:rPr lang="es-419" sz="1800" dirty="0">
                <a:solidFill>
                  <a:srgbClr val="000000"/>
                </a:solidFill>
                <a:latin typeface="Arial"/>
                <a:ea typeface="Arial"/>
                <a:cs typeface="Arial"/>
                <a:sym typeface="Arial"/>
              </a:rPr>
              <a:t>Proveedores. Capaces de ingresar los productos que ofrecen, así como fotos de cada uno de estos, poner su ubicación (pasillo y número), formas de contacto y si cuentan con envíos.</a:t>
            </a:r>
            <a:endParaRPr sz="1800" dirty="0">
              <a:solidFill>
                <a:srgbClr val="000000"/>
              </a:solidFill>
              <a:latin typeface="Arial"/>
              <a:ea typeface="Arial"/>
              <a:cs typeface="Arial"/>
              <a:sym typeface="Arial"/>
            </a:endParaRPr>
          </a:p>
          <a:p>
            <a:pPr marL="685800" lvl="0" indent="-317500" algn="just" rtl="0">
              <a:lnSpc>
                <a:spcPct val="150000"/>
              </a:lnSpc>
              <a:spcBef>
                <a:spcPts val="0"/>
              </a:spcBef>
              <a:spcAft>
                <a:spcPts val="0"/>
              </a:spcAft>
              <a:buClr>
                <a:srgbClr val="000000"/>
              </a:buClr>
              <a:buSzPts val="1400"/>
              <a:buFont typeface="Arial"/>
              <a:buAutoNum type="alphaUcParenR"/>
            </a:pPr>
            <a:r>
              <a:rPr lang="es-419" sz="1800" dirty="0">
                <a:solidFill>
                  <a:srgbClr val="000000"/>
                </a:solidFill>
                <a:latin typeface="Arial"/>
                <a:ea typeface="Arial"/>
                <a:cs typeface="Arial"/>
                <a:sym typeface="Arial"/>
              </a:rPr>
              <a:t>Clientes. Meramente tendrá permisos de lectura en esta etapa.</a:t>
            </a:r>
            <a:endParaRPr sz="1800" dirty="0">
              <a:solidFill>
                <a:srgbClr val="000000"/>
              </a:solidFill>
              <a:latin typeface="Arial"/>
              <a:ea typeface="Arial"/>
              <a:cs typeface="Arial"/>
              <a:sym typeface="Arial"/>
            </a:endParaRPr>
          </a:p>
          <a:p>
            <a:pPr marL="0" lvl="0" indent="0" algn="l" rtl="0">
              <a:spcBef>
                <a:spcPts val="8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822960" y="292850"/>
            <a:ext cx="800934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Paradigma de desarrollo</a:t>
            </a:r>
            <a:endParaRPr dirty="0"/>
          </a:p>
        </p:txBody>
      </p:sp>
      <p:sp>
        <p:nvSpPr>
          <p:cNvPr id="173" name="Google Shape;173;p31"/>
          <p:cNvSpPr txBox="1">
            <a:spLocks noGrp="1"/>
          </p:cNvSpPr>
          <p:nvPr>
            <p:ph type="body" idx="1"/>
          </p:nvPr>
        </p:nvSpPr>
        <p:spPr>
          <a:xfrm>
            <a:off x="822958" y="1228675"/>
            <a:ext cx="8009341" cy="33402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419" sz="1600" dirty="0">
                <a:solidFill>
                  <a:srgbClr val="000000"/>
                </a:solidFill>
                <a:latin typeface="Arial"/>
                <a:ea typeface="Arial"/>
                <a:cs typeface="Arial"/>
                <a:sym typeface="Arial"/>
              </a:rPr>
              <a:t>Opciones.</a:t>
            </a:r>
            <a:endParaRPr sz="1600" dirty="0">
              <a:solidFill>
                <a:srgbClr val="000000"/>
              </a:solidFill>
              <a:latin typeface="Arial"/>
              <a:ea typeface="Arial"/>
              <a:cs typeface="Arial"/>
              <a:sym typeface="Arial"/>
            </a:endParaRPr>
          </a:p>
          <a:p>
            <a:pPr marL="0" lvl="0" indent="0" algn="just" rtl="0">
              <a:lnSpc>
                <a:spcPct val="150000"/>
              </a:lnSpc>
              <a:spcBef>
                <a:spcPts val="800"/>
              </a:spcBef>
              <a:spcAft>
                <a:spcPts val="0"/>
              </a:spcAft>
              <a:buNone/>
            </a:pPr>
            <a:r>
              <a:rPr lang="es-419" sz="1600" dirty="0">
                <a:solidFill>
                  <a:srgbClr val="000000"/>
                </a:solidFill>
                <a:latin typeface="Arial"/>
                <a:ea typeface="Arial"/>
                <a:cs typeface="Arial"/>
                <a:sym typeface="Arial"/>
              </a:rPr>
              <a:t>I.-En esta etapa los proveedores serán meramente agregados por los programadores, evitando así falsos usuarios y los clientes tendrán acceso a una página de consulta.</a:t>
            </a:r>
            <a:endParaRPr sz="1600" dirty="0">
              <a:solidFill>
                <a:srgbClr val="000000"/>
              </a:solidFill>
              <a:latin typeface="Arial"/>
              <a:ea typeface="Arial"/>
              <a:cs typeface="Arial"/>
              <a:sym typeface="Arial"/>
            </a:endParaRPr>
          </a:p>
          <a:p>
            <a:pPr marL="0" lvl="0" indent="0" algn="just" rtl="0">
              <a:lnSpc>
                <a:spcPct val="150000"/>
              </a:lnSpc>
              <a:spcBef>
                <a:spcPts val="800"/>
              </a:spcBef>
              <a:spcAft>
                <a:spcPts val="0"/>
              </a:spcAft>
              <a:buNone/>
            </a:pPr>
            <a:r>
              <a:rPr lang="es-419" sz="1600" dirty="0">
                <a:solidFill>
                  <a:srgbClr val="000000"/>
                </a:solidFill>
                <a:latin typeface="Arial"/>
                <a:ea typeface="Arial"/>
                <a:cs typeface="Arial"/>
                <a:sym typeface="Arial"/>
              </a:rPr>
              <a:t>II.-En esta etapa se crearán usurarios y se les dará la opción de elegir qué tipo de usuario será, los proveedores sólo podrán ser creados con una clave única que darán los programadores ya que hayan comprobado que pertenecen a ese grupo, los clientes por su parte se les dará permiso de revisar los distintos proveedores, así como sus catálogos.</a:t>
            </a:r>
            <a:endParaRPr sz="1600" dirty="0">
              <a:solidFill>
                <a:srgbClr val="000000"/>
              </a:solidFill>
              <a:latin typeface="Arial"/>
              <a:ea typeface="Arial"/>
              <a:cs typeface="Arial"/>
              <a:sym typeface="Arial"/>
            </a:endParaRPr>
          </a:p>
          <a:p>
            <a:pPr marL="0" lvl="0" indent="0" algn="just" rtl="0">
              <a:lnSpc>
                <a:spcPct val="150000"/>
              </a:lnSpc>
              <a:spcBef>
                <a:spcPts val="800"/>
              </a:spcBef>
              <a:spcAft>
                <a:spcPts val="0"/>
              </a:spcAft>
              <a:buNone/>
            </a:pPr>
            <a:endParaRPr sz="1600" dirty="0">
              <a:solidFill>
                <a:srgbClr val="000000"/>
              </a:solidFill>
              <a:latin typeface="Arial"/>
              <a:ea typeface="Arial"/>
              <a:cs typeface="Arial"/>
              <a:sym typeface="Arial"/>
            </a:endParaRPr>
          </a:p>
          <a:p>
            <a:pPr marL="0" lvl="0" indent="0" algn="l" rtl="0">
              <a:spcBef>
                <a:spcPts val="800"/>
              </a:spcBef>
              <a:spcAft>
                <a:spcPts val="1600"/>
              </a:spcAft>
              <a:buNone/>
            </a:pPr>
            <a:endParaRPr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1"/>
        <p:cNvGrpSpPr/>
        <p:nvPr/>
      </p:nvGrpSpPr>
      <p:grpSpPr>
        <a:xfrm>
          <a:off x="0" y="0"/>
          <a:ext cx="0" cy="0"/>
          <a:chOff x="0" y="0"/>
          <a:chExt cx="0" cy="0"/>
        </a:xfrm>
      </p:grpSpPr>
      <p:sp>
        <p:nvSpPr>
          <p:cNvPr id="70" name="Rectangle 69">
            <a:extLst>
              <a:ext uri="{FF2B5EF4-FFF2-40B4-BE49-F238E27FC236}">
                <a16:creationId xmlns:a16="http://schemas.microsoft.com/office/drawing/2014/main" id="{0F90CED2-72DA-49F5-8068-294F7EEF1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2" name="Rectangle 71">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4"/>
          <p:cNvSpPr txBox="1">
            <a:spLocks noGrp="1"/>
          </p:cNvSpPr>
          <p:nvPr>
            <p:ph type="title"/>
          </p:nvPr>
        </p:nvSpPr>
        <p:spPr>
          <a:xfrm>
            <a:off x="480060" y="479778"/>
            <a:ext cx="2474684" cy="418338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400"/>
              <a:t>Descripción </a:t>
            </a:r>
          </a:p>
        </p:txBody>
      </p:sp>
      <p:graphicFrame>
        <p:nvGraphicFramePr>
          <p:cNvPr id="65" name="Google Shape;63;p14">
            <a:extLst>
              <a:ext uri="{FF2B5EF4-FFF2-40B4-BE49-F238E27FC236}">
                <a16:creationId xmlns:a16="http://schemas.microsoft.com/office/drawing/2014/main" id="{CF533916-3312-43B7-A5C0-98C37E1A8F47}"/>
              </a:ext>
            </a:extLst>
          </p:cNvPr>
          <p:cNvGraphicFramePr/>
          <p:nvPr>
            <p:extLst>
              <p:ext uri="{D42A27DB-BD31-4B8C-83A1-F6EECF244321}">
                <p14:modId xmlns:p14="http://schemas.microsoft.com/office/powerpoint/2010/main" val="800182230"/>
              </p:ext>
            </p:extLst>
          </p:nvPr>
        </p:nvGraphicFramePr>
        <p:xfrm>
          <a:off x="2954745" y="79829"/>
          <a:ext cx="6131198" cy="4971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759654" y="292850"/>
            <a:ext cx="8072645"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Paradigma de desarrollo</a:t>
            </a:r>
            <a:endParaRPr dirty="0"/>
          </a:p>
        </p:txBody>
      </p:sp>
      <p:sp>
        <p:nvSpPr>
          <p:cNvPr id="179" name="Google Shape;179;p32"/>
          <p:cNvSpPr txBox="1">
            <a:spLocks noGrp="1"/>
          </p:cNvSpPr>
          <p:nvPr>
            <p:ph type="body" idx="1"/>
          </p:nvPr>
        </p:nvSpPr>
        <p:spPr>
          <a:xfrm>
            <a:off x="759654" y="1228675"/>
            <a:ext cx="8072646"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2. Evaluar las alternativas y elegir la mejor. </a:t>
            </a:r>
            <a:endParaRPr sz="1800" dirty="0"/>
          </a:p>
          <a:p>
            <a:pPr marL="0" lvl="0" indent="0" algn="l" rtl="0">
              <a:spcBef>
                <a:spcPts val="1600"/>
              </a:spcBef>
              <a:spcAft>
                <a:spcPts val="0"/>
              </a:spcAft>
              <a:buNone/>
            </a:pPr>
            <a:r>
              <a:rPr lang="es-419" sz="1800" dirty="0"/>
              <a:t>I.-Llevará a una reestructuración completa del sitio en etapas posteriores. </a:t>
            </a:r>
            <a:endParaRPr sz="1800" dirty="0"/>
          </a:p>
          <a:p>
            <a:pPr marL="0" lvl="0" indent="0" algn="l" rtl="0">
              <a:spcBef>
                <a:spcPts val="1600"/>
              </a:spcBef>
              <a:spcAft>
                <a:spcPts val="0"/>
              </a:spcAft>
              <a:buNone/>
            </a:pPr>
            <a:r>
              <a:rPr lang="es-419" sz="1800" dirty="0"/>
              <a:t>II.-Será más tardado, pero tendrá la estructura necesaria para que vaya evolucionando el proyecto en etapas posteriores. </a:t>
            </a:r>
            <a:endParaRPr sz="1800" dirty="0"/>
          </a:p>
          <a:p>
            <a:pPr marL="0" lvl="0" indent="0" algn="l" rtl="0">
              <a:spcBef>
                <a:spcPts val="1600"/>
              </a:spcBef>
              <a:spcAft>
                <a:spcPts val="0"/>
              </a:spcAft>
              <a:buNone/>
            </a:pPr>
            <a:endParaRPr sz="1800" dirty="0"/>
          </a:p>
          <a:p>
            <a:pPr marL="0" lvl="0" indent="0" algn="l" rtl="0">
              <a:spcBef>
                <a:spcPts val="16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829994" y="292850"/>
            <a:ext cx="8002306"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Paradigma de desarrollo</a:t>
            </a:r>
            <a:endParaRPr dirty="0"/>
          </a:p>
        </p:txBody>
      </p:sp>
      <p:sp>
        <p:nvSpPr>
          <p:cNvPr id="185" name="Google Shape;185;p33"/>
          <p:cNvSpPr txBox="1">
            <a:spLocks noGrp="1"/>
          </p:cNvSpPr>
          <p:nvPr>
            <p:ph type="body" idx="1"/>
          </p:nvPr>
        </p:nvSpPr>
        <p:spPr>
          <a:xfrm>
            <a:off x="829992" y="1228675"/>
            <a:ext cx="8002307"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3. Desarrollo de la alternativa elegida y evaluación y validación del resultado. </a:t>
            </a:r>
            <a:endParaRPr sz="1800" dirty="0"/>
          </a:p>
          <a:p>
            <a:pPr marL="0" lvl="0" indent="0" algn="l" rtl="0">
              <a:spcBef>
                <a:spcPts val="1600"/>
              </a:spcBef>
              <a:spcAft>
                <a:spcPts val="0"/>
              </a:spcAft>
              <a:buNone/>
            </a:pPr>
            <a:r>
              <a:rPr lang="es-419" sz="1800" dirty="0"/>
              <a:t>Dividamos en </a:t>
            </a:r>
            <a:r>
              <a:rPr lang="es-419" sz="1800" dirty="0" err="1"/>
              <a:t>Frontend</a:t>
            </a:r>
            <a:r>
              <a:rPr lang="es-419" sz="1800" dirty="0"/>
              <a:t> y </a:t>
            </a:r>
            <a:r>
              <a:rPr lang="es-419" sz="1800" dirty="0" err="1"/>
              <a:t>Backend</a:t>
            </a:r>
            <a:r>
              <a:rPr lang="es-419" sz="1800" dirty="0"/>
              <a:t> </a:t>
            </a:r>
            <a:endParaRPr sz="1800" dirty="0"/>
          </a:p>
          <a:p>
            <a:pPr marL="0" lvl="0" indent="0" algn="l" rtl="0">
              <a:spcBef>
                <a:spcPts val="1600"/>
              </a:spcBef>
              <a:spcAft>
                <a:spcPts val="0"/>
              </a:spcAft>
              <a:buNone/>
            </a:pPr>
            <a:r>
              <a:rPr lang="es-419" sz="1800" dirty="0"/>
              <a:t>Para el desarrollo del </a:t>
            </a:r>
            <a:r>
              <a:rPr lang="es-419" sz="1800" dirty="0" err="1"/>
              <a:t>Backend</a:t>
            </a:r>
            <a:r>
              <a:rPr lang="es-419" sz="1800" dirty="0"/>
              <a:t>: </a:t>
            </a:r>
            <a:endParaRPr sz="1800" dirty="0"/>
          </a:p>
          <a:p>
            <a:pPr marL="0" lvl="0" indent="0" algn="l" rtl="0">
              <a:spcBef>
                <a:spcPts val="1600"/>
              </a:spcBef>
              <a:spcAft>
                <a:spcPts val="0"/>
              </a:spcAft>
              <a:buNone/>
            </a:pPr>
            <a:r>
              <a:rPr lang="es-419" sz="1800" dirty="0"/>
              <a:t>Creación de las bases de datos respectivas a los usuarios y a los productos de los proveedores, así como los </a:t>
            </a:r>
            <a:r>
              <a:rPr lang="es-419" sz="1800" dirty="0" err="1"/>
              <a:t>scritps</a:t>
            </a:r>
            <a:r>
              <a:rPr lang="es-419" sz="1800" dirty="0"/>
              <a:t> necesarios para desplegar las consultas de dichos artículos. (Uso de  JS,HTML POSTGRES-PGADMIN 4/ </a:t>
            </a:r>
            <a:r>
              <a:rPr lang="es-419" sz="1800" dirty="0" err="1"/>
              <a:t>Workbench</a:t>
            </a:r>
            <a:r>
              <a:rPr lang="es-419" sz="1800" dirty="0"/>
              <a:t>). </a:t>
            </a:r>
            <a:endParaRPr sz="1800" dirty="0"/>
          </a:p>
          <a:p>
            <a:pPr marL="0" lvl="0" indent="0" algn="l" rtl="0">
              <a:spcBef>
                <a:spcPts val="1600"/>
              </a:spcBef>
              <a:spcAft>
                <a:spcPts val="0"/>
              </a:spcAft>
              <a:buNone/>
            </a:pPr>
            <a:r>
              <a:rPr lang="es-419" sz="1800" dirty="0"/>
              <a:t>Para el desarrollo del </a:t>
            </a:r>
            <a:r>
              <a:rPr lang="es-419" sz="1800" dirty="0" err="1"/>
              <a:t>Frontend</a:t>
            </a:r>
            <a:r>
              <a:rPr lang="es-419" sz="1800" dirty="0"/>
              <a:t>: </a:t>
            </a:r>
            <a:endParaRPr sz="1800" dirty="0"/>
          </a:p>
          <a:p>
            <a:pPr marL="0" lvl="0" indent="0" algn="l" rtl="0">
              <a:spcBef>
                <a:spcPts val="1600"/>
              </a:spcBef>
              <a:spcAft>
                <a:spcPts val="0"/>
              </a:spcAft>
              <a:buNone/>
            </a:pPr>
            <a:r>
              <a:rPr lang="es-419" sz="1800" dirty="0"/>
              <a:t>Se creará el entorno con el cual interactúan los usuarios (JS,BOOTSTRAP 4,MATERIALIZE,CSS,HTML). </a:t>
            </a:r>
            <a:endParaRPr sz="1800" dirty="0"/>
          </a:p>
          <a:p>
            <a:pPr marL="0" lvl="0" indent="0" algn="l" rtl="0">
              <a:spcBef>
                <a:spcPts val="16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a:xfrm>
            <a:off x="829994" y="292850"/>
            <a:ext cx="8002306"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Paradigma de desarrollo</a:t>
            </a:r>
            <a:endParaRPr dirty="0"/>
          </a:p>
        </p:txBody>
      </p:sp>
      <p:sp>
        <p:nvSpPr>
          <p:cNvPr id="191" name="Google Shape;191;p34"/>
          <p:cNvSpPr txBox="1">
            <a:spLocks noGrp="1"/>
          </p:cNvSpPr>
          <p:nvPr>
            <p:ph type="body" idx="1"/>
          </p:nvPr>
        </p:nvSpPr>
        <p:spPr>
          <a:xfrm>
            <a:off x="829992" y="1228675"/>
            <a:ext cx="8002307"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800" dirty="0"/>
              <a:t>4. Planificación de la próxima iteración</a:t>
            </a:r>
            <a:endParaRPr sz="1800" dirty="0"/>
          </a:p>
          <a:p>
            <a:pPr marL="0" lvl="0" indent="0" algn="l" rtl="0">
              <a:spcBef>
                <a:spcPts val="1600"/>
              </a:spcBef>
              <a:spcAft>
                <a:spcPts val="0"/>
              </a:spcAft>
              <a:buNone/>
            </a:pPr>
            <a:r>
              <a:rPr lang="es-419" sz="1800" dirty="0"/>
              <a:t>Se dejará listo el primer prototipo para que posteriormente se comience con la siguiente etapa que es el añadir una sección como en los sitios de compra online para realizar </a:t>
            </a:r>
            <a:r>
              <a:rPr lang="es-419" sz="1800" dirty="0" err="1"/>
              <a:t>pre-compras</a:t>
            </a:r>
            <a:r>
              <a:rPr lang="es-419" sz="1800" dirty="0"/>
              <a:t>, donde se podrá crear un pedido y será enviado al proveedor, para que los clientes sólo recojan sus compras en el lugar. </a:t>
            </a:r>
            <a:endParaRPr sz="1800" dirty="0"/>
          </a:p>
          <a:p>
            <a:pPr marL="0" lvl="0" indent="0" algn="l" rtl="0">
              <a:spcBef>
                <a:spcPts val="1600"/>
              </a:spcBef>
              <a:spcAft>
                <a:spcPts val="1600"/>
              </a:spcAft>
              <a:buNone/>
            </a:pPr>
            <a:endParaRPr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7"/>
        <p:cNvGrpSpPr/>
        <p:nvPr/>
      </p:nvGrpSpPr>
      <p:grpSpPr>
        <a:xfrm>
          <a:off x="0" y="0"/>
          <a:ext cx="0" cy="0"/>
          <a:chOff x="0" y="0"/>
          <a:chExt cx="0" cy="0"/>
        </a:xfrm>
      </p:grpSpPr>
      <p:sp>
        <p:nvSpPr>
          <p:cNvPr id="76" name="Rectangle 75">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Google Shape;68;p15"/>
          <p:cNvSpPr txBox="1">
            <a:spLocks noGrp="1"/>
          </p:cNvSpPr>
          <p:nvPr>
            <p:ph type="title"/>
          </p:nvPr>
        </p:nvSpPr>
        <p:spPr>
          <a:xfrm>
            <a:off x="767671" y="514350"/>
            <a:ext cx="7870143" cy="1114425"/>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400"/>
              <a:t>Justificación</a:t>
            </a:r>
          </a:p>
        </p:txBody>
      </p:sp>
      <p:sp>
        <p:nvSpPr>
          <p:cNvPr id="78" name="Rectangle 77">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Google Shape;69;p15"/>
          <p:cNvSpPr txBox="1">
            <a:spLocks noGrp="1"/>
          </p:cNvSpPr>
          <p:nvPr>
            <p:ph type="body" idx="1"/>
          </p:nvPr>
        </p:nvSpPr>
        <p:spPr>
          <a:xfrm>
            <a:off x="767671" y="1322363"/>
            <a:ext cx="3804328" cy="3664633"/>
          </a:xfrm>
          <a:prstGeom prst="rect">
            <a:avLst/>
          </a:prstGeom>
        </p:spPr>
        <p:txBody>
          <a:bodyPr spcFirstLastPara="1" vert="horz" lIns="91440" tIns="45720" rIns="91440" bIns="45720" rtlCol="0" anchorCtr="0">
            <a:normAutofit/>
          </a:bodyPr>
          <a:lstStyle/>
          <a:p>
            <a:pPr marL="384048" lvl="0" indent="-384048" algn="just" defTabSz="914400">
              <a:spcBef>
                <a:spcPts val="0"/>
              </a:spcBef>
              <a:spcAft>
                <a:spcPts val="200"/>
              </a:spcAft>
              <a:buFont typeface="Franklin Gothic Book" panose="020B0503020102020204" pitchFamily="34" charset="0"/>
              <a:buNone/>
            </a:pPr>
            <a:r>
              <a:rPr lang="en-US" sz="1600"/>
              <a:t>En una primera búsqueda no se encontró alguna plataforma que brinde al público la información que pretende ofrecer la nuestra, siendo la central de abastos un lugar con tanta afluencia de clientes, al día entran alrededor de 60 mil vehículos, y trabajan al rededor de 90 mil personas, tenemos un sector muy grande al cual ofrecer nuestro producto. </a:t>
            </a:r>
          </a:p>
          <a:p>
            <a:pPr marL="384048" lvl="0" indent="-384048" algn="just" defTabSz="914400">
              <a:spcBef>
                <a:spcPts val="1600"/>
              </a:spcBef>
              <a:spcAft>
                <a:spcPts val="200"/>
              </a:spcAft>
              <a:buFont typeface="Franklin Gothic Book" panose="020B0503020102020204" pitchFamily="34" charset="0"/>
              <a:buNone/>
            </a:pPr>
            <a:r>
              <a:rPr lang="en-US" sz="1600"/>
              <a:t> </a:t>
            </a:r>
          </a:p>
          <a:p>
            <a:pPr marL="384048" lvl="0" indent="-384048" algn="just" defTabSz="914400">
              <a:spcBef>
                <a:spcPts val="1600"/>
              </a:spcBef>
              <a:spcAft>
                <a:spcPts val="200"/>
              </a:spcAft>
              <a:buFont typeface="Franklin Gothic Book" panose="020B0503020102020204" pitchFamily="34" charset="0"/>
              <a:buNone/>
            </a:pPr>
            <a:r>
              <a:rPr lang="en-US" sz="1600"/>
              <a:t> </a:t>
            </a:r>
          </a:p>
          <a:p>
            <a:pPr marL="384048" lvl="0" indent="-384048" algn="just" defTabSz="914400">
              <a:spcBef>
                <a:spcPts val="1600"/>
              </a:spcBef>
              <a:spcAft>
                <a:spcPts val="200"/>
              </a:spcAft>
              <a:buFont typeface="Franklin Gothic Book" panose="020B0503020102020204" pitchFamily="34" charset="0"/>
              <a:buNone/>
            </a:pPr>
            <a:endParaRPr lang="en-US" sz="1600"/>
          </a:p>
        </p:txBody>
      </p:sp>
      <p:pic>
        <p:nvPicPr>
          <p:cNvPr id="73" name="Graphic 72">
            <a:extLst>
              <a:ext uri="{FF2B5EF4-FFF2-40B4-BE49-F238E27FC236}">
                <a16:creationId xmlns:a16="http://schemas.microsoft.com/office/drawing/2014/main" id="{65E7CD63-A609-4EC9-998C-CD3AACC9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4790" y="1762676"/>
            <a:ext cx="2656963" cy="265696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3"/>
        <p:cNvGrpSpPr/>
        <p:nvPr/>
      </p:nvGrpSpPr>
      <p:grpSpPr>
        <a:xfrm>
          <a:off x="0" y="0"/>
          <a:ext cx="0" cy="0"/>
          <a:chOff x="0" y="0"/>
          <a:chExt cx="0" cy="0"/>
        </a:xfrm>
      </p:grpSpPr>
      <p:grpSp>
        <p:nvGrpSpPr>
          <p:cNvPr id="80" name="Group 7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8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84" name="Rectangle 83">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oogle Shape;74;p16"/>
          <p:cNvPicPr preferRelativeResize="0"/>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32205" t="18908" r="31950" b="26333"/>
          <a:stretch/>
        </p:blipFill>
        <p:spPr>
          <a:xfrm>
            <a:off x="629195" y="480060"/>
            <a:ext cx="4868307" cy="4183380"/>
          </a:xfrm>
          <a:prstGeom prst="rect">
            <a:avLst/>
          </a:prstGeom>
          <a:noFill/>
        </p:spPr>
      </p:pic>
      <p:sp>
        <p:nvSpPr>
          <p:cNvPr id="86"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987575" y="480060"/>
            <a:ext cx="1722021" cy="275623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75" name="Google Shape;75;p16"/>
          <p:cNvSpPr txBox="1">
            <a:spLocks noGrp="1"/>
          </p:cNvSpPr>
          <p:nvPr>
            <p:ph type="title"/>
          </p:nvPr>
        </p:nvSpPr>
        <p:spPr>
          <a:xfrm>
            <a:off x="6427249" y="986191"/>
            <a:ext cx="2382185" cy="225010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500" cap="all"/>
              <a:t>Tabla de competidores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9"/>
        <p:cNvGrpSpPr/>
        <p:nvPr/>
      </p:nvGrpSpPr>
      <p:grpSpPr>
        <a:xfrm>
          <a:off x="0" y="0"/>
          <a:ext cx="0" cy="0"/>
          <a:chOff x="0" y="0"/>
          <a:chExt cx="0" cy="0"/>
        </a:xfrm>
      </p:grpSpPr>
      <p:grpSp>
        <p:nvGrpSpPr>
          <p:cNvPr id="87" name="Group 8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8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8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91" name="Rectangle 9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80" name="Google Shape;80;p17"/>
          <p:cNvSpPr txBox="1">
            <a:spLocks noGrp="1"/>
          </p:cNvSpPr>
          <p:nvPr>
            <p:ph type="title"/>
          </p:nvPr>
        </p:nvSpPr>
        <p:spPr>
          <a:xfrm>
            <a:off x="6115639" y="475521"/>
            <a:ext cx="2516957" cy="279962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4200" cap="all"/>
              <a:t>Tabla de insumos</a:t>
            </a:r>
          </a:p>
        </p:txBody>
      </p:sp>
      <p:sp>
        <p:nvSpPr>
          <p:cNvPr id="9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9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82" name="Google Shape;82;p17"/>
          <p:cNvPicPr preferRelativeResize="0"/>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26705" t="14340" r="25919" b="8020"/>
          <a:stretch/>
        </p:blipFill>
        <p:spPr>
          <a:xfrm>
            <a:off x="929990" y="860442"/>
            <a:ext cx="4418524" cy="3479796"/>
          </a:xfrm>
          <a:prstGeom prst="rect">
            <a:avLst/>
          </a:prstGeom>
          <a:no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grpSp>
        <p:nvGrpSpPr>
          <p:cNvPr id="104" name="Group 9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9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5" name="Rectangle 97">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Google Shape;89;p18"/>
          <p:cNvPicPr preferRelativeResize="0"/>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27061" t="15442" r="25826" b="1397"/>
          <a:stretch/>
        </p:blipFill>
        <p:spPr>
          <a:xfrm>
            <a:off x="956682" y="480060"/>
            <a:ext cx="4213333" cy="4183380"/>
          </a:xfrm>
          <a:prstGeom prst="rect">
            <a:avLst/>
          </a:prstGeom>
          <a:noFill/>
        </p:spPr>
      </p:pic>
      <p:sp>
        <p:nvSpPr>
          <p:cNvPr id="106"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987575" y="480060"/>
            <a:ext cx="1722021" cy="275623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87" name="Google Shape;87;p18"/>
          <p:cNvSpPr txBox="1">
            <a:spLocks noGrp="1"/>
          </p:cNvSpPr>
          <p:nvPr>
            <p:ph type="title"/>
          </p:nvPr>
        </p:nvSpPr>
        <p:spPr>
          <a:xfrm>
            <a:off x="6427249" y="986191"/>
            <a:ext cx="2382185" cy="225010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600" cap="all"/>
              <a:t>Mano de obra directa (M.O.D.)</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3"/>
        <p:cNvGrpSpPr/>
        <p:nvPr/>
      </p:nvGrpSpPr>
      <p:grpSpPr>
        <a:xfrm>
          <a:off x="0" y="0"/>
          <a:ext cx="0" cy="0"/>
          <a:chOff x="0" y="0"/>
          <a:chExt cx="0" cy="0"/>
        </a:xfrm>
      </p:grpSpPr>
      <p:grpSp>
        <p:nvGrpSpPr>
          <p:cNvPr id="101" name="Group 10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0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5" name="Rectangle 104">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94" name="Google Shape;94;p19"/>
          <p:cNvSpPr txBox="1">
            <a:spLocks noGrp="1"/>
          </p:cNvSpPr>
          <p:nvPr>
            <p:ph type="title"/>
          </p:nvPr>
        </p:nvSpPr>
        <p:spPr>
          <a:xfrm>
            <a:off x="6115639" y="475521"/>
            <a:ext cx="2516957" cy="279962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800" cap="all"/>
              <a:t>Diagrama lógico</a:t>
            </a:r>
          </a:p>
        </p:txBody>
      </p:sp>
      <p:sp>
        <p:nvSpPr>
          <p:cNvPr id="107"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09"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71002"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96" name="Google Shape;96;p19"/>
          <p:cNvPicPr preferRelativeResize="0"/>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15261" t="27594" r="22191" b="2650"/>
          <a:stretch/>
        </p:blipFill>
        <p:spPr>
          <a:xfrm>
            <a:off x="899185" y="1088572"/>
            <a:ext cx="4427557" cy="3106058"/>
          </a:xfrm>
          <a:prstGeom prst="rect">
            <a:avLst/>
          </a:prstGeom>
          <a:no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0"/>
        <p:cNvGrpSpPr/>
        <p:nvPr/>
      </p:nvGrpSpPr>
      <p:grpSpPr>
        <a:xfrm>
          <a:off x="0" y="0"/>
          <a:ext cx="0" cy="0"/>
          <a:chOff x="0" y="0"/>
          <a:chExt cx="0" cy="0"/>
        </a:xfrm>
      </p:grpSpPr>
      <p:grpSp>
        <p:nvGrpSpPr>
          <p:cNvPr id="108" name="Group 10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0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2" name="Rectangle 111">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oogle Shape;103;p20"/>
          <p:cNvPicPr preferRelativeResize="0"/>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5706" y="822098"/>
            <a:ext cx="5175285" cy="3499303"/>
          </a:xfrm>
          <a:prstGeom prst="rect">
            <a:avLst/>
          </a:prstGeom>
          <a:noFill/>
        </p:spPr>
      </p:pic>
      <p:sp>
        <p:nvSpPr>
          <p:cNvPr id="114"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987575" y="480060"/>
            <a:ext cx="1722021" cy="275623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01" name="Google Shape;101;p20"/>
          <p:cNvSpPr txBox="1">
            <a:spLocks noGrp="1"/>
          </p:cNvSpPr>
          <p:nvPr>
            <p:ph type="title"/>
          </p:nvPr>
        </p:nvSpPr>
        <p:spPr>
          <a:xfrm>
            <a:off x="6427249" y="986191"/>
            <a:ext cx="2382185" cy="225010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cap="all"/>
              <a:t>Diagramas hijo</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7"/>
        <p:cNvGrpSpPr/>
        <p:nvPr/>
      </p:nvGrpSpPr>
      <p:grpSpPr>
        <a:xfrm>
          <a:off x="0" y="0"/>
          <a:ext cx="0" cy="0"/>
          <a:chOff x="0" y="0"/>
          <a:chExt cx="0" cy="0"/>
        </a:xfrm>
      </p:grpSpPr>
      <p:grpSp>
        <p:nvGrpSpPr>
          <p:cNvPr id="129" name="Group 12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13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3" name="Rectangle 132">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8" name="Google Shape;108;p21"/>
          <p:cNvSpPr txBox="1">
            <a:spLocks noGrp="1"/>
          </p:cNvSpPr>
          <p:nvPr>
            <p:ph type="title"/>
          </p:nvPr>
        </p:nvSpPr>
        <p:spPr>
          <a:xfrm>
            <a:off x="5033913" y="475521"/>
            <a:ext cx="3598683" cy="2799626"/>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2900" cap="all"/>
              <a:t>Funciones explicadas(Etapas del sistema)</a:t>
            </a:r>
          </a:p>
        </p:txBody>
      </p:sp>
      <p:sp>
        <p:nvSpPr>
          <p:cNvPr id="135"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0908" y="1512462"/>
            <a:ext cx="2456260" cy="3306366"/>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7"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86872" y="475521"/>
            <a:ext cx="2456751" cy="3306366"/>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10" name="Google Shape;110;p21"/>
          <p:cNvPicPr preferRelativeResize="0"/>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32385" t="35417" r="30441" b="2027"/>
          <a:stretch/>
        </p:blipFill>
        <p:spPr>
          <a:xfrm>
            <a:off x="867929" y="877582"/>
            <a:ext cx="3462497" cy="3614589"/>
          </a:xfrm>
          <a:prstGeom prst="rect">
            <a:avLst/>
          </a:prstGeom>
          <a:no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1135</Words>
  <Application>Microsoft Office PowerPoint</Application>
  <PresentationFormat>Presentación en pantalla (16:9)</PresentationFormat>
  <Paragraphs>89</Paragraphs>
  <Slides>22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Franklin Gothic Book</vt:lpstr>
      <vt:lpstr>Arial</vt:lpstr>
      <vt:lpstr>Recorte</vt:lpstr>
      <vt:lpstr>Central</vt:lpstr>
      <vt:lpstr>Descripción </vt:lpstr>
      <vt:lpstr>Justificación</vt:lpstr>
      <vt:lpstr>Tabla de competidores</vt:lpstr>
      <vt:lpstr>Tabla de insumos</vt:lpstr>
      <vt:lpstr>Mano de obra directa (M.O.D.)</vt:lpstr>
      <vt:lpstr>Diagrama lógico</vt:lpstr>
      <vt:lpstr>Diagramas hijo</vt:lpstr>
      <vt:lpstr>Funciones explicadas(Etapas del sistema)</vt:lpstr>
      <vt:lpstr>Tiempo de desarrollo</vt:lpstr>
      <vt:lpstr>OBJETIVOS</vt:lpstr>
      <vt:lpstr>Técnicas de recopilación de información</vt:lpstr>
      <vt:lpstr>Técnicas de recopilación de información</vt:lpstr>
      <vt:lpstr>Técnicas de recopilación de información</vt:lpstr>
      <vt:lpstr>Técnicas de recopilación de información</vt:lpstr>
      <vt:lpstr>Lenguas y herramientas</vt:lpstr>
      <vt:lpstr>Paradigma de desarrollo</vt:lpstr>
      <vt:lpstr>Paradigma de desarrollo</vt:lpstr>
      <vt:lpstr>Paradigma de desarrollo</vt:lpstr>
      <vt:lpstr>Paradigma de desarrollo</vt:lpstr>
      <vt:lpstr>Paradigma de desarrollo</vt:lpstr>
      <vt:lpstr>Paradigma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dc:title>
  <dc:creator>Jorge Eduardo Castro Cruces</dc:creator>
  <cp:lastModifiedBy>Jorge Eduardo Castro Cruces</cp:lastModifiedBy>
  <cp:revision>4</cp:revision>
  <dcterms:created xsi:type="dcterms:W3CDTF">2019-09-19T03:05:49Z</dcterms:created>
  <dcterms:modified xsi:type="dcterms:W3CDTF">2019-09-19T03:35:39Z</dcterms:modified>
</cp:coreProperties>
</file>