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6C591-61E5-40C0-AD84-AF0F9EBB5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1477631"/>
            <a:ext cx="10993549" cy="1475013"/>
          </a:xfrm>
        </p:spPr>
        <p:txBody>
          <a:bodyPr>
            <a:normAutofit/>
          </a:bodyPr>
          <a:lstStyle/>
          <a:p>
            <a:r>
              <a:rPr lang="es-MX" sz="4800" dirty="0"/>
              <a:t>Ivar </a:t>
            </a:r>
            <a:r>
              <a:rPr lang="es-MX" sz="4800" dirty="0" err="1"/>
              <a:t>Hjalmar</a:t>
            </a:r>
            <a:r>
              <a:rPr lang="es-MX" sz="4800" dirty="0"/>
              <a:t> Jacobson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BB5C66-099D-4156-9CAE-6E23D0F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217985"/>
            <a:ext cx="10993546" cy="2989384"/>
          </a:xfrm>
        </p:spPr>
        <p:txBody>
          <a:bodyPr>
            <a:normAutofit lnSpcReduction="10000"/>
          </a:bodyPr>
          <a:lstStyle/>
          <a:p>
            <a:pPr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Castro  Cruces  Jorge  Eduardo</a:t>
            </a:r>
          </a:p>
          <a:p>
            <a:pPr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Ibarra  Fernández  Luis</a:t>
            </a:r>
          </a:p>
          <a:p>
            <a:pPr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Medina  Granados  Alan  Alejandro</a:t>
            </a:r>
          </a:p>
          <a:p>
            <a:pPr>
              <a:lnSpc>
                <a:spcPts val="312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200" dirty="0"/>
              <a:t>Regalado  Ramos  Juan</a:t>
            </a:r>
          </a:p>
          <a:p>
            <a:endParaRPr lang="es-MX" dirty="0"/>
          </a:p>
          <a:p>
            <a:r>
              <a:rPr lang="es-MX" dirty="0"/>
              <a:t>Análisis y diseño orientado a objetos</a:t>
            </a:r>
          </a:p>
          <a:p>
            <a:r>
              <a:rPr lang="es-MX" dirty="0"/>
              <a:t>Cordero López Martha Rosa </a:t>
            </a:r>
          </a:p>
          <a:p>
            <a:r>
              <a:rPr lang="es-MX" dirty="0"/>
              <a:t>2CM5</a:t>
            </a:r>
          </a:p>
        </p:txBody>
      </p:sp>
    </p:spTree>
    <p:extLst>
      <p:ext uri="{BB962C8B-B14F-4D97-AF65-F5344CB8AC3E}">
        <p14:creationId xmlns:p14="http://schemas.microsoft.com/office/powerpoint/2010/main" val="217577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C3D28-BD6D-4A25-B857-C27C9D68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Actualmente, el </a:t>
            </a:r>
            <a:r>
              <a:rPr lang="es-MX" sz="2000" b="1" dirty="0"/>
              <a:t>Proceso Unificado </a:t>
            </a:r>
            <a:r>
              <a:rPr lang="es-MX" sz="2000" dirty="0"/>
              <a:t>(PU) y el </a:t>
            </a:r>
            <a:r>
              <a:rPr lang="es-MX" sz="2000" b="1" dirty="0"/>
              <a:t>Lenguaje de Modelo Unificado </a:t>
            </a:r>
            <a:r>
              <a:rPr lang="es-MX" sz="2000" dirty="0"/>
              <a:t>(UML) se usan mucho en proyectos de toda clase orientado a objetos.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B5EF8A-BEFA-4D3F-AAB2-EC26408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s-MX" dirty="0"/>
              <a:t>Breve historia</a:t>
            </a:r>
          </a:p>
        </p:txBody>
      </p:sp>
    </p:spTree>
    <p:extLst>
      <p:ext uri="{BB962C8B-B14F-4D97-AF65-F5344CB8AC3E}">
        <p14:creationId xmlns:p14="http://schemas.microsoft.com/office/powerpoint/2010/main" val="64002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7A2B0-AEE5-4EB5-B5F1-FB6AEF3A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D439E-700F-418B-8FF7-AB3A7ECB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568" y="3851031"/>
            <a:ext cx="3937897" cy="22830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000" dirty="0" err="1">
                <a:solidFill>
                  <a:srgbClr val="FFFFFF"/>
                </a:solidFill>
              </a:rPr>
              <a:t>Fases</a:t>
            </a:r>
            <a:r>
              <a:rPr lang="en-US" sz="3000" dirty="0">
                <a:solidFill>
                  <a:srgbClr val="FFFFFF"/>
                </a:solidFill>
              </a:rPr>
              <a:t> del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4500" dirty="0" err="1">
                <a:solidFill>
                  <a:srgbClr val="FFFFFF"/>
                </a:solidFill>
              </a:rPr>
              <a:t>proceso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5000" dirty="0" err="1">
                <a:solidFill>
                  <a:srgbClr val="FFFFFF"/>
                </a:solidFill>
              </a:rPr>
              <a:t>unificado</a:t>
            </a:r>
            <a:endParaRPr lang="en-US" sz="50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22552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7A2B0-AEE5-4EB5-B5F1-FB6AEF3A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2A65314-8FD1-41B0-A5E6-92E9C921C101}"/>
              </a:ext>
            </a:extLst>
          </p:cNvPr>
          <p:cNvSpPr txBox="1">
            <a:spLocks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FASE DE CONCEPCIÓN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identifican</a:t>
            </a:r>
            <a:r>
              <a:rPr lang="en-US" sz="2000" dirty="0">
                <a:solidFill>
                  <a:srgbClr val="FFFFFF"/>
                </a:solidFill>
              </a:rPr>
              <a:t> los </a:t>
            </a:r>
            <a:r>
              <a:rPr lang="en-US" sz="2000" dirty="0" err="1">
                <a:solidFill>
                  <a:srgbClr val="FFFFFF"/>
                </a:solidFill>
              </a:rPr>
              <a:t>requerimientos</a:t>
            </a:r>
            <a:r>
              <a:rPr lang="en-US" sz="2000" dirty="0">
                <a:solidFill>
                  <a:srgbClr val="FFFFFF"/>
                </a:solidFill>
              </a:rPr>
              <a:t> del </a:t>
            </a:r>
            <a:r>
              <a:rPr lang="en-US" sz="2000" dirty="0" err="1">
                <a:solidFill>
                  <a:srgbClr val="FFFFFF"/>
                </a:solidFill>
              </a:rPr>
              <a:t>negocio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propone una </a:t>
            </a:r>
            <a:r>
              <a:rPr lang="en-US" sz="2000" dirty="0" err="1">
                <a:solidFill>
                  <a:srgbClr val="FFFFFF"/>
                </a:solidFill>
              </a:rPr>
              <a:t>arquitectura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aproximada</a:t>
            </a:r>
            <a:r>
              <a:rPr lang="en-US" sz="2000" dirty="0">
                <a:solidFill>
                  <a:srgbClr val="FFFFFF"/>
                </a:solidFill>
              </a:rPr>
              <a:t> para el </a:t>
            </a:r>
            <a:r>
              <a:rPr lang="en-US" sz="2000" dirty="0" err="1">
                <a:solidFill>
                  <a:srgbClr val="FFFFFF"/>
                </a:solidFill>
              </a:rPr>
              <a:t>sistema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desarrolla</a:t>
            </a:r>
            <a:r>
              <a:rPr lang="en-US" sz="2000" dirty="0">
                <a:solidFill>
                  <a:srgbClr val="FFFFFF"/>
                </a:solidFill>
              </a:rPr>
              <a:t> un plan para la </a:t>
            </a:r>
            <a:r>
              <a:rPr lang="en-US" sz="2000" dirty="0" err="1">
                <a:solidFill>
                  <a:srgbClr val="FFFFFF"/>
                </a:solidFill>
              </a:rPr>
              <a:t>naturaleza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iterativa</a:t>
            </a:r>
            <a:r>
              <a:rPr lang="en-US" sz="2000" dirty="0">
                <a:solidFill>
                  <a:srgbClr val="FFFFFF"/>
                </a:solidFill>
              </a:rPr>
              <a:t> e incremental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6732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7A2B0-AEE5-4EB5-B5F1-FB6AEF3A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2A65314-8FD1-41B0-A5E6-92E9C921C101}"/>
              </a:ext>
            </a:extLst>
          </p:cNvPr>
          <p:cNvSpPr txBox="1">
            <a:spLocks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FASE DE ELABORACIÓN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Mejora</a:t>
            </a:r>
            <a:r>
              <a:rPr lang="en-US" sz="2000" dirty="0">
                <a:solidFill>
                  <a:srgbClr val="FFFFFF"/>
                </a:solidFill>
              </a:rPr>
              <a:t> y </a:t>
            </a:r>
            <a:r>
              <a:rPr lang="en-US" sz="2000" dirty="0" err="1">
                <a:solidFill>
                  <a:srgbClr val="FFFFFF"/>
                </a:solidFill>
              </a:rPr>
              <a:t>amplía</a:t>
            </a:r>
            <a:r>
              <a:rPr lang="en-US" sz="2000" dirty="0">
                <a:solidFill>
                  <a:srgbClr val="FFFFFF"/>
                </a:solidFill>
              </a:rPr>
              <a:t> los </a:t>
            </a:r>
            <a:r>
              <a:rPr lang="en-US" sz="2000" dirty="0" err="1">
                <a:solidFill>
                  <a:srgbClr val="FFFFFF"/>
                </a:solidFill>
              </a:rPr>
              <a:t>casos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uso</a:t>
            </a:r>
            <a:r>
              <a:rPr lang="en-US" sz="2000" dirty="0">
                <a:solidFill>
                  <a:srgbClr val="FFFFFF"/>
                </a:solidFill>
              </a:rPr>
              <a:t> preliminaries </a:t>
            </a:r>
            <a:r>
              <a:rPr lang="en-US" sz="2000" dirty="0" err="1">
                <a:solidFill>
                  <a:srgbClr val="FFFFFF"/>
                </a:solidFill>
              </a:rPr>
              <a:t>desarrollados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como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parte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fase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concepción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Aumenta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representación</a:t>
            </a:r>
            <a:r>
              <a:rPr lang="en-US" sz="2000" dirty="0">
                <a:solidFill>
                  <a:srgbClr val="FFFFFF"/>
                </a:solidFill>
              </a:rPr>
              <a:t> de la </a:t>
            </a:r>
            <a:r>
              <a:rPr lang="en-US" sz="2000" dirty="0" err="1">
                <a:solidFill>
                  <a:srgbClr val="FFFFFF"/>
                </a:solidFill>
              </a:rPr>
              <a:t>arquitectura</a:t>
            </a:r>
            <a:r>
              <a:rPr lang="en-US" sz="2000" dirty="0">
                <a:solidFill>
                  <a:srgbClr val="FFFFFF"/>
                </a:solidFill>
              </a:rPr>
              <a:t>, para </a:t>
            </a:r>
            <a:r>
              <a:rPr lang="en-US" sz="2000" dirty="0" err="1">
                <a:solidFill>
                  <a:srgbClr val="FFFFFF"/>
                </a:solidFill>
              </a:rPr>
              <a:t>incluir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Los </a:t>
            </a:r>
            <a:r>
              <a:rPr lang="en-US" sz="1800" dirty="0" err="1">
                <a:solidFill>
                  <a:srgbClr val="FFFFFF"/>
                </a:solidFill>
              </a:rPr>
              <a:t>modelos</a:t>
            </a:r>
            <a:r>
              <a:rPr lang="en-US" sz="1800" dirty="0">
                <a:solidFill>
                  <a:srgbClr val="FFFFFF"/>
                </a:solidFill>
              </a:rPr>
              <a:t> del </a:t>
            </a:r>
            <a:r>
              <a:rPr lang="en-US" sz="1800" dirty="0" err="1">
                <a:solidFill>
                  <a:srgbClr val="FFFFFF"/>
                </a:solidFill>
              </a:rPr>
              <a:t>caso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uso</a:t>
            </a:r>
            <a:endParaRPr lang="es-MX" sz="1800" dirty="0">
              <a:solidFill>
                <a:srgbClr val="FFFFFF"/>
              </a:solidFill>
            </a:endParaRPr>
          </a:p>
          <a:p>
            <a:pPr lvl="1"/>
            <a:r>
              <a:rPr lang="es-MX" sz="1800" dirty="0">
                <a:solidFill>
                  <a:srgbClr val="FFFFFF"/>
                </a:solidFill>
              </a:rPr>
              <a:t>De requerimientos</a:t>
            </a:r>
          </a:p>
          <a:p>
            <a:pPr lvl="1"/>
            <a:r>
              <a:rPr lang="es-MX" sz="1800" dirty="0">
                <a:solidFill>
                  <a:srgbClr val="FFFFFF"/>
                </a:solidFill>
              </a:rPr>
              <a:t>Del diseño</a:t>
            </a:r>
          </a:p>
          <a:p>
            <a:pPr lvl="1"/>
            <a:r>
              <a:rPr lang="es-MX" sz="1800" dirty="0">
                <a:solidFill>
                  <a:srgbClr val="FFFFFF"/>
                </a:solidFill>
              </a:rPr>
              <a:t>De la implementación</a:t>
            </a:r>
          </a:p>
          <a:p>
            <a:pPr lvl="1"/>
            <a:r>
              <a:rPr lang="es-MX" sz="1800" dirty="0">
                <a:solidFill>
                  <a:srgbClr val="FFFFFF"/>
                </a:solidFill>
              </a:rPr>
              <a:t>Del despliegue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7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7A2B0-AEE5-4EB5-B5F1-FB6AEF3A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2A65314-8FD1-41B0-A5E6-92E9C921C101}"/>
              </a:ext>
            </a:extLst>
          </p:cNvPr>
          <p:cNvSpPr txBox="1">
            <a:spLocks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FASE DE CONSTRUCCIÓN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000" b="1" dirty="0" err="1">
                <a:solidFill>
                  <a:srgbClr val="FFFFFF"/>
                </a:solidFill>
              </a:rPr>
              <a:t>Desarrolla</a:t>
            </a:r>
            <a:r>
              <a:rPr lang="en-US" sz="2000" b="1" dirty="0">
                <a:solidFill>
                  <a:srgbClr val="FFFFFF"/>
                </a:solidFill>
              </a:rPr>
              <a:t> o </a:t>
            </a:r>
            <a:r>
              <a:rPr lang="en-US" sz="2000" b="1" dirty="0" err="1">
                <a:solidFill>
                  <a:srgbClr val="FFFFFF"/>
                </a:solidFill>
              </a:rPr>
              <a:t>adquiere</a:t>
            </a:r>
            <a:r>
              <a:rPr lang="en-US" sz="2000" b="1" dirty="0">
                <a:solidFill>
                  <a:srgbClr val="FFFFFF"/>
                </a:solidFill>
              </a:rPr>
              <a:t> los </a:t>
            </a:r>
            <a:r>
              <a:rPr lang="en-US" sz="2000" b="1" dirty="0" err="1">
                <a:solidFill>
                  <a:srgbClr val="FFFFFF"/>
                </a:solidFill>
              </a:rPr>
              <a:t>componentes</a:t>
            </a:r>
            <a:r>
              <a:rPr lang="en-US" sz="2000" b="1" dirty="0">
                <a:solidFill>
                  <a:srgbClr val="FFFFFF"/>
                </a:solidFill>
              </a:rPr>
              <a:t> del software </a:t>
            </a:r>
            <a:r>
              <a:rPr lang="en-US" sz="2000" b="1" dirty="0" err="1">
                <a:solidFill>
                  <a:srgbClr val="FFFFFF"/>
                </a:solidFill>
              </a:rPr>
              <a:t>necesarios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para que </a:t>
            </a:r>
            <a:r>
              <a:rPr lang="en-US" sz="2000" dirty="0" err="1">
                <a:solidFill>
                  <a:srgbClr val="FFFFFF"/>
                </a:solidFill>
              </a:rPr>
              <a:t>pueda</a:t>
            </a:r>
            <a:r>
              <a:rPr lang="en-US" sz="2000" dirty="0">
                <a:solidFill>
                  <a:srgbClr val="FFFFFF"/>
                </a:solidFill>
              </a:rPr>
              <a:t> ser </a:t>
            </a:r>
            <a:r>
              <a:rPr lang="en-US" sz="2000" dirty="0" err="1">
                <a:solidFill>
                  <a:srgbClr val="FFFFFF"/>
                </a:solidFill>
              </a:rPr>
              <a:t>operado</a:t>
            </a:r>
            <a:r>
              <a:rPr lang="en-US" sz="2000" dirty="0">
                <a:solidFill>
                  <a:srgbClr val="FFFFFF"/>
                </a:solidFill>
              </a:rPr>
              <a:t> por el </a:t>
            </a:r>
            <a:r>
              <a:rPr lang="en-US" sz="2000" dirty="0" err="1">
                <a:solidFill>
                  <a:srgbClr val="FFFFFF"/>
                </a:solidFill>
              </a:rPr>
              <a:t>ususario</a:t>
            </a:r>
            <a:r>
              <a:rPr lang="en-US" sz="2000" dirty="0">
                <a:solidFill>
                  <a:srgbClr val="FFFFFF"/>
                </a:solidFill>
              </a:rPr>
              <a:t> final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Se </a:t>
            </a:r>
            <a:r>
              <a:rPr lang="en-US" sz="2000" b="1" dirty="0" err="1">
                <a:solidFill>
                  <a:srgbClr val="FFFFFF"/>
                </a:solidFill>
              </a:rPr>
              <a:t>completan</a:t>
            </a:r>
            <a:r>
              <a:rPr lang="en-US" sz="2000" b="1" dirty="0">
                <a:solidFill>
                  <a:srgbClr val="FFFFFF"/>
                </a:solidFill>
              </a:rPr>
              <a:t> los </a:t>
            </a:r>
            <a:r>
              <a:rPr lang="en-US" sz="2000" b="1" dirty="0" err="1">
                <a:solidFill>
                  <a:srgbClr val="FFFFFF"/>
                </a:solidFill>
              </a:rPr>
              <a:t>modelos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previamente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estructurados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en</a:t>
            </a:r>
            <a:r>
              <a:rPr lang="en-US" sz="2000" dirty="0">
                <a:solidFill>
                  <a:srgbClr val="FFFFFF"/>
                </a:solidFill>
              </a:rPr>
              <a:t> las dos </a:t>
            </a:r>
            <a:r>
              <a:rPr lang="en-US" sz="2000" dirty="0" err="1">
                <a:solidFill>
                  <a:srgbClr val="FFFFFF"/>
                </a:solidFill>
              </a:rPr>
              <a:t>fases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anteriores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Se </a:t>
            </a:r>
            <a:r>
              <a:rPr lang="en-US" sz="2000" b="1" dirty="0" err="1">
                <a:solidFill>
                  <a:srgbClr val="FFFFFF"/>
                </a:solidFill>
              </a:rPr>
              <a:t>implementa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en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codigo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fuente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todas</a:t>
            </a:r>
            <a:r>
              <a:rPr lang="en-US" sz="2000" b="1" dirty="0">
                <a:solidFill>
                  <a:srgbClr val="FFFFFF"/>
                </a:solidFill>
              </a:rPr>
              <a:t> las </a:t>
            </a:r>
            <a:r>
              <a:rPr lang="en-US" sz="2000" b="1" dirty="0" err="1">
                <a:solidFill>
                  <a:srgbClr val="FFFFFF"/>
                </a:solidFill>
              </a:rPr>
              <a:t>funciones</a:t>
            </a:r>
            <a:r>
              <a:rPr lang="en-US" sz="2000" b="1" dirty="0">
                <a:solidFill>
                  <a:srgbClr val="FFFFFF"/>
                </a:solidFill>
              </a:rPr>
              <a:t> y </a:t>
            </a:r>
            <a:r>
              <a:rPr lang="en-US" sz="2000" b="1" dirty="0" err="1">
                <a:solidFill>
                  <a:srgbClr val="FFFFFF"/>
                </a:solidFill>
              </a:rPr>
              <a:t>características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necesarias</a:t>
            </a:r>
            <a:r>
              <a:rPr lang="en-US" sz="2000" dirty="0">
                <a:solidFill>
                  <a:srgbClr val="FFFFFF"/>
                </a:solidFill>
              </a:rPr>
              <a:t> para la </a:t>
            </a:r>
            <a:r>
              <a:rPr lang="en-US" sz="2000" dirty="0" err="1">
                <a:solidFill>
                  <a:srgbClr val="FFFFFF"/>
                </a:solidFill>
              </a:rPr>
              <a:t>implentación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902568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7A2B0-AEE5-4EB5-B5F1-FB6AEF3A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2A65314-8FD1-41B0-A5E6-92E9C921C101}"/>
              </a:ext>
            </a:extLst>
          </p:cNvPr>
          <p:cNvSpPr txBox="1">
            <a:spLocks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FASE DE TRANSICIÓN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</a:rPr>
              <a:t>Se </a:t>
            </a:r>
            <a:r>
              <a:rPr lang="en-US" sz="2000" b="1" dirty="0" err="1">
                <a:solidFill>
                  <a:srgbClr val="FFFFFF"/>
                </a:solidFill>
              </a:rPr>
              <a:t>presenta</a:t>
            </a:r>
            <a:r>
              <a:rPr lang="en-US" sz="2000" b="1" dirty="0">
                <a:solidFill>
                  <a:srgbClr val="FFFFFF"/>
                </a:solidFill>
              </a:rPr>
              <a:t> el software a los </a:t>
            </a:r>
            <a:r>
              <a:rPr lang="en-US" sz="2000" b="1" dirty="0" err="1">
                <a:solidFill>
                  <a:srgbClr val="FFFFFF"/>
                </a:solidFill>
              </a:rPr>
              <a:t>usuarios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finales para las </a:t>
            </a:r>
            <a:r>
              <a:rPr lang="en-US" sz="2000" dirty="0" err="1">
                <a:solidFill>
                  <a:srgbClr val="FFFFFF"/>
                </a:solidFill>
              </a:rPr>
              <a:t>pruebas</a:t>
            </a:r>
            <a:r>
              <a:rPr lang="en-US" sz="2000" dirty="0">
                <a:solidFill>
                  <a:srgbClr val="FFFFFF"/>
                </a:solidFill>
              </a:rPr>
              <a:t> beta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detectan</a:t>
            </a: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y </a:t>
            </a:r>
            <a:r>
              <a:rPr lang="en-US" sz="2000" b="1" dirty="0" err="1">
                <a:solidFill>
                  <a:srgbClr val="FFFFFF"/>
                </a:solidFill>
              </a:rPr>
              <a:t>reportan</a:t>
            </a:r>
            <a:r>
              <a:rPr lang="en-US" sz="2000" dirty="0">
                <a:solidFill>
                  <a:srgbClr val="FFFFFF"/>
                </a:solidFill>
              </a:rPr>
              <a:t> tanto los </a:t>
            </a:r>
            <a:r>
              <a:rPr lang="en-US" sz="2000" b="1" dirty="0" err="1">
                <a:solidFill>
                  <a:srgbClr val="FFFFFF"/>
                </a:solidFill>
              </a:rPr>
              <a:t>defectos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como</a:t>
            </a:r>
            <a:r>
              <a:rPr lang="en-US" sz="2000" dirty="0">
                <a:solidFill>
                  <a:srgbClr val="FFFFFF"/>
                </a:solidFill>
              </a:rPr>
              <a:t> los </a:t>
            </a:r>
            <a:r>
              <a:rPr lang="en-US" sz="2000" b="1" dirty="0" err="1">
                <a:solidFill>
                  <a:srgbClr val="FFFFFF"/>
                </a:solidFill>
              </a:rPr>
              <a:t>cambios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necesarios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generan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todos</a:t>
            </a:r>
            <a:r>
              <a:rPr lang="en-US" sz="2000" dirty="0">
                <a:solidFill>
                  <a:srgbClr val="FFFFFF"/>
                </a:solidFill>
              </a:rPr>
              <a:t> los </a:t>
            </a:r>
            <a:r>
              <a:rPr lang="en-US" sz="2000" dirty="0" err="1">
                <a:solidFill>
                  <a:srgbClr val="FFFFFF"/>
                </a:solidFill>
              </a:rPr>
              <a:t>materiales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apoyo</a:t>
            </a:r>
            <a:r>
              <a:rPr lang="en-US" sz="2000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Manuales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usuario</a:t>
            </a:r>
            <a:endParaRPr lang="en-US" sz="1800" dirty="0">
              <a:solidFill>
                <a:srgbClr val="FFFFFF"/>
              </a:solidFill>
            </a:endParaRP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Guías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solución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problemas</a:t>
            </a:r>
            <a:endParaRPr lang="en-US" sz="1800" dirty="0">
              <a:solidFill>
                <a:srgbClr val="FFFFFF"/>
              </a:solidFill>
            </a:endParaRPr>
          </a:p>
          <a:p>
            <a:pPr lvl="1"/>
            <a:r>
              <a:rPr lang="en-US" sz="1800" dirty="0" err="1">
                <a:solidFill>
                  <a:srgbClr val="FFFFFF"/>
                </a:solidFill>
              </a:rPr>
              <a:t>Procedimientos</a:t>
            </a:r>
            <a:r>
              <a:rPr lang="en-US" sz="1800" dirty="0">
                <a:solidFill>
                  <a:srgbClr val="FFFFFF"/>
                </a:solidFill>
              </a:rPr>
              <a:t> de </a:t>
            </a:r>
            <a:r>
              <a:rPr lang="en-US" sz="1800" dirty="0" err="1">
                <a:solidFill>
                  <a:srgbClr val="FFFFFF"/>
                </a:solidFill>
              </a:rPr>
              <a:t>instalción</a:t>
            </a:r>
            <a:r>
              <a:rPr lang="en-US" sz="1800" dirty="0">
                <a:solidFill>
                  <a:srgbClr val="FFFFFF"/>
                </a:solidFill>
              </a:rPr>
              <a:t>, etc.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34366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66D08039-6C4E-4870-9E3D-6218263DE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FB31D2E-CBC8-4C4A-917F-DCB48EAEB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CF4F09-0D96-42BE-AE16-84AB4E0B5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F87EE-372A-438E-B086-63D494ECA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B38E65-3AFD-404A-BEFC-3006BCB7A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B37A2B0-AEE5-4EB5-B5F1-FB6AEF3A4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389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598562-3047-4BC2-BFF9-F3942047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9E0D66-E86B-461B-B58E-7FB356BB0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2C7D57-D78E-413F-958A-00ABC850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6FEE5-A0CD-4B5D-B4C1-785801908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A81341-6C47-4992-BD01-6BCF3A34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72A65314-8FD1-41B0-A5E6-92E9C921C101}"/>
              </a:ext>
            </a:extLst>
          </p:cNvPr>
          <p:cNvSpPr txBox="1">
            <a:spLocks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</a:rPr>
              <a:t>FASE DE PRODUCCIÓN</a:t>
            </a:r>
          </a:p>
          <a:p>
            <a:pPr marL="0" indent="0">
              <a:buNone/>
            </a:pP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vigila</a:t>
            </a:r>
            <a:r>
              <a:rPr lang="en-US" sz="2000" dirty="0">
                <a:solidFill>
                  <a:srgbClr val="FFFFFF"/>
                </a:solidFill>
              </a:rPr>
              <a:t> el </a:t>
            </a:r>
            <a:r>
              <a:rPr lang="en-US" sz="2000" dirty="0" err="1">
                <a:solidFill>
                  <a:srgbClr val="FFFFFF"/>
                </a:solidFill>
              </a:rPr>
              <a:t>uso</a:t>
            </a:r>
            <a:r>
              <a:rPr lang="en-US" sz="2000" dirty="0">
                <a:solidFill>
                  <a:srgbClr val="FFFFFF"/>
                </a:solidFill>
              </a:rPr>
              <a:t> que se la da al software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brinda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apoyo</a:t>
            </a:r>
            <a:r>
              <a:rPr lang="en-US" sz="2000" dirty="0">
                <a:solidFill>
                  <a:srgbClr val="FFFFFF"/>
                </a:solidFill>
              </a:rPr>
              <a:t> para el </a:t>
            </a:r>
            <a:r>
              <a:rPr lang="en-US" sz="2000" dirty="0" err="1">
                <a:solidFill>
                  <a:srgbClr val="FFFFFF"/>
                </a:solidFill>
              </a:rPr>
              <a:t>ambiente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operación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reportan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defectos</a:t>
            </a:r>
            <a:r>
              <a:rPr lang="en-US" sz="2000" dirty="0">
                <a:solidFill>
                  <a:srgbClr val="FFFFFF"/>
                </a:solidFill>
              </a:rPr>
              <a:t> y </a:t>
            </a:r>
            <a:r>
              <a:rPr lang="en-US" sz="2000" dirty="0" err="1">
                <a:solidFill>
                  <a:srgbClr val="FFFFFF"/>
                </a:solidFill>
              </a:rPr>
              <a:t>soliciitudes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n-US" sz="2000" dirty="0" err="1">
                <a:solidFill>
                  <a:srgbClr val="FFFFFF"/>
                </a:solidFill>
              </a:rPr>
              <a:t>cambio</a:t>
            </a:r>
            <a:r>
              <a:rPr lang="en-US" sz="2000" dirty="0">
                <a:solidFill>
                  <a:srgbClr val="FFFFFF"/>
                </a:solidFill>
              </a:rPr>
              <a:t> para </a:t>
            </a:r>
            <a:r>
              <a:rPr lang="en-US" sz="2000" dirty="0" err="1">
                <a:solidFill>
                  <a:srgbClr val="FFFFFF"/>
                </a:solidFill>
              </a:rPr>
              <a:t>su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evaluación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91384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D52E4-0CF6-4646-B67D-0D195BA2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Ivar </a:t>
            </a:r>
            <a:r>
              <a:rPr lang="es-MX" dirty="0" err="1"/>
              <a:t>Hjalmar</a:t>
            </a:r>
            <a:r>
              <a:rPr lang="es-MX" dirty="0"/>
              <a:t> Jacobson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112D25-ED9A-4CA0-AE57-DC148878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0981"/>
          </a:xfrm>
        </p:spPr>
        <p:txBody>
          <a:bodyPr>
            <a:normAutofit/>
          </a:bodyPr>
          <a:lstStyle/>
          <a:p>
            <a:r>
              <a:rPr lang="es-MX" sz="2000" dirty="0"/>
              <a:t>Nacido en 1939</a:t>
            </a:r>
          </a:p>
          <a:p>
            <a:r>
              <a:rPr lang="es-MX" sz="2000" dirty="0"/>
              <a:t>Informático e ingeniero de software</a:t>
            </a:r>
          </a:p>
          <a:p>
            <a:r>
              <a:rPr lang="es-MX" sz="2000" dirty="0"/>
              <a:t>Sueco</a:t>
            </a:r>
          </a:p>
          <a:p>
            <a:r>
              <a:rPr lang="es-MX" sz="2000" dirty="0"/>
              <a:t>Conocido como el principal contribuyente a:</a:t>
            </a:r>
          </a:p>
          <a:p>
            <a:pPr lvl="1"/>
            <a:r>
              <a:rPr lang="es-MX" sz="1800" dirty="0"/>
              <a:t>UML </a:t>
            </a:r>
          </a:p>
          <a:p>
            <a:pPr lvl="1"/>
            <a:r>
              <a:rPr lang="es-MX" sz="1800" dirty="0" err="1"/>
              <a:t>Objectory</a:t>
            </a:r>
            <a:endParaRPr lang="es-MX" sz="1800" dirty="0"/>
          </a:p>
          <a:p>
            <a:pPr lvl="1"/>
            <a:r>
              <a:rPr lang="es-MX" sz="1800" dirty="0" err="1"/>
              <a:t>Rational</a:t>
            </a:r>
            <a:r>
              <a:rPr lang="es-MX" sz="1800" dirty="0"/>
              <a:t> </a:t>
            </a:r>
            <a:r>
              <a:rPr lang="es-MX" sz="1800" dirty="0" err="1"/>
              <a:t>Unified</a:t>
            </a:r>
            <a:r>
              <a:rPr lang="es-MX" sz="1800" dirty="0"/>
              <a:t> </a:t>
            </a:r>
            <a:r>
              <a:rPr lang="es-MX" sz="1800" dirty="0" err="1"/>
              <a:t>Process</a:t>
            </a:r>
            <a:r>
              <a:rPr lang="es-MX" sz="1800" dirty="0"/>
              <a:t> (RUP)</a:t>
            </a:r>
          </a:p>
          <a:p>
            <a:pPr lvl="1"/>
            <a:r>
              <a:rPr lang="es-MX" sz="1800" dirty="0"/>
              <a:t>Desarrollo de software orientado a aspectos</a:t>
            </a:r>
          </a:p>
          <a:p>
            <a:pPr lvl="1"/>
            <a:r>
              <a:rPr lang="es-MX" sz="1800" dirty="0" err="1"/>
              <a:t>Essence</a:t>
            </a:r>
            <a:r>
              <a:rPr lang="es-MX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29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03357-EF1C-472E-B5E6-83DB62C4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proceso unificado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5AD3F-8DB7-4BAB-A4E4-A6DD7C2B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En su libro fundamental, </a:t>
            </a:r>
            <a:r>
              <a:rPr lang="es-MX" sz="2000" i="1" dirty="0" err="1"/>
              <a:t>Unified</a:t>
            </a:r>
            <a:r>
              <a:rPr lang="es-MX" sz="2000" i="1" dirty="0"/>
              <a:t> </a:t>
            </a:r>
            <a:r>
              <a:rPr lang="es-MX" sz="2000" i="1" dirty="0" err="1"/>
              <a:t>Process</a:t>
            </a:r>
            <a:r>
              <a:rPr lang="es-MX" sz="2000" dirty="0"/>
              <a:t>, Ivar </a:t>
            </a:r>
            <a:r>
              <a:rPr lang="es-MX" sz="2000" dirty="0" err="1"/>
              <a:t>Javobson</a:t>
            </a:r>
            <a:r>
              <a:rPr lang="es-MX" sz="2000" dirty="0"/>
              <a:t>, Grady Booch y James </a:t>
            </a:r>
            <a:r>
              <a:rPr lang="es-MX" sz="2000" dirty="0" err="1"/>
              <a:t>Rumbaught</a:t>
            </a:r>
            <a:r>
              <a:rPr lang="es-MX" sz="2000" dirty="0"/>
              <a:t> [Jac99] analizan la necesidad de un proceso de software </a:t>
            </a:r>
            <a:r>
              <a:rPr lang="es-MX" sz="2000" b="1" i="1" dirty="0"/>
              <a:t>“Impulsado por el caso de uso, centrado en la arquitectura, iterativo e incremental”</a:t>
            </a:r>
            <a:r>
              <a:rPr lang="es-MX" sz="2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95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39C9C-F1C8-42F9-A309-7009DF32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Es un intento por obtener </a:t>
            </a:r>
            <a:r>
              <a:rPr lang="es-MX" sz="2000" b="1" dirty="0"/>
              <a:t>mejores rasgos y características </a:t>
            </a:r>
            <a:r>
              <a:rPr lang="es-MX" sz="2000" dirty="0"/>
              <a:t>de los </a:t>
            </a:r>
            <a:r>
              <a:rPr lang="es-MX" sz="2000" b="1" dirty="0"/>
              <a:t>modelos tradicionales </a:t>
            </a:r>
            <a:r>
              <a:rPr lang="es-MX" sz="2000" dirty="0"/>
              <a:t>del </a:t>
            </a:r>
            <a:r>
              <a:rPr lang="es-MX" sz="2000" b="1" dirty="0"/>
              <a:t>proceso de software</a:t>
            </a:r>
            <a:r>
              <a:rPr lang="es-MX" sz="2000" dirty="0"/>
              <a:t>.</a:t>
            </a:r>
          </a:p>
          <a:p>
            <a:r>
              <a:rPr lang="es-MX" sz="2000" b="1" dirty="0"/>
              <a:t>Implementando</a:t>
            </a:r>
            <a:r>
              <a:rPr lang="es-MX" sz="2000" dirty="0"/>
              <a:t> solo los </a:t>
            </a:r>
            <a:r>
              <a:rPr lang="es-MX" sz="2000" b="1" dirty="0"/>
              <a:t>mejores principios </a:t>
            </a:r>
            <a:r>
              <a:rPr lang="es-MX" sz="2000" dirty="0"/>
              <a:t>del </a:t>
            </a:r>
            <a:r>
              <a:rPr lang="es-MX" sz="2000" b="1" dirty="0"/>
              <a:t>desarrollo ágil de software</a:t>
            </a:r>
            <a:r>
              <a:rPr lang="es-MX" sz="2000" dirty="0"/>
              <a:t>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ED98AF6-A2FA-48D9-ACB0-5EEA885A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s-MX" dirty="0"/>
              <a:t>EL proceso unificado</a:t>
            </a:r>
          </a:p>
        </p:txBody>
      </p:sp>
    </p:spTree>
    <p:extLst>
      <p:ext uri="{BB962C8B-B14F-4D97-AF65-F5344CB8AC3E}">
        <p14:creationId xmlns:p14="http://schemas.microsoft.com/office/powerpoint/2010/main" val="25198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A9A56-EF81-4B48-B48F-A44A355F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Reconoce la </a:t>
            </a:r>
            <a:r>
              <a:rPr lang="es-MX" sz="2000" b="1" dirty="0"/>
              <a:t>importancia de la comunicación con el cliente</a:t>
            </a:r>
            <a:r>
              <a:rPr lang="es-MX" sz="2000" dirty="0"/>
              <a:t>.</a:t>
            </a:r>
          </a:p>
          <a:p>
            <a:r>
              <a:rPr lang="es-MX" sz="2000" dirty="0"/>
              <a:t>Así, como los </a:t>
            </a:r>
            <a:r>
              <a:rPr lang="es-MX" sz="2000" b="1" dirty="0"/>
              <a:t>métodos directos</a:t>
            </a:r>
            <a:r>
              <a:rPr lang="es-MX" sz="2000" dirty="0"/>
              <a:t> para </a:t>
            </a:r>
            <a:r>
              <a:rPr lang="es-MX" sz="2000" b="1" dirty="0"/>
              <a:t>describir</a:t>
            </a:r>
            <a:r>
              <a:rPr lang="es-MX" sz="2000" dirty="0"/>
              <a:t> su </a:t>
            </a:r>
            <a:r>
              <a:rPr lang="es-MX" sz="2000" b="1" dirty="0"/>
              <a:t>punto de vista</a:t>
            </a:r>
            <a:r>
              <a:rPr lang="es-MX" sz="2000" dirty="0"/>
              <a:t> respecto de un </a:t>
            </a:r>
            <a:r>
              <a:rPr lang="es-MX" sz="2000" b="1" dirty="0"/>
              <a:t>sistema</a:t>
            </a:r>
            <a:r>
              <a:rPr lang="es-MX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64130E-D512-4E16-B9DD-05D4E6E3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s-MX" dirty="0"/>
              <a:t>EL proceso unificado</a:t>
            </a:r>
          </a:p>
        </p:txBody>
      </p:sp>
    </p:spTree>
    <p:extLst>
      <p:ext uri="{BB962C8B-B14F-4D97-AF65-F5344CB8AC3E}">
        <p14:creationId xmlns:p14="http://schemas.microsoft.com/office/powerpoint/2010/main" val="276770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5A22E-A839-4F71-A53D-2B884D4E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2866"/>
          </a:xfrm>
        </p:spPr>
        <p:txBody>
          <a:bodyPr>
            <a:normAutofit/>
          </a:bodyPr>
          <a:lstStyle/>
          <a:p>
            <a:r>
              <a:rPr lang="es-MX" sz="2000" dirty="0"/>
              <a:t>Hace énfasis en la </a:t>
            </a:r>
            <a:r>
              <a:rPr lang="es-MX" sz="2000" b="1" dirty="0"/>
              <a:t>importancia de la arquitectura de software</a:t>
            </a:r>
            <a:r>
              <a:rPr lang="es-MX" sz="2000" dirty="0"/>
              <a:t>.</a:t>
            </a:r>
          </a:p>
          <a:p>
            <a:r>
              <a:rPr lang="es-MX" sz="2000" dirty="0"/>
              <a:t>Y además, a</a:t>
            </a:r>
            <a:r>
              <a:rPr lang="es-MX" sz="1800" dirty="0"/>
              <a:t>yuda a que el arquitecto se centre en las metas correctas:</a:t>
            </a:r>
          </a:p>
          <a:p>
            <a:pPr lvl="2"/>
            <a:r>
              <a:rPr lang="es-MX" sz="1600" b="1" dirty="0"/>
              <a:t>Que el software sea comprensible</a:t>
            </a:r>
          </a:p>
          <a:p>
            <a:pPr lvl="2"/>
            <a:r>
              <a:rPr lang="es-MX" sz="1600" b="1" dirty="0"/>
              <a:t>Que permita cambios futuros</a:t>
            </a:r>
          </a:p>
          <a:p>
            <a:pPr lvl="2"/>
            <a:r>
              <a:rPr lang="es-MX" sz="1600" b="1" dirty="0"/>
              <a:t>Que sea reutilizable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BE1A8C6-C506-4C58-8FC7-52376853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s-MX" dirty="0"/>
              <a:t>EL proceso unificado</a:t>
            </a:r>
          </a:p>
        </p:txBody>
      </p:sp>
    </p:spTree>
    <p:extLst>
      <p:ext uri="{BB962C8B-B14F-4D97-AF65-F5344CB8AC3E}">
        <p14:creationId xmlns:p14="http://schemas.microsoft.com/office/powerpoint/2010/main" val="124083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CF821-0A52-42F2-9E01-8484076B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Por último, </a:t>
            </a:r>
            <a:r>
              <a:rPr lang="es-MX" sz="2000" b="1" dirty="0"/>
              <a:t>sugiere un flujo de proceso iterativo e incremental</a:t>
            </a:r>
            <a:r>
              <a:rPr lang="es-MX" sz="2000" dirty="0"/>
              <a:t>, lo que da la </a:t>
            </a:r>
            <a:r>
              <a:rPr lang="es-MX" sz="2000" b="1" dirty="0"/>
              <a:t>sensación evolutiva </a:t>
            </a:r>
            <a:r>
              <a:rPr lang="es-MX" sz="2000" dirty="0"/>
              <a:t>que </a:t>
            </a:r>
            <a:r>
              <a:rPr lang="es-MX" sz="2000" b="1" dirty="0"/>
              <a:t>resulta esencial en el desarrollo moderno del software</a:t>
            </a:r>
            <a:r>
              <a:rPr lang="es-MX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C82D5F6-8BE9-464E-859F-F70AEE9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s-MX" dirty="0"/>
              <a:t>EL proceso unificado</a:t>
            </a:r>
          </a:p>
        </p:txBody>
      </p:sp>
    </p:spTree>
    <p:extLst>
      <p:ext uri="{BB962C8B-B14F-4D97-AF65-F5344CB8AC3E}">
        <p14:creationId xmlns:p14="http://schemas.microsoft.com/office/powerpoint/2010/main" val="241510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F60E5-7529-46E9-9C3B-B67D6ABB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Breve 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87749-6BF9-4868-A476-8CCE40BB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A principios de la década de 1990:</a:t>
            </a:r>
          </a:p>
          <a:p>
            <a:pPr lvl="1"/>
            <a:r>
              <a:rPr lang="es-MX" sz="1800" b="1" dirty="0"/>
              <a:t>James Rumbaugh [Rum91]</a:t>
            </a:r>
          </a:p>
          <a:p>
            <a:pPr lvl="1"/>
            <a:r>
              <a:rPr lang="es-MX" sz="1800" b="1" dirty="0"/>
              <a:t>Grady Booch [Boo94]</a:t>
            </a:r>
          </a:p>
          <a:p>
            <a:pPr lvl="1"/>
            <a:r>
              <a:rPr lang="es-MX" sz="1800" b="1" dirty="0"/>
              <a:t>Ivar Jacobson [Jac92]</a:t>
            </a:r>
          </a:p>
          <a:p>
            <a:r>
              <a:rPr lang="es-MX" sz="2000" dirty="0"/>
              <a:t>Comenzaron a trabajar en un </a:t>
            </a:r>
            <a:r>
              <a:rPr lang="es-MX" sz="2000" b="1" i="1" dirty="0"/>
              <a:t>“Método Unificado” </a:t>
            </a:r>
            <a:r>
              <a:rPr lang="es-MX" sz="2000" i="1" dirty="0"/>
              <a:t>que </a:t>
            </a:r>
            <a:r>
              <a:rPr lang="es-MX" sz="2000" b="1" i="1" dirty="0"/>
              <a:t>combinara lo mejor </a:t>
            </a:r>
            <a:r>
              <a:rPr lang="es-MX" sz="2000" i="1" dirty="0"/>
              <a:t>de cada uno de sus </a:t>
            </a:r>
            <a:r>
              <a:rPr lang="es-MX" sz="2000" b="1" i="1" dirty="0"/>
              <a:t>métodos individuales de análisis y diseño orientado a objetos.</a:t>
            </a:r>
          </a:p>
        </p:txBody>
      </p:sp>
    </p:spTree>
    <p:extLst>
      <p:ext uri="{BB962C8B-B14F-4D97-AF65-F5344CB8AC3E}">
        <p14:creationId xmlns:p14="http://schemas.microsoft.com/office/powerpoint/2010/main" val="385167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38290-1C97-4257-A3E1-542CA8D4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El resultado fue un UML, </a:t>
            </a:r>
            <a:r>
              <a:rPr lang="es-MX" sz="2000" i="1" dirty="0"/>
              <a:t>Lenguaje de Modelado Unificado.</a:t>
            </a:r>
          </a:p>
          <a:p>
            <a:r>
              <a:rPr lang="es-MX" sz="2000" dirty="0"/>
              <a:t>El cual brinda la tecnología necesaria para apoyar la práctica de la ingeniería de software orientada a objetos, </a:t>
            </a:r>
            <a:r>
              <a:rPr lang="es-MX" sz="2000" b="1" dirty="0"/>
              <a:t>pero no da la estructura del proceso que guíe a los equipos del proyecto cuando aplican la tecnología</a:t>
            </a:r>
            <a:r>
              <a:rPr lang="es-MX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B98CDD-F154-4DF4-9E95-39363D4D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s-MX" dirty="0"/>
              <a:t>Breve historia</a:t>
            </a:r>
          </a:p>
        </p:txBody>
      </p:sp>
    </p:spTree>
    <p:extLst>
      <p:ext uri="{BB962C8B-B14F-4D97-AF65-F5344CB8AC3E}">
        <p14:creationId xmlns:p14="http://schemas.microsoft.com/office/powerpoint/2010/main" val="16643185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575</Words>
  <Application>Microsoft Office PowerPoint</Application>
  <PresentationFormat>Panorámica</PresentationFormat>
  <Paragraphs>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Gill Sans MT</vt:lpstr>
      <vt:lpstr>Wingdings 2</vt:lpstr>
      <vt:lpstr>Dividendo</vt:lpstr>
      <vt:lpstr>Ivar Hjalmar Jacobson</vt:lpstr>
      <vt:lpstr>Ivar Hjalmar Jacobson</vt:lpstr>
      <vt:lpstr>EL proceso unificado</vt:lpstr>
      <vt:lpstr>EL proceso unificado</vt:lpstr>
      <vt:lpstr>EL proceso unificado</vt:lpstr>
      <vt:lpstr>EL proceso unificado</vt:lpstr>
      <vt:lpstr>EL proceso unificado</vt:lpstr>
      <vt:lpstr>Breve historia</vt:lpstr>
      <vt:lpstr>Breve historia</vt:lpstr>
      <vt:lpstr>Breve historia</vt:lpstr>
      <vt:lpstr>Fases del proceso unificado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Ivar Jacobson</dc:title>
  <dc:creator>Jorge Eduardo Castro Cruces</dc:creator>
  <cp:lastModifiedBy>Jorge Eduardo Castro Cruces</cp:lastModifiedBy>
  <cp:revision>15</cp:revision>
  <dcterms:created xsi:type="dcterms:W3CDTF">2019-09-05T02:42:36Z</dcterms:created>
  <dcterms:modified xsi:type="dcterms:W3CDTF">2019-09-05T05:27:35Z</dcterms:modified>
</cp:coreProperties>
</file>