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9" r:id="rId2"/>
    <p:sldId id="256" r:id="rId3"/>
    <p:sldId id="270" r:id="rId4"/>
    <p:sldId id="258" r:id="rId5"/>
    <p:sldId id="261" r:id="rId6"/>
    <p:sldId id="262" r:id="rId7"/>
    <p:sldId id="257" r:id="rId8"/>
    <p:sldId id="263" r:id="rId9"/>
    <p:sldId id="259" r:id="rId10"/>
    <p:sldId id="260" r:id="rId11"/>
    <p:sldId id="264" r:id="rId12"/>
    <p:sldId id="265" r:id="rId13"/>
    <p:sldId id="266" r:id="rId14"/>
    <p:sldId id="267" r:id="rId15"/>
    <p:sldId id="271" r:id="rId16"/>
    <p:sldId id="272" r:id="rId17"/>
    <p:sldId id="273" r:id="rId18"/>
    <p:sldId id="274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FF3B-6211-494B-8722-C28084BCD517}" type="datetimeFigureOut">
              <a:rPr lang="es-MX" smtClean="0"/>
              <a:t>11/08/2019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C0A-6468-4EFB-B32D-06C0BC8D0F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476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FF3B-6211-494B-8722-C28084BCD517}" type="datetimeFigureOut">
              <a:rPr lang="es-MX" smtClean="0"/>
              <a:t>11/08/2019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C0A-6468-4EFB-B32D-06C0BC8D0F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737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FF3B-6211-494B-8722-C28084BCD517}" type="datetimeFigureOut">
              <a:rPr lang="es-MX" smtClean="0"/>
              <a:t>11/08/2019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C0A-6468-4EFB-B32D-06C0BC8D0F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2564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FF3B-6211-494B-8722-C28084BCD517}" type="datetimeFigureOut">
              <a:rPr lang="es-MX" smtClean="0"/>
              <a:t>11/08/2019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C0A-6468-4EFB-B32D-06C0BC8D0F9A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8711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FF3B-6211-494B-8722-C28084BCD517}" type="datetimeFigureOut">
              <a:rPr lang="es-MX" smtClean="0"/>
              <a:t>11/08/2019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C0A-6468-4EFB-B32D-06C0BC8D0F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7933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FF3B-6211-494B-8722-C28084BCD517}" type="datetimeFigureOut">
              <a:rPr lang="es-MX" smtClean="0"/>
              <a:t>11/08/2019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C0A-6468-4EFB-B32D-06C0BC8D0F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2228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FF3B-6211-494B-8722-C28084BCD517}" type="datetimeFigureOut">
              <a:rPr lang="es-MX" smtClean="0"/>
              <a:t>11/08/2019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C0A-6468-4EFB-B32D-06C0BC8D0F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3483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FF3B-6211-494B-8722-C28084BCD517}" type="datetimeFigureOut">
              <a:rPr lang="es-MX" smtClean="0"/>
              <a:t>11/08/2019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C0A-6468-4EFB-B32D-06C0BC8D0F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4293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FF3B-6211-494B-8722-C28084BCD517}" type="datetimeFigureOut">
              <a:rPr lang="es-MX" smtClean="0"/>
              <a:t>11/08/2019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C0A-6468-4EFB-B32D-06C0BC8D0F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793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FF3B-6211-494B-8722-C28084BCD517}" type="datetimeFigureOut">
              <a:rPr lang="es-MX" smtClean="0"/>
              <a:t>11/08/2019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C0A-6468-4EFB-B32D-06C0BC8D0F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161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FF3B-6211-494B-8722-C28084BCD517}" type="datetimeFigureOut">
              <a:rPr lang="es-MX" smtClean="0"/>
              <a:t>11/08/2019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C0A-6468-4EFB-B32D-06C0BC8D0F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885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FF3B-6211-494B-8722-C28084BCD517}" type="datetimeFigureOut">
              <a:rPr lang="es-MX" smtClean="0"/>
              <a:t>11/08/2019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C0A-6468-4EFB-B32D-06C0BC8D0F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003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FF3B-6211-494B-8722-C28084BCD517}" type="datetimeFigureOut">
              <a:rPr lang="es-MX" smtClean="0"/>
              <a:t>11/08/2019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C0A-6468-4EFB-B32D-06C0BC8D0F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550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FF3B-6211-494B-8722-C28084BCD517}" type="datetimeFigureOut">
              <a:rPr lang="es-MX" smtClean="0"/>
              <a:t>11/08/2019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C0A-6468-4EFB-B32D-06C0BC8D0F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157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FF3B-6211-494B-8722-C28084BCD517}" type="datetimeFigureOut">
              <a:rPr lang="es-MX" smtClean="0"/>
              <a:t>11/08/2019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C0A-6468-4EFB-B32D-06C0BC8D0F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824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FF3B-6211-494B-8722-C28084BCD517}" type="datetimeFigureOut">
              <a:rPr lang="es-MX" smtClean="0"/>
              <a:t>11/08/2019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C0A-6468-4EFB-B32D-06C0BC8D0F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368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FF3B-6211-494B-8722-C28084BCD517}" type="datetimeFigureOut">
              <a:rPr lang="es-MX" smtClean="0"/>
              <a:t>11/08/2019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C0A-6468-4EFB-B32D-06C0BC8D0F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2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CEFF3B-6211-494B-8722-C28084BCD517}" type="datetimeFigureOut">
              <a:rPr lang="es-MX" smtClean="0"/>
              <a:t>11/08/2019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6C0A-6468-4EFB-B32D-06C0BC8D0F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7912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BCA08-F447-4F71-9A49-22A3EA64D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605454"/>
          </a:xfrm>
        </p:spPr>
        <p:txBody>
          <a:bodyPr/>
          <a:lstStyle/>
          <a:p>
            <a:r>
              <a:rPr lang="es-MX" dirty="0"/>
              <a:t>Preguntas 1 y 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ítulo 2">
                <a:extLst>
                  <a:ext uri="{FF2B5EF4-FFF2-40B4-BE49-F238E27FC236}">
                    <a16:creationId xmlns:a16="http://schemas.microsoft.com/office/drawing/2014/main" id="{B2760FA1-89C5-400C-933B-917A539ED34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54955" y="4173415"/>
                <a:ext cx="8825658" cy="2288931"/>
              </a:xfrm>
            </p:spPr>
            <p:txBody>
              <a:bodyPr>
                <a:noAutofit/>
              </a:bodyPr>
              <a:lstStyle/>
              <a:p>
                <a:r>
                  <a:rPr lang="es-MX" dirty="0"/>
                  <a:t>¿Qué es software?</a:t>
                </a:r>
              </a:p>
              <a:p>
                <a:r>
                  <a:rPr lang="es-MX" dirty="0"/>
                  <a:t>¿Qué es hardware?</a:t>
                </a:r>
              </a:p>
              <a:p>
                <a:r>
                  <a:rPr lang="es-MX" dirty="0"/>
                  <a:t>¿Qué es firmware?</a:t>
                </a:r>
              </a:p>
              <a:p>
                <a:endParaRPr lang="es-MX" dirty="0"/>
              </a:p>
              <a:p>
                <a:r>
                  <a:rPr lang="es-MX" dirty="0"/>
                  <a:t>Conversión numérica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756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s-MX" dirty="0"/>
                  <a:t> a base binario, octal y hexadecimal</a:t>
                </a:r>
              </a:p>
            </p:txBody>
          </p:sp>
        </mc:Choice>
        <mc:Fallback>
          <p:sp>
            <p:nvSpPr>
              <p:cNvPr id="3" name="Subtítulo 2">
                <a:extLst>
                  <a:ext uri="{FF2B5EF4-FFF2-40B4-BE49-F238E27FC236}">
                    <a16:creationId xmlns:a16="http://schemas.microsoft.com/office/drawing/2014/main" id="{B2760FA1-89C5-400C-933B-917A539ED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54955" y="4173415"/>
                <a:ext cx="8825658" cy="2288931"/>
              </a:xfrm>
              <a:blipFill>
                <a:blip r:embed="rId2"/>
                <a:stretch>
                  <a:fillRect l="-691" t="-1600" b="-109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86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 Ejemplos de </a:t>
            </a:r>
            <a:r>
              <a:rPr lang="es-MX" dirty="0" err="1"/>
              <a:t>freeware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794219" y="3039369"/>
            <a:ext cx="4396339" cy="1803087"/>
          </a:xfrm>
        </p:spPr>
        <p:txBody>
          <a:bodyPr/>
          <a:lstStyle/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El antivirus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Avast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, el programa de recuperación de archivos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Recuva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y el software de cartografía y fotografía satelital Google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Earth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son ejemplos de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freeware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2176531"/>
            <a:ext cx="5665710" cy="3234176"/>
          </a:xfrm>
        </p:spPr>
      </p:pic>
    </p:spTree>
    <p:extLst>
      <p:ext uri="{BB962C8B-B14F-4D97-AF65-F5344CB8AC3E}">
        <p14:creationId xmlns:p14="http://schemas.microsoft.com/office/powerpoint/2010/main" val="1723721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Adware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03312" y="1352283"/>
            <a:ext cx="4396339" cy="4904056"/>
          </a:xfrm>
        </p:spPr>
        <p:txBody>
          <a:bodyPr>
            <a:norm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Son programas diseñados para mostrar publicidad en la computadora, redirigir tus solicitudes de búsqueda a sitios web de publicidad y recopilar datos comerciales acerca de ti para mostrarte avisos personalizado</a:t>
            </a: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654493" y="1468192"/>
            <a:ext cx="4396341" cy="4788145"/>
          </a:xfrm>
        </p:spPr>
        <p:txBody>
          <a:bodyPr>
            <a:normAutofit/>
          </a:bodyPr>
          <a:lstStyle/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adware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suele venir incluido con el software gratuito, pero también se puede instalar en su navegador o sistema operativo aprovechando un agujero de seguridad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754" y="3541690"/>
            <a:ext cx="3925453" cy="281403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665" y="1426290"/>
            <a:ext cx="3071996" cy="230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9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Características mas relevantes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03312" y="1378039"/>
            <a:ext cx="4396339" cy="4878299"/>
          </a:xfrm>
        </p:spPr>
        <p:txBody>
          <a:bodyPr>
            <a:normAutofit/>
          </a:bodyPr>
          <a:lstStyle/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Algunos programas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adware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son escritos para evitar su eliminación. </a:t>
            </a:r>
          </a:p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Adware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puede cambiar la configuración del sistema o asociaciones de archivos del sistema e incluso invocar a cualquier programa ejecutable.</a:t>
            </a: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654493" y="1609860"/>
            <a:ext cx="4396341" cy="5022760"/>
          </a:xfrm>
        </p:spPr>
        <p:txBody>
          <a:bodyPr>
            <a:norm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Programas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Adware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requieren potencia de procesamiento para ejecutar el programa, consumiendo  ancho de banda adicional</a:t>
            </a: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Algunos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adware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puede dañar el software de la computadora y dificultar su funcionamiento.</a:t>
            </a: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184" y="2936048"/>
            <a:ext cx="2996350" cy="237038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43" y="4053459"/>
            <a:ext cx="38004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51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Demoware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Software comercial lanzado a través de una descarga gratuita con cierta limitación, que tiene por objeto dar al usuario una idea suficiente de cómo funciona el programa.</a:t>
            </a: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Permiten que una aplicación funcione parcialmente. Si una persona quiere usar el programa, tienen que comprar una versión completamente funcional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48" y="4206911"/>
            <a:ext cx="3477874" cy="225675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331" y="1365160"/>
            <a:ext cx="2851450" cy="304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31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Características mas relevantes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03312" y="1584101"/>
            <a:ext cx="4396339" cy="4672237"/>
          </a:xfrm>
        </p:spPr>
        <p:txBody>
          <a:bodyPr>
            <a:norm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Funciona por un determinado número de días a partir de la instalación.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Sólo puede ser lanzado por un número determinado de veces.</a:t>
            </a:r>
          </a:p>
          <a:p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654493" y="1287887"/>
            <a:ext cx="4396341" cy="5125791"/>
          </a:xfrm>
        </p:spPr>
        <p:txBody>
          <a:bodyPr>
            <a:norm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Agrega marcas de identificación a la salida. Común con la edición de imagen y vídeo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Demoware</a:t>
            </a:r>
            <a:r>
              <a:rPr lang="es-MX" dirty="0"/>
              <a:t>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La ejecución del programa termina después de un período de tiempo determinado (normalmente entre 5 y 60 minutos).</a:t>
            </a:r>
          </a:p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193961"/>
            <a:ext cx="4901278" cy="33598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02" y="2331075"/>
            <a:ext cx="3967921" cy="219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15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71A0DA-E3AC-49C3-9521-F84DB359A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Software Libre</a:t>
            </a:r>
          </a:p>
        </p:txBody>
      </p:sp>
      <p:sp>
        <p:nvSpPr>
          <p:cNvPr id="2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Marcador de contenido 5" descr="Imagen que contiene imágenes prediseñadas&#10;&#10;Descripción generada automáticamente">
            <a:extLst>
              <a:ext uri="{FF2B5EF4-FFF2-40B4-BE49-F238E27FC236}">
                <a16:creationId xmlns:a16="http://schemas.microsoft.com/office/drawing/2014/main" id="{DB0DA0D9-FA47-4FCF-8179-C70B92CDB7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1623723"/>
            <a:ext cx="5449889" cy="3610550"/>
          </a:xfrm>
          <a:prstGeom prst="rect">
            <a:avLst/>
          </a:prstGeom>
          <a:effectLst/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72F008-D5AF-4C86-BD16-A174B1D0D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1514476"/>
            <a:ext cx="4166509" cy="47093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rgbClr val="EBEBEB"/>
                </a:solidFill>
              </a:rPr>
              <a:t>Free software no </a:t>
            </a:r>
            <a:r>
              <a:rPr lang="en-US" sz="2400" dirty="0" err="1">
                <a:solidFill>
                  <a:srgbClr val="EBEBEB"/>
                </a:solidFill>
              </a:rPr>
              <a:t>siempre</a:t>
            </a:r>
            <a:r>
              <a:rPr lang="en-US" sz="2400" dirty="0">
                <a:solidFill>
                  <a:srgbClr val="EBEBEB"/>
                </a:solidFill>
              </a:rPr>
              <a:t> </a:t>
            </a:r>
            <a:r>
              <a:rPr lang="en-US" sz="2400" dirty="0" err="1">
                <a:solidFill>
                  <a:srgbClr val="EBEBEB"/>
                </a:solidFill>
              </a:rPr>
              <a:t>significa</a:t>
            </a:r>
            <a:r>
              <a:rPr lang="en-US" sz="2400" dirty="0">
                <a:solidFill>
                  <a:srgbClr val="EBEBEB"/>
                </a:solidFill>
              </a:rPr>
              <a:t> software gratis; No se </a:t>
            </a:r>
            <a:r>
              <a:rPr lang="en-US" sz="2400" dirty="0" err="1">
                <a:solidFill>
                  <a:srgbClr val="EBEBEB"/>
                </a:solidFill>
              </a:rPr>
              <a:t>refiere</a:t>
            </a:r>
            <a:r>
              <a:rPr lang="en-US" sz="2400" dirty="0">
                <a:solidFill>
                  <a:srgbClr val="EBEBEB"/>
                </a:solidFill>
              </a:rPr>
              <a:t> al </a:t>
            </a:r>
            <a:r>
              <a:rPr lang="en-US" sz="2400" dirty="0" err="1">
                <a:solidFill>
                  <a:srgbClr val="EBEBEB"/>
                </a:solidFill>
              </a:rPr>
              <a:t>precio</a:t>
            </a:r>
            <a:r>
              <a:rPr lang="en-US" sz="2400" dirty="0">
                <a:solidFill>
                  <a:srgbClr val="EBEBEB"/>
                </a:solidFill>
              </a:rPr>
              <a:t> del </a:t>
            </a:r>
            <a:r>
              <a:rPr lang="en-US" sz="2400" dirty="0" err="1">
                <a:solidFill>
                  <a:srgbClr val="EBEBEB"/>
                </a:solidFill>
              </a:rPr>
              <a:t>programa</a:t>
            </a:r>
            <a:r>
              <a:rPr lang="en-US" sz="2400" dirty="0">
                <a:solidFill>
                  <a:srgbClr val="EBEBEB"/>
                </a:solidFill>
              </a:rPr>
              <a:t>, </a:t>
            </a:r>
            <a:r>
              <a:rPr lang="en-US" sz="2400" dirty="0" err="1">
                <a:solidFill>
                  <a:srgbClr val="EBEBEB"/>
                </a:solidFill>
              </a:rPr>
              <a:t>si</a:t>
            </a:r>
            <a:r>
              <a:rPr lang="en-US" sz="2400" dirty="0">
                <a:solidFill>
                  <a:srgbClr val="EBEBEB"/>
                </a:solidFill>
              </a:rPr>
              <a:t> no a </a:t>
            </a:r>
            <a:r>
              <a:rPr lang="en-US" sz="2400" dirty="0" err="1">
                <a:solidFill>
                  <a:srgbClr val="EBEBEB"/>
                </a:solidFill>
              </a:rPr>
              <a:t>su</a:t>
            </a:r>
            <a:r>
              <a:rPr lang="en-US" sz="2400" dirty="0">
                <a:solidFill>
                  <a:srgbClr val="EBEBEB"/>
                </a:solidFill>
              </a:rPr>
              <a:t> </a:t>
            </a:r>
            <a:r>
              <a:rPr lang="en-US" sz="2400" dirty="0" err="1">
                <a:solidFill>
                  <a:srgbClr val="EBEBEB"/>
                </a:solidFill>
              </a:rPr>
              <a:t>licencia</a:t>
            </a:r>
            <a:r>
              <a:rPr lang="en-US" sz="2400" dirty="0">
                <a:solidFill>
                  <a:srgbClr val="EBEBEB"/>
                </a:solidFill>
              </a:rPr>
              <a:t>:</a:t>
            </a:r>
          </a:p>
          <a:p>
            <a:pPr lvl="1"/>
            <a:r>
              <a:rPr lang="en-US" sz="2000" dirty="0">
                <a:solidFill>
                  <a:srgbClr val="EBEBEB"/>
                </a:solidFill>
              </a:rPr>
              <a:t>Ares</a:t>
            </a:r>
          </a:p>
          <a:p>
            <a:pPr lvl="1"/>
            <a:r>
              <a:rPr lang="en-US" sz="2000" dirty="0">
                <a:solidFill>
                  <a:srgbClr val="EBEBEB"/>
                </a:solidFill>
              </a:rPr>
              <a:t>Moodle</a:t>
            </a:r>
          </a:p>
          <a:p>
            <a:pPr lvl="1"/>
            <a:r>
              <a:rPr lang="en-US" sz="2000" dirty="0" err="1">
                <a:solidFill>
                  <a:srgbClr val="EBEBEB"/>
                </a:solidFill>
              </a:rPr>
              <a:t>Jboss</a:t>
            </a:r>
            <a:endParaRPr lang="en-US" sz="2000" dirty="0">
              <a:solidFill>
                <a:srgbClr val="EBEBEB"/>
              </a:solidFill>
            </a:endParaRPr>
          </a:p>
          <a:p>
            <a:pPr lvl="1"/>
            <a:r>
              <a:rPr lang="en-US" sz="2000" dirty="0">
                <a:solidFill>
                  <a:srgbClr val="EBEBEB"/>
                </a:solidFill>
              </a:rPr>
              <a:t>Notepad ++</a:t>
            </a:r>
          </a:p>
          <a:p>
            <a:pPr lvl="1"/>
            <a:r>
              <a:rPr lang="en-US" sz="2000" dirty="0">
                <a:solidFill>
                  <a:srgbClr val="EBEBEB"/>
                </a:solidFill>
              </a:rPr>
              <a:t>Marble</a:t>
            </a:r>
          </a:p>
        </p:txBody>
      </p:sp>
    </p:spTree>
    <p:extLst>
      <p:ext uri="{BB962C8B-B14F-4D97-AF65-F5344CB8AC3E}">
        <p14:creationId xmlns:p14="http://schemas.microsoft.com/office/powerpoint/2010/main" val="1967133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AB03C2-8D28-4640-9A7C-399481B2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OpenSource</a:t>
            </a: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26ECCA-0389-40E4-80F3-ACCFB66FD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548281"/>
            <a:ext cx="5122606" cy="365868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diferencia del software libre, este software puede distribuirse, copiarse y modificarse, pero en todo momento se necesita notificar de los cambios a los usuarios de la comunidad que soportan y apoyan este software como colaboradores: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Firefox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OpenOffice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BitTorrent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VLC Media Player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Key Note</a:t>
            </a:r>
          </a:p>
        </p:txBody>
      </p:sp>
      <p:pic>
        <p:nvPicPr>
          <p:cNvPr id="6" name="Marcador de contenido 5" descr="Imagen que contiene texto, periódico&#10;&#10;Descripción generada automáticamente">
            <a:extLst>
              <a:ext uri="{FF2B5EF4-FFF2-40B4-BE49-F238E27FC236}">
                <a16:creationId xmlns:a16="http://schemas.microsoft.com/office/drawing/2014/main" id="{BD9FA113-4B67-4441-B3A4-1F5CE5C6E9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2943979"/>
            <a:ext cx="5451627" cy="287062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25049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94081A-E933-41C4-9FFC-0294C41B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Software Privativo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4EFD7B-6AF6-4655-B5E4-1758B3C4B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Se refiere a todo aquel software que no es libre, que no se puede modificar, que el código fuente no esta disponible y mucho menos se puede distribuir:</a:t>
            </a:r>
          </a:p>
          <a:p>
            <a:pPr lvl="1"/>
            <a:r>
              <a:rPr lang="en-US" dirty="0"/>
              <a:t>Microsoft Office</a:t>
            </a:r>
          </a:p>
          <a:p>
            <a:pPr lvl="1"/>
            <a:r>
              <a:rPr lang="en-US" dirty="0"/>
              <a:t>Microsoft Windows</a:t>
            </a:r>
          </a:p>
          <a:p>
            <a:pPr lvl="1"/>
            <a:r>
              <a:rPr lang="en-US" dirty="0"/>
              <a:t>Microsoft Edge</a:t>
            </a:r>
          </a:p>
          <a:p>
            <a:pPr lvl="1"/>
            <a:r>
              <a:rPr lang="en-US" dirty="0"/>
              <a:t>Norton</a:t>
            </a:r>
          </a:p>
          <a:p>
            <a:pPr lvl="1"/>
            <a:r>
              <a:rPr lang="en-US" dirty="0"/>
              <a:t>Adobe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F8C43F0-F309-4E8B-B4D3-D6496A5774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2351269"/>
            <a:ext cx="5451627" cy="359807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7285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E1E0FD-DA05-4D95-9944-0B8454F5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Software Comercial</a:t>
            </a:r>
          </a:p>
        </p:txBody>
      </p:sp>
      <p:pic>
        <p:nvPicPr>
          <p:cNvPr id="6" name="Marcador de contenido 5" descr="Imagen que contiene sentado, ordenador&#10;&#10;Descripción generada automáticamente">
            <a:extLst>
              <a:ext uri="{FF2B5EF4-FFF2-40B4-BE49-F238E27FC236}">
                <a16:creationId xmlns:a16="http://schemas.microsoft.com/office/drawing/2014/main" id="{272DEF0B-471E-4B38-BF44-DCEC2366FA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/>
          <a:stretch/>
        </p:blipFill>
        <p:spPr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8A8083-D0B8-4003-8B63-29BADCFF7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701" y="2438401"/>
            <a:ext cx="3324141" cy="38099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Es aquel que tiene como fin hace dinero, es decir, generar ganancias monetarias a la empresa o persona que lo ha desarrollado:</a:t>
            </a:r>
          </a:p>
          <a:p>
            <a:pPr lvl="1"/>
            <a:r>
              <a:rPr lang="en-US"/>
              <a:t>Microsoft Office</a:t>
            </a:r>
          </a:p>
          <a:p>
            <a:pPr lvl="1"/>
            <a:r>
              <a:rPr lang="en-US"/>
              <a:t>Microsoft Windows</a:t>
            </a:r>
          </a:p>
          <a:p>
            <a:pPr lvl="1"/>
            <a:r>
              <a:rPr lang="en-US"/>
              <a:t>Adobe Photoshop</a:t>
            </a:r>
          </a:p>
          <a:p>
            <a:pPr lvl="1"/>
            <a:r>
              <a:rPr lang="en-US"/>
              <a:t>Adobe Illustrator</a:t>
            </a:r>
          </a:p>
          <a:p>
            <a:pPr lvl="1"/>
            <a:r>
              <a:rPr lang="en-US"/>
              <a:t>Autodesk Autocad</a:t>
            </a:r>
          </a:p>
        </p:txBody>
      </p:sp>
    </p:spTree>
    <p:extLst>
      <p:ext uri="{BB962C8B-B14F-4D97-AF65-F5344CB8AC3E}">
        <p14:creationId xmlns:p14="http://schemas.microsoft.com/office/powerpoint/2010/main" val="3375193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858295" y="341701"/>
            <a:ext cx="8736687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10. Convertir el número decimal</a:t>
            </a:r>
          </a:p>
          <a:p>
            <a:pPr algn="ctr"/>
            <a:r>
              <a:rPr lang="es-ES" sz="4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756</a:t>
            </a:r>
          </a:p>
          <a:p>
            <a:pPr algn="ctr"/>
            <a:r>
              <a:rPr lang="es-E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binario, octal y hecacadecimal.</a:t>
            </a:r>
            <a:endParaRPr lang="es-E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83326" y="2335036"/>
            <a:ext cx="2259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Método del residuo a binario: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483326" y="2939143"/>
            <a:ext cx="28085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756/2 = 378  R = 0</a:t>
            </a:r>
          </a:p>
          <a:p>
            <a:r>
              <a:rPr lang="es-ES" sz="2400" dirty="0"/>
              <a:t>378/2 = 189  R = 0</a:t>
            </a:r>
          </a:p>
          <a:p>
            <a:r>
              <a:rPr lang="es-ES" sz="2400" dirty="0"/>
              <a:t>189/2 = 94    R = 1</a:t>
            </a:r>
          </a:p>
          <a:p>
            <a:r>
              <a:rPr lang="es-ES" sz="2400" dirty="0"/>
              <a:t>94/2 = 47      R = 0</a:t>
            </a:r>
          </a:p>
          <a:p>
            <a:r>
              <a:rPr lang="es-ES" sz="2400" dirty="0"/>
              <a:t>47/2 = 23      R = 1</a:t>
            </a:r>
          </a:p>
          <a:p>
            <a:r>
              <a:rPr lang="es-ES" sz="2400" dirty="0"/>
              <a:t>23/2 = 11      R = 1</a:t>
            </a:r>
          </a:p>
          <a:p>
            <a:r>
              <a:rPr lang="es-ES" sz="2400" dirty="0"/>
              <a:t>11/2 = 5        R = 1</a:t>
            </a:r>
          </a:p>
          <a:p>
            <a:r>
              <a:rPr lang="es-ES" sz="2400" dirty="0"/>
              <a:t>5/2 = 2         R = 1</a:t>
            </a:r>
          </a:p>
          <a:p>
            <a:r>
              <a:rPr lang="es-ES" sz="2400" dirty="0"/>
              <a:t>2/2 = 1         R = 0</a:t>
            </a:r>
          </a:p>
          <a:p>
            <a:r>
              <a:rPr lang="es-ES" sz="2400" dirty="0"/>
              <a:t>½ = 0           R = 1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878288" y="4082053"/>
            <a:ext cx="34224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756 en:</a:t>
            </a:r>
          </a:p>
          <a:p>
            <a:endParaRPr lang="es-ES" dirty="0"/>
          </a:p>
          <a:p>
            <a:r>
              <a:rPr lang="es-ES" dirty="0"/>
              <a:t>BINARIO = 1011110100</a:t>
            </a:r>
          </a:p>
          <a:p>
            <a:endParaRPr lang="es-ES" dirty="0"/>
          </a:p>
          <a:p>
            <a:r>
              <a:rPr lang="es-ES" dirty="0"/>
              <a:t>OCTAL = 1364</a:t>
            </a:r>
          </a:p>
          <a:p>
            <a:endParaRPr lang="es-ES" dirty="0"/>
          </a:p>
          <a:p>
            <a:r>
              <a:rPr lang="es-ES" dirty="0"/>
              <a:t>HEXADECIMAL = 2F4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023362" y="2477478"/>
            <a:ext cx="2272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Octal en bits:</a:t>
            </a:r>
          </a:p>
          <a:p>
            <a:pPr marL="342900" indent="-342900">
              <a:buAutoNum type="arabicPlain"/>
            </a:pPr>
            <a:r>
              <a:rPr lang="es-ES" dirty="0"/>
              <a:t>011  110  100</a:t>
            </a:r>
          </a:p>
          <a:p>
            <a:r>
              <a:rPr lang="es-ES" dirty="0"/>
              <a:t>1      3      6      4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6635932" y="2407699"/>
            <a:ext cx="2521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Hexadecimal en bits: </a:t>
            </a:r>
          </a:p>
          <a:p>
            <a:pPr marL="342900" indent="-342900">
              <a:buAutoNum type="arabicPlain" startAt="10"/>
            </a:pPr>
            <a:r>
              <a:rPr lang="es-ES" dirty="0"/>
              <a:t>1111  0100</a:t>
            </a:r>
          </a:p>
          <a:p>
            <a:r>
              <a:rPr lang="es-ES" dirty="0"/>
              <a:t>2       F       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1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4947A8C-9089-4958-995E-19A16F78922D}"/>
              </a:ext>
            </a:extLst>
          </p:cNvPr>
          <p:cNvSpPr txBox="1"/>
          <p:nvPr/>
        </p:nvSpPr>
        <p:spPr>
          <a:xfrm>
            <a:off x="3263705" y="506437"/>
            <a:ext cx="6020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latin typeface="+mj-lt"/>
              </a:rPr>
              <a:t>SOFTWARE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4563BA-E3D0-459B-85B3-D004C053F3C6}"/>
              </a:ext>
            </a:extLst>
          </p:cNvPr>
          <p:cNvSpPr txBox="1"/>
          <p:nvPr/>
        </p:nvSpPr>
        <p:spPr>
          <a:xfrm>
            <a:off x="675249" y="1378634"/>
            <a:ext cx="10841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 conoce como software al soporte lógico de un sistema informático que comprende el conjunto de los componentes lógicos necesarios que hacen posible la realización de tareas especificas, en contraposición a los componentes físicos que son llamados hardware.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EFC839-F96C-42A8-835F-B1E93A0C3CFA}"/>
              </a:ext>
            </a:extLst>
          </p:cNvPr>
          <p:cNvSpPr txBox="1"/>
          <p:nvPr/>
        </p:nvSpPr>
        <p:spPr>
          <a:xfrm>
            <a:off x="799036" y="3478819"/>
            <a:ext cx="4929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La interacción entre el software y el hardware hace operativo un ordenador (u otro dispositivo), es decir, el software envía instrucciones que el hardware ejecuta, haciendo posible su funcionamiento.</a:t>
            </a:r>
          </a:p>
        </p:txBody>
      </p:sp>
      <p:pic>
        <p:nvPicPr>
          <p:cNvPr id="3" name="Imagen 2" descr="Imagen que contiene portátil, ordenador, interior, monitor&#10;&#10;Descripción generada automáticamente">
            <a:extLst>
              <a:ext uri="{FF2B5EF4-FFF2-40B4-BE49-F238E27FC236}">
                <a16:creationId xmlns:a16="http://schemas.microsoft.com/office/drawing/2014/main" id="{863B46B3-3CD5-41EB-841F-D2AC38A96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46" y="2801971"/>
            <a:ext cx="5281905" cy="350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8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4947A8C-9089-4958-995E-19A16F78922D}"/>
              </a:ext>
            </a:extLst>
          </p:cNvPr>
          <p:cNvSpPr txBox="1"/>
          <p:nvPr/>
        </p:nvSpPr>
        <p:spPr>
          <a:xfrm>
            <a:off x="3263705" y="506437"/>
            <a:ext cx="6020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latin typeface="+mj-lt"/>
              </a:rPr>
              <a:t>HARDWARE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4563BA-E3D0-459B-85B3-D004C053F3C6}"/>
              </a:ext>
            </a:extLst>
          </p:cNvPr>
          <p:cNvSpPr txBox="1"/>
          <p:nvPr/>
        </p:nvSpPr>
        <p:spPr>
          <a:xfrm>
            <a:off x="675249" y="1378634"/>
            <a:ext cx="10841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El hardware son los dispositivos físicos y equipos electrónicos que conforman el ordenador. Cualquier elemento del ordenador que se pueda “ver y tocar” forma parte del hardware. Los dispositivos que conforman el hardware del ordenador se pueden clasificar en dos grandes bloques: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EFC839-F96C-42A8-835F-B1E93A0C3CFA}"/>
              </a:ext>
            </a:extLst>
          </p:cNvPr>
          <p:cNvSpPr txBox="1"/>
          <p:nvPr/>
        </p:nvSpPr>
        <p:spPr>
          <a:xfrm>
            <a:off x="1007822" y="2807561"/>
            <a:ext cx="49293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>
                <a:latin typeface="Arial" panose="020B0604020202020204" pitchFamily="34" charset="0"/>
                <a:cs typeface="Arial" panose="020B0604020202020204" pitchFamily="34" charset="0"/>
              </a:rPr>
              <a:t>Unidad Central de Proceso (CPU): </a:t>
            </a:r>
          </a:p>
          <a:p>
            <a:pPr algn="ctr"/>
            <a:endParaRPr lang="es-MX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>
                <a:latin typeface="Arial" panose="020B0604020202020204" pitchFamily="34" charset="0"/>
                <a:cs typeface="Arial" panose="020B0604020202020204" pitchFamily="34" charset="0"/>
              </a:rPr>
              <a:t>La CPU está compuesta por los dispositivos y chips más importantes del ordenador. Los principales componentes de la CPU son:</a:t>
            </a:r>
          </a:p>
          <a:p>
            <a:endParaRPr lang="es-MX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lphaLcPeriod"/>
            </a:pPr>
            <a:r>
              <a:rPr lang="es-MX" sz="1600">
                <a:latin typeface="Arial" panose="020B0604020202020204" pitchFamily="34" charset="0"/>
                <a:cs typeface="Arial" panose="020B0604020202020204" pitchFamily="34" charset="0"/>
              </a:rPr>
              <a:t>Placa base.</a:t>
            </a:r>
          </a:p>
          <a:p>
            <a:pPr marL="342900" indent="-342900">
              <a:buAutoNum type="alphaLcPeriod"/>
            </a:pPr>
            <a:r>
              <a:rPr lang="es-MX" sz="1600">
                <a:latin typeface="Arial" panose="020B0604020202020204" pitchFamily="34" charset="0"/>
                <a:cs typeface="Arial" panose="020B0604020202020204" pitchFamily="34" charset="0"/>
              </a:rPr>
              <a:t>Microprocesador.</a:t>
            </a:r>
          </a:p>
          <a:p>
            <a:pPr marL="342900" indent="-342900">
              <a:buAutoNum type="alphaLcPeriod"/>
            </a:pPr>
            <a:r>
              <a:rPr lang="es-MX" sz="1600">
                <a:latin typeface="Arial" panose="020B0604020202020204" pitchFamily="34" charset="0"/>
                <a:cs typeface="Arial" panose="020B0604020202020204" pitchFamily="34" charset="0"/>
              </a:rPr>
              <a:t>Memoria RAM.</a:t>
            </a:r>
          </a:p>
          <a:p>
            <a:pPr marL="342900" indent="-342900">
              <a:buAutoNum type="alphaLcPeriod"/>
            </a:pPr>
            <a:r>
              <a:rPr lang="es-MX" sz="1600">
                <a:latin typeface="Arial" panose="020B0604020202020204" pitchFamily="34" charset="0"/>
                <a:cs typeface="Arial" panose="020B0604020202020204" pitchFamily="34" charset="0"/>
              </a:rPr>
              <a:t>Disco duro.</a:t>
            </a:r>
          </a:p>
          <a:p>
            <a:pPr marL="342900" indent="-342900">
              <a:buAutoNum type="alphaLcPeriod"/>
            </a:pPr>
            <a:r>
              <a:rPr lang="es-MX" sz="1600">
                <a:latin typeface="Arial" panose="020B0604020202020204" pitchFamily="34" charset="0"/>
                <a:cs typeface="Arial" panose="020B0604020202020204" pitchFamily="34" charset="0"/>
              </a:rPr>
              <a:t>Tarjetas de expansión.</a:t>
            </a:r>
          </a:p>
          <a:p>
            <a:pPr marL="342900" indent="-342900">
              <a:buAutoNum type="alphaLcPeriod"/>
            </a:pPr>
            <a:r>
              <a:rPr lang="es-MX" sz="1600">
                <a:latin typeface="Arial" panose="020B0604020202020204" pitchFamily="34" charset="0"/>
                <a:cs typeface="Arial" panose="020B0604020202020204" pitchFamily="34" charset="0"/>
              </a:rPr>
              <a:t>Puertos.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AEFC839-F96C-42A8-835F-B1E93A0C3CFA}"/>
              </a:ext>
            </a:extLst>
          </p:cNvPr>
          <p:cNvSpPr txBox="1"/>
          <p:nvPr/>
        </p:nvSpPr>
        <p:spPr>
          <a:xfrm>
            <a:off x="6274191" y="2807560"/>
            <a:ext cx="49293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Unidad Central de Proceso (CPU): </a:t>
            </a:r>
          </a:p>
          <a:p>
            <a:pPr algn="ctr"/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Dispositivos informáticos que permiten la comunicación del ordenador con el exterior </a:t>
            </a:r>
          </a:p>
          <a:p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lphaLcPeriod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Periféricos de entrada.</a:t>
            </a:r>
          </a:p>
          <a:p>
            <a:pPr marL="342900" indent="-342900">
              <a:buAutoNum type="alphaLcPeriod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Periféricos de salida.</a:t>
            </a:r>
          </a:p>
          <a:p>
            <a:pPr marL="342900" indent="-342900">
              <a:buAutoNum type="alphaLcPeriod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Periféricos de entrada y salida.</a:t>
            </a:r>
          </a:p>
        </p:txBody>
      </p:sp>
    </p:spTree>
    <p:extLst>
      <p:ext uri="{BB962C8B-B14F-4D97-AF65-F5344CB8AC3E}">
        <p14:creationId xmlns:p14="http://schemas.microsoft.com/office/powerpoint/2010/main" val="72243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4947A8C-9089-4958-995E-19A16F78922D}"/>
              </a:ext>
            </a:extLst>
          </p:cNvPr>
          <p:cNvSpPr txBox="1"/>
          <p:nvPr/>
        </p:nvSpPr>
        <p:spPr>
          <a:xfrm>
            <a:off x="3263705" y="506437"/>
            <a:ext cx="6020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latin typeface="+mj-lt"/>
              </a:rPr>
              <a:t>EL FIRMWARE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4563BA-E3D0-459B-85B3-D004C053F3C6}"/>
              </a:ext>
            </a:extLst>
          </p:cNvPr>
          <p:cNvSpPr txBox="1"/>
          <p:nvPr/>
        </p:nvSpPr>
        <p:spPr>
          <a:xfrm>
            <a:off x="675249" y="1378634"/>
            <a:ext cx="10841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Conocido como el </a:t>
            </a:r>
            <a:r>
              <a:rPr lang="es-MX" sz="1400" i="1" dirty="0">
                <a:latin typeface="Arial" panose="020B0604020202020204" pitchFamily="34" charset="0"/>
                <a:cs typeface="Arial" panose="020B0604020202020204" pitchFamily="34" charset="0"/>
              </a:rPr>
              <a:t>software del hardware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, el firmware es un programa que viene incorporado en una pieza de hardware como un teclado, un disco rígido, el BIOS o una tarjeta de vídeo. Está diseñado para impartir instrucciones permanentes que sirven para comunicarse con otros dispositivos del sistema y desempeña funciones como tareas básicas de entrada y salida.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EFC839-F96C-42A8-835F-B1E93A0C3CFA}"/>
              </a:ext>
            </a:extLst>
          </p:cNvPr>
          <p:cNvSpPr txBox="1"/>
          <p:nvPr/>
        </p:nvSpPr>
        <p:spPr>
          <a:xfrm>
            <a:off x="724486" y="2382559"/>
            <a:ext cx="1109940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Ejemplos:</a:t>
            </a:r>
          </a:p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BIOS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Lo primero que se activa al encender el ordenador es el BIOS, que interactúa con el hardware y verifica errores desconocidos. Entonces le envía una señal a otro programa llamado 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bootloader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, cuya función es despertar el sistema operativo que está dormido dentro del disco rígido y colocarlo en la memoria de acceso aleatorio. </a:t>
            </a:r>
          </a:p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EFI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EFI, por su forma abreviada del inglés </a:t>
            </a:r>
            <a:r>
              <a:rPr lang="es-MX" sz="1400" i="1" dirty="0">
                <a:latin typeface="Arial" panose="020B0604020202020204" pitchFamily="34" charset="0"/>
                <a:cs typeface="Arial" panose="020B0604020202020204" pitchFamily="34" charset="0"/>
              </a:rPr>
              <a:t>Extensible Firmware Interface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, es una especificación para la nueva generación de firmware de sistemas, que le brinda las primeras instrucciones al CPU para iniciar el hardware y le pasa el control al </a:t>
            </a:r>
            <a:r>
              <a:rPr lang="es-MX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bootloader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endParaRPr lang="es-MX" dirty="0"/>
          </a:p>
        </p:txBody>
      </p:sp>
      <p:pic>
        <p:nvPicPr>
          <p:cNvPr id="12" name="Imagen 11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574D824B-B336-416F-846A-D78124DEF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768" y="4316785"/>
            <a:ext cx="4161106" cy="2367207"/>
          </a:xfrm>
          <a:prstGeom prst="rect">
            <a:avLst/>
          </a:prstGeom>
        </p:spPr>
      </p:pic>
      <p:pic>
        <p:nvPicPr>
          <p:cNvPr id="14" name="Imagen 13" descr="Imagen que contiene electrónica, monitor, pantalla&#10;&#10;Descripción generada automáticamente">
            <a:extLst>
              <a:ext uri="{FF2B5EF4-FFF2-40B4-BE49-F238E27FC236}">
                <a16:creationId xmlns:a16="http://schemas.microsoft.com/office/drawing/2014/main" id="{320CC12B-D74B-4094-8D14-E27C0E653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931" y="4316785"/>
            <a:ext cx="4402964" cy="232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2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Malware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Malware es un acrónimo del inglés de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malicious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software, traducido al español como código malicioso. </a:t>
            </a: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malwares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son programas diseñados para infiltrarse en un sistema con el fin de dañar o robar datos e información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46" y="2381720"/>
            <a:ext cx="4395788" cy="2930525"/>
          </a:xfrm>
        </p:spPr>
      </p:pic>
    </p:spTree>
    <p:extLst>
      <p:ext uri="{BB962C8B-B14F-4D97-AF65-F5344CB8AC3E}">
        <p14:creationId xmlns:p14="http://schemas.microsoft.com/office/powerpoint/2010/main" val="190307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8545" y="542870"/>
            <a:ext cx="9412289" cy="1400530"/>
          </a:xfrm>
        </p:spPr>
        <p:txBody>
          <a:bodyPr/>
          <a:lstStyle/>
          <a:p>
            <a:pPr algn="ctr"/>
            <a:r>
              <a:rPr lang="es-MX" dirty="0"/>
              <a:t>Tipos de malware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03312" y="1532587"/>
            <a:ext cx="4396339" cy="4723752"/>
          </a:xfrm>
        </p:spPr>
        <p:txBody>
          <a:bodyPr>
            <a:normAutofit fontScale="85000" lnSpcReduction="10000"/>
          </a:bodyPr>
          <a:lstStyle/>
          <a:p>
            <a:r>
              <a:rPr lang="es-MX" sz="1900" dirty="0">
                <a:latin typeface="Arial" panose="020B0604020202020204" pitchFamily="34" charset="0"/>
                <a:cs typeface="Arial" panose="020B0604020202020204" pitchFamily="34" charset="0"/>
              </a:rPr>
              <a:t>- Virus: pueden eliminar ficheros, directorios y datos sin autorización.</a:t>
            </a:r>
          </a:p>
          <a:p>
            <a:r>
              <a:rPr lang="es-MX" sz="1900" dirty="0">
                <a:latin typeface="Arial" panose="020B0604020202020204" pitchFamily="34" charset="0"/>
                <a:cs typeface="Arial" panose="020B0604020202020204" pitchFamily="34" charset="0"/>
              </a:rPr>
              <a:t>- Spyware: colecta datos del usuario sin su permiso.</a:t>
            </a:r>
          </a:p>
          <a:p>
            <a:endParaRPr lang="es-MX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9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MX" sz="1900" dirty="0" err="1">
                <a:latin typeface="Arial" panose="020B0604020202020204" pitchFamily="34" charset="0"/>
                <a:cs typeface="Arial" panose="020B0604020202020204" pitchFamily="34" charset="0"/>
              </a:rPr>
              <a:t>Bots</a:t>
            </a:r>
            <a:r>
              <a:rPr lang="es-MX" sz="1900" dirty="0">
                <a:latin typeface="Arial" panose="020B0604020202020204" pitchFamily="34" charset="0"/>
                <a:cs typeface="Arial" panose="020B0604020202020204" pitchFamily="34" charset="0"/>
              </a:rPr>
              <a:t> maliciosos: diseñados para ejecutar acciones no deseadas por el usuario.</a:t>
            </a:r>
          </a:p>
          <a:p>
            <a:r>
              <a:rPr lang="es-MX" sz="19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MX" sz="1900" dirty="0" err="1">
                <a:latin typeface="Arial" panose="020B0604020202020204" pitchFamily="34" charset="0"/>
                <a:cs typeface="Arial" panose="020B0604020202020204" pitchFamily="34" charset="0"/>
              </a:rPr>
              <a:t>Adware</a:t>
            </a:r>
            <a:r>
              <a:rPr lang="es-MX" sz="1900" dirty="0">
                <a:latin typeface="Arial" panose="020B0604020202020204" pitchFamily="34" charset="0"/>
                <a:cs typeface="Arial" panose="020B0604020202020204" pitchFamily="34" charset="0"/>
              </a:rPr>
              <a:t>: programas diseñados para invadir sistemas con publicidad no deseada.</a:t>
            </a:r>
          </a:p>
          <a:p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36" y="1243135"/>
            <a:ext cx="1633120" cy="1746652"/>
          </a:xfrm>
        </p:spPr>
      </p:pic>
      <p:sp>
        <p:nvSpPr>
          <p:cNvPr id="6" name="CuadroTexto 5"/>
          <p:cNvSpPr txBox="1"/>
          <p:nvPr/>
        </p:nvSpPr>
        <p:spPr>
          <a:xfrm>
            <a:off x="6237570" y="3080383"/>
            <a:ext cx="522462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Gusanos: se alojan en un sistema creando copias infinitas de sí mismos, con la finalidad de colapsar la red o el dispositivo.</a:t>
            </a:r>
            <a:b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Troyanos: al ser activados o abiertos, permite el acceso no autorizado a datos en el computador o sistema informático infectado.</a:t>
            </a:r>
          </a:p>
          <a:p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913" y="2688418"/>
            <a:ext cx="3158473" cy="176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Spyware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Software que recopila información de un ordenador la transmite a una entidad externa sin el conocimiento o el consentimiento del propietario del ordenador</a:t>
            </a: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el spyware, a menudo, está incluido dentro de otro software o en descargas de sitios de intercambio de archivos 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987" y="2514363"/>
            <a:ext cx="4395788" cy="2403946"/>
          </a:xfrm>
        </p:spPr>
      </p:pic>
    </p:spTree>
    <p:extLst>
      <p:ext uri="{BB962C8B-B14F-4D97-AF65-F5344CB8AC3E}">
        <p14:creationId xmlns:p14="http://schemas.microsoft.com/office/powerpoint/2010/main" val="123031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Tipos de spyware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03312" y="1416676"/>
            <a:ext cx="4396339" cy="5138669"/>
          </a:xfrm>
        </p:spPr>
        <p:txBody>
          <a:bodyPr>
            <a:normAutofit lnSpcReduction="10000"/>
          </a:bodyPr>
          <a:lstStyle/>
          <a:p>
            <a:r>
              <a:rPr lang="es-MX" sz="19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MX" sz="1900" dirty="0" err="1">
                <a:latin typeface="Arial" panose="020B0604020202020204" pitchFamily="34" charset="0"/>
                <a:cs typeface="Arial" panose="020B0604020202020204" pitchFamily="34" charset="0"/>
              </a:rPr>
              <a:t>Keyloggers</a:t>
            </a:r>
            <a:r>
              <a:rPr lang="es-MX" sz="1900" dirty="0">
                <a:latin typeface="Arial" panose="020B0604020202020204" pitchFamily="34" charset="0"/>
                <a:cs typeface="Arial" panose="020B0604020202020204" pitchFamily="34" charset="0"/>
              </a:rPr>
              <a:t>. Software que es capaz de registrar las pulsaciones que el usuario realiza sobre el teclado.</a:t>
            </a:r>
          </a:p>
          <a:p>
            <a:endParaRPr lang="es-MX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900" dirty="0">
                <a:latin typeface="Arial" panose="020B0604020202020204" pitchFamily="34" charset="0"/>
                <a:cs typeface="Arial" panose="020B0604020202020204" pitchFamily="34" charset="0"/>
              </a:rPr>
              <a:t>- Browser </a:t>
            </a:r>
            <a:r>
              <a:rPr lang="es-MX" sz="1900" dirty="0" err="1">
                <a:latin typeface="Arial" panose="020B0604020202020204" pitchFamily="34" charset="0"/>
                <a:cs typeface="Arial" panose="020B0604020202020204" pitchFamily="34" charset="0"/>
              </a:rPr>
              <a:t>hijacking</a:t>
            </a:r>
            <a:r>
              <a:rPr lang="es-MX" sz="1900" dirty="0">
                <a:latin typeface="Arial" panose="020B0604020202020204" pitchFamily="34" charset="0"/>
                <a:cs typeface="Arial" panose="020B0604020202020204" pitchFamily="34" charset="0"/>
              </a:rPr>
              <a:t>. Su función no es otra que la de secuestrar la página inicial del navegador para llenarla de anuncios, por lo que es más molesto que peligroso.</a:t>
            </a:r>
          </a:p>
          <a:p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48" y="1416677"/>
            <a:ext cx="3965897" cy="1622737"/>
          </a:xfrm>
        </p:spPr>
      </p:pic>
      <p:sp>
        <p:nvSpPr>
          <p:cNvPr id="6" name="CuadroTexto 5"/>
          <p:cNvSpPr txBox="1"/>
          <p:nvPr/>
        </p:nvSpPr>
        <p:spPr>
          <a:xfrm>
            <a:off x="5499651" y="3152059"/>
            <a:ext cx="3965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Adware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. Es el programa espía más común y actúa mostrando anuncios, generalmente en forma de ventanas emergentes, que no han sido solicitados por el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navegante.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088" y="2817206"/>
            <a:ext cx="3110785" cy="186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0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Freeware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 todo aquel programa o aplicación que se distribuye a los consumidores sin requerir pago alguno. </a:t>
            </a: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007" y="3615698"/>
            <a:ext cx="2959864" cy="2321462"/>
          </a:xfrm>
        </p:spPr>
      </p:pic>
      <p:sp>
        <p:nvSpPr>
          <p:cNvPr id="6" name="CuadroTexto 5"/>
          <p:cNvSpPr txBox="1"/>
          <p:nvPr/>
        </p:nvSpPr>
        <p:spPr>
          <a:xfrm>
            <a:off x="6050346" y="4158456"/>
            <a:ext cx="39204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conserva su copyright y por tanto, no permite que se modifique su código para su redistribución, , a diferencia de lo que ocurre con el software libre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344" y="1483059"/>
            <a:ext cx="3547100" cy="213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71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1131</Words>
  <Application>Microsoft Office PowerPoint</Application>
  <PresentationFormat>Panorámica</PresentationFormat>
  <Paragraphs>169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Cambria Math</vt:lpstr>
      <vt:lpstr>Century Gothic</vt:lpstr>
      <vt:lpstr>Wingdings</vt:lpstr>
      <vt:lpstr>Wingdings 3</vt:lpstr>
      <vt:lpstr>Ion</vt:lpstr>
      <vt:lpstr>Preguntas 1 y 10</vt:lpstr>
      <vt:lpstr>Presentación de PowerPoint</vt:lpstr>
      <vt:lpstr>Presentación de PowerPoint</vt:lpstr>
      <vt:lpstr>Presentación de PowerPoint</vt:lpstr>
      <vt:lpstr>Malware</vt:lpstr>
      <vt:lpstr>Tipos de malware</vt:lpstr>
      <vt:lpstr>Spyware</vt:lpstr>
      <vt:lpstr>Tipos de spyware</vt:lpstr>
      <vt:lpstr>Freeware</vt:lpstr>
      <vt:lpstr> Ejemplos de freeware</vt:lpstr>
      <vt:lpstr>Adware</vt:lpstr>
      <vt:lpstr>Características mas relevantes</vt:lpstr>
      <vt:lpstr>Demoware</vt:lpstr>
      <vt:lpstr>Características mas relevantes</vt:lpstr>
      <vt:lpstr>Software Libre</vt:lpstr>
      <vt:lpstr>OpenSource</vt:lpstr>
      <vt:lpstr>Software Privativo</vt:lpstr>
      <vt:lpstr>Software Comercial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Preguntas 1 y 10</dc:title>
  <dc:creator>Jorge Eduardo Castro Cruces</dc:creator>
  <cp:lastModifiedBy>Jorge Eduardo Castro Cruces</cp:lastModifiedBy>
  <cp:revision>1</cp:revision>
  <dcterms:created xsi:type="dcterms:W3CDTF">2019-08-12T14:07:58Z</dcterms:created>
  <dcterms:modified xsi:type="dcterms:W3CDTF">2019-08-12T14:08:38Z</dcterms:modified>
</cp:coreProperties>
</file>